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Lst>
  <p:sldSz cy="6858000" cx="9144000"/>
  <p:notesSz cx="6858000" cy="9144000"/>
  <p:embeddedFontLst>
    <p:embeddedFont>
      <p:font typeface="Lobster"/>
      <p:regular r:id="rId120"/>
    </p:embeddedFont>
    <p:embeddedFont>
      <p:font typeface="Exo 2"/>
      <p:regular r:id="rId121"/>
      <p:bold r:id="rId122"/>
      <p:italic r:id="rId123"/>
      <p:boldItalic r:id="rId1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B375DC7-10D3-41CD-88A4-21A8DE1F2A7F}">
  <a:tblStyle styleId="{4B375DC7-10D3-41CD-88A4-21A8DE1F2A7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font" Target="fonts/Exo2-regular.fntdata"/><Relationship Id="rId25" Type="http://schemas.openxmlformats.org/officeDocument/2006/relationships/slide" Target="slides/slide19.xml"/><Relationship Id="rId120" Type="http://schemas.openxmlformats.org/officeDocument/2006/relationships/font" Target="fonts/Lobster-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24" Type="http://schemas.openxmlformats.org/officeDocument/2006/relationships/font" Target="fonts/Exo2-boldItalic.fntdata"/><Relationship Id="rId123" Type="http://schemas.openxmlformats.org/officeDocument/2006/relationships/font" Target="fonts/Exo2-italic.fntdata"/><Relationship Id="rId122" Type="http://schemas.openxmlformats.org/officeDocument/2006/relationships/font" Target="fonts/Exo2-bold.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860b3bb613_0_3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860b3bb613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39b7d0c16fd_0_2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39b7d0c16fd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39b7d0c16fd_0_2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39b7d0c16fd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39b7d0c16fd_0_2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39b7d0c16fd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39b7d0c16fd_0_29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39b7d0c16fd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39b7d0c16fd_0_3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39b7d0c16fd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39b7d0c16fd_0_3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39b7d0c16f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39b7d0c16fd_0_3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39b7d0c16fd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39b7d0c16fd_0_3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39b7d0c16fd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39b7d0c16fd_0_3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39b7d0c16fd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39b7d0c16fd_0_3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39b7d0c16fd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8beb929104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8beb9291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39bf0a6df95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39bf0a6df9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39bf0a6df95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39bf0a6df9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39b7d0c16fd_0_3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39b7d0c16fd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39bf0a6df95_0_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39bf0a6df9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8beb929104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8beb92910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8beb929104_0_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8beb92910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8beb929104_0_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8beb92910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8beb929104_0_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8beb92910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8beb929104_0_6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8beb92910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8beb929104_0_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8beb92910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8beb929104_0_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8beb92910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8c14093ff7_0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8c14093ff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860b3bb613_0_1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860b3bb61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8c14093ff7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8c14093f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8c14093ff7_0_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8c14093ff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860b3bb613_0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860b3bb61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860b3bb613_0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860b3bb61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860b3bb613_0_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860b3bb61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860b3bb613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860b3bb61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860b3bb613_0_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860b3bb61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860b3bb613_0_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860b3bb61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860b3bb613_0_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860b3bb61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860b3bb613_0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860b3bb61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860b3bb613_0_1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860b3bb61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860b3bb613_0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860b3bb61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860b3bb613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860b3bb61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860b3bb613_0_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860b3bb61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860b3bb613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860b3bb61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860b3bb613_0_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860b3bb61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860b3bb613_0_1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860b3bb61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860b3bb613_0_3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860b3bb613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860b3bb613_0_3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860b3bb613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860b3bb613_0_4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860b3bb613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860b3bb613_0_4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860b3bb613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860b3bb613_0_1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860b3bb61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860b3bb613_0_4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860b3bb613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860b3bb613_0_4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860b3bb613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dfe220d38c4e56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dfe220d38c4e56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dfe220d38c4e561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dfe220d38c4e56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dfe220d38c4e561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dfe220d38c4e56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dfe220d38c4e561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dfe220d38c4e56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dfe220d38c4e561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dfe220d38c4e56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dfe220d38c4e561_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dfe220d38c4e56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dfe220d38c4e561_1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dfe220d38c4e56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42bd879f45e8a70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42bd879f45e8a70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860b3bb613_0_1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860b3bb613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39b0e15e392_0_1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39b0e15e392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39b0e15e392_0_1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39b0e15e392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9b0e15e392_0_1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9b0e15e392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39b0e15e392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g39b0e15e392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42bd879f45e8a700_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42bd879f45e8a70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42bd879f45e8a700_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42bd879f45e8a70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42bd879f45e8a70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42bd879f45e8a70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42bd879f45e8a70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g42bd879f45e8a70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42bd879f45e8a70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g42bd879f45e8a70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42bd879f45e8a70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42bd879f45e8a70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860b3bb613_0_19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860b3bb61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42bd879f45e8a700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g42bd879f45e8a70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42bd879f45e8a700_2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5" name="Google Shape;895;g42bd879f45e8a70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42bd879f45e8a700_2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1" name="Google Shape;921;g42bd879f45e8a70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42bd879f45e8a700_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42bd879f45e8a70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42bd879f45e8a700_3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42bd879f45e8a70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9b0e15e392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39b0e15e39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39b0e15e392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39b0e15e39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9b0e15e392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9b0e15e39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39b0e15e392_0_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39b0e15e39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39b0e15e392_0_8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39b0e15e39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860b3bb613_0_3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860b3bb613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39b0e15e392_0_9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39b0e15e39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39b0e15e392_0_1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39b0e15e39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39b0e15e392_0_1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39b0e15e392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39b0e15e392_0_1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39b0e15e39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39b0e15e392_0_1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39b0e15e39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9b0e15e392_0_1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9b0e15e392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39b0e15e392_0_1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39b0e15e39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3862d3257d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6" name="Google Shape;1046;g3862d3257d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862d3257d6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3" name="Google Shape;1073;g3862d3257d6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3862d3257d6_0_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3862d3257d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860b3bb613_0_2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860b3bb613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3862d3257d6_0_1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3862d3257d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3862d3257d6_0_10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3862d3257d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3862d3257d6_0_1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3862d3257d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862d3257d6_0_1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3862d3257d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3862d3257d6_0_1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3862d3257d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3862d3257d6_0_1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3862d3257d6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3862d3257d6_0_2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3862d3257d6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39b7d0c16fd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39b7d0c16f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39b7d0c16fd_0_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39b7d0c16f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39b7d0c16fd_0_1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39b7d0c16f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860b3bb613_0_3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860b3bb613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39b7d0c16fd_0_1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39b7d0c16fd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39b7d0c16fd_0_1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39b7d0c16f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39b7d0c16fd_0_1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39b7d0c16fd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39b7d0c16fd_0_1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39b7d0c16fd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39b7d0c16fd_0_1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39b7d0c16f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39b7d0c16fd_0_2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8" name="Google Shape;1378;g39b7d0c16fd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39b7d0c16fd_0_1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39b7d0c16fd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39b7d0c16fd_0_1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39b7d0c16fd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39b7d0c16fd_0_2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39b7d0c16fd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39b7d0c16fd_0_2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39b7d0c16f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Font typeface="Exo 2"/>
              <a:buNone/>
              <a:defRPr sz="5200">
                <a:latin typeface="Exo 2"/>
                <a:ea typeface="Exo 2"/>
                <a:cs typeface="Exo 2"/>
                <a:sym typeface="Exo 2"/>
              </a:defRPr>
            </a:lvl1pPr>
            <a:lvl2pPr lvl="1" algn="ctr">
              <a:spcBef>
                <a:spcPts val="0"/>
              </a:spcBef>
              <a:spcAft>
                <a:spcPts val="0"/>
              </a:spcAft>
              <a:buSzPts val="5200"/>
              <a:buFont typeface="Exo 2"/>
              <a:buNone/>
              <a:defRPr sz="5200">
                <a:latin typeface="Exo 2"/>
                <a:ea typeface="Exo 2"/>
                <a:cs typeface="Exo 2"/>
                <a:sym typeface="Exo 2"/>
              </a:defRPr>
            </a:lvl2pPr>
            <a:lvl3pPr lvl="2" algn="ctr">
              <a:spcBef>
                <a:spcPts val="0"/>
              </a:spcBef>
              <a:spcAft>
                <a:spcPts val="0"/>
              </a:spcAft>
              <a:buSzPts val="5200"/>
              <a:buFont typeface="Exo 2"/>
              <a:buNone/>
              <a:defRPr sz="5200">
                <a:latin typeface="Exo 2"/>
                <a:ea typeface="Exo 2"/>
                <a:cs typeface="Exo 2"/>
                <a:sym typeface="Exo 2"/>
              </a:defRPr>
            </a:lvl3pPr>
            <a:lvl4pPr lvl="3" algn="ctr">
              <a:spcBef>
                <a:spcPts val="0"/>
              </a:spcBef>
              <a:spcAft>
                <a:spcPts val="0"/>
              </a:spcAft>
              <a:buSzPts val="5200"/>
              <a:buFont typeface="Exo 2"/>
              <a:buNone/>
              <a:defRPr sz="5200">
                <a:latin typeface="Exo 2"/>
                <a:ea typeface="Exo 2"/>
                <a:cs typeface="Exo 2"/>
                <a:sym typeface="Exo 2"/>
              </a:defRPr>
            </a:lvl4pPr>
            <a:lvl5pPr lvl="4" algn="ctr">
              <a:spcBef>
                <a:spcPts val="0"/>
              </a:spcBef>
              <a:spcAft>
                <a:spcPts val="0"/>
              </a:spcAft>
              <a:buSzPts val="5200"/>
              <a:buFont typeface="Exo 2"/>
              <a:buNone/>
              <a:defRPr sz="5200">
                <a:latin typeface="Exo 2"/>
                <a:ea typeface="Exo 2"/>
                <a:cs typeface="Exo 2"/>
                <a:sym typeface="Exo 2"/>
              </a:defRPr>
            </a:lvl5pPr>
            <a:lvl6pPr lvl="5" algn="ctr">
              <a:spcBef>
                <a:spcPts val="0"/>
              </a:spcBef>
              <a:spcAft>
                <a:spcPts val="0"/>
              </a:spcAft>
              <a:buSzPts val="5200"/>
              <a:buFont typeface="Exo 2"/>
              <a:buNone/>
              <a:defRPr sz="5200">
                <a:latin typeface="Exo 2"/>
                <a:ea typeface="Exo 2"/>
                <a:cs typeface="Exo 2"/>
                <a:sym typeface="Exo 2"/>
              </a:defRPr>
            </a:lvl6pPr>
            <a:lvl7pPr lvl="6" algn="ctr">
              <a:spcBef>
                <a:spcPts val="0"/>
              </a:spcBef>
              <a:spcAft>
                <a:spcPts val="0"/>
              </a:spcAft>
              <a:buSzPts val="5200"/>
              <a:buFont typeface="Exo 2"/>
              <a:buNone/>
              <a:defRPr sz="5200">
                <a:latin typeface="Exo 2"/>
                <a:ea typeface="Exo 2"/>
                <a:cs typeface="Exo 2"/>
                <a:sym typeface="Exo 2"/>
              </a:defRPr>
            </a:lvl7pPr>
            <a:lvl8pPr lvl="7" algn="ctr">
              <a:spcBef>
                <a:spcPts val="0"/>
              </a:spcBef>
              <a:spcAft>
                <a:spcPts val="0"/>
              </a:spcAft>
              <a:buSzPts val="5200"/>
              <a:buFont typeface="Exo 2"/>
              <a:buNone/>
              <a:defRPr sz="5200">
                <a:latin typeface="Exo 2"/>
                <a:ea typeface="Exo 2"/>
                <a:cs typeface="Exo 2"/>
                <a:sym typeface="Exo 2"/>
              </a:defRPr>
            </a:lvl8pPr>
            <a:lvl9pPr lvl="8" algn="ctr">
              <a:spcBef>
                <a:spcPts val="0"/>
              </a:spcBef>
              <a:spcAft>
                <a:spcPts val="0"/>
              </a:spcAft>
              <a:buSzPts val="5200"/>
              <a:buFont typeface="Exo 2"/>
              <a:buNone/>
              <a:defRPr sz="5200">
                <a:latin typeface="Exo 2"/>
                <a:ea typeface="Exo 2"/>
                <a:cs typeface="Exo 2"/>
                <a:sym typeface="Exo 2"/>
              </a:defRPr>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406400" lvl="0" marL="457200" algn="ctr">
              <a:spcBef>
                <a:spcPts val="0"/>
              </a:spcBef>
              <a:spcAft>
                <a:spcPts val="0"/>
              </a:spcAft>
              <a:buSzPts val="2800"/>
              <a:buChar char="●"/>
              <a:defRPr/>
            </a:lvl1pPr>
            <a:lvl2pPr indent="-406400" lvl="1" marL="914400" algn="ctr">
              <a:spcBef>
                <a:spcPts val="0"/>
              </a:spcBef>
              <a:spcAft>
                <a:spcPts val="0"/>
              </a:spcAft>
              <a:buSzPts val="2800"/>
              <a:buChar char="○"/>
              <a:defRPr/>
            </a:lvl2pPr>
            <a:lvl3pPr indent="-406400" lvl="2" marL="1371600" algn="ctr">
              <a:spcBef>
                <a:spcPts val="0"/>
              </a:spcBef>
              <a:spcAft>
                <a:spcPts val="0"/>
              </a:spcAft>
              <a:buSzPts val="2800"/>
              <a:buChar char="■"/>
              <a:defRPr/>
            </a:lvl3pPr>
            <a:lvl4pPr indent="-406400" lvl="3" marL="1828800" algn="ctr">
              <a:spcBef>
                <a:spcPts val="0"/>
              </a:spcBef>
              <a:spcAft>
                <a:spcPts val="0"/>
              </a:spcAft>
              <a:buSzPts val="2800"/>
              <a:buChar char="●"/>
              <a:defRPr/>
            </a:lvl4pPr>
            <a:lvl5pPr indent="-406400" lvl="4" marL="2286000" algn="ctr">
              <a:spcBef>
                <a:spcPts val="0"/>
              </a:spcBef>
              <a:spcAft>
                <a:spcPts val="0"/>
              </a:spcAft>
              <a:buSzPts val="2800"/>
              <a:buChar char="○"/>
              <a:defRPr/>
            </a:lvl5pPr>
            <a:lvl6pPr indent="-406400" lvl="5" marL="2743200" algn="ctr">
              <a:spcBef>
                <a:spcPts val="0"/>
              </a:spcBef>
              <a:spcAft>
                <a:spcPts val="0"/>
              </a:spcAft>
              <a:buSzPts val="2800"/>
              <a:buChar char="■"/>
              <a:defRPr/>
            </a:lvl6pPr>
            <a:lvl7pPr indent="-406400" lvl="6" marL="3200400" algn="ctr">
              <a:spcBef>
                <a:spcPts val="0"/>
              </a:spcBef>
              <a:spcAft>
                <a:spcPts val="0"/>
              </a:spcAft>
              <a:buSzPts val="2800"/>
              <a:buChar char="●"/>
              <a:defRPr/>
            </a:lvl7pPr>
            <a:lvl8pPr indent="-406400" lvl="7" marL="3657600" algn="ctr">
              <a:spcBef>
                <a:spcPts val="0"/>
              </a:spcBef>
              <a:spcAft>
                <a:spcPts val="0"/>
              </a:spcAft>
              <a:buSzPts val="2800"/>
              <a:buChar char="○"/>
              <a:defRPr/>
            </a:lvl8pPr>
            <a:lvl9pPr indent="-406400" lvl="8" marL="4114800" algn="ctr">
              <a:spcBef>
                <a:spcPts val="0"/>
              </a:spcBef>
              <a:spcAft>
                <a:spcPts val="0"/>
              </a:spcAft>
              <a:buSzPts val="28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406400" lvl="0" marL="457200">
              <a:spcBef>
                <a:spcPts val="0"/>
              </a:spcBef>
              <a:spcAft>
                <a:spcPts val="0"/>
              </a:spcAft>
              <a:buSzPts val="2800"/>
              <a:buChar char="●"/>
              <a:defRPr/>
            </a:lvl1pPr>
            <a:lvl2pPr indent="-406400" lvl="1" marL="914400">
              <a:spcBef>
                <a:spcPts val="0"/>
              </a:spcBef>
              <a:spcAft>
                <a:spcPts val="0"/>
              </a:spcAft>
              <a:buSzPts val="2800"/>
              <a:buChar char="○"/>
              <a:defRPr/>
            </a:lvl2pPr>
            <a:lvl3pPr indent="-406400" lvl="2" marL="1371600">
              <a:spcBef>
                <a:spcPts val="0"/>
              </a:spcBef>
              <a:spcAft>
                <a:spcPts val="0"/>
              </a:spcAft>
              <a:buSzPts val="2800"/>
              <a:buChar char="■"/>
              <a:defRPr/>
            </a:lvl3pPr>
            <a:lvl4pPr indent="-406400" lvl="3" marL="1828800">
              <a:spcBef>
                <a:spcPts val="0"/>
              </a:spcBef>
              <a:spcAft>
                <a:spcPts val="0"/>
              </a:spcAft>
              <a:buSzPts val="2800"/>
              <a:buChar char="●"/>
              <a:defRPr/>
            </a:lvl4pPr>
            <a:lvl5pPr indent="-406400" lvl="4" marL="2286000">
              <a:spcBef>
                <a:spcPts val="0"/>
              </a:spcBef>
              <a:spcAft>
                <a:spcPts val="0"/>
              </a:spcAft>
              <a:buSzPts val="2800"/>
              <a:buChar char="○"/>
              <a:defRPr/>
            </a:lvl5pPr>
            <a:lvl6pPr indent="-406400" lvl="5" marL="2743200">
              <a:spcBef>
                <a:spcPts val="0"/>
              </a:spcBef>
              <a:spcAft>
                <a:spcPts val="0"/>
              </a:spcAft>
              <a:buSzPts val="2800"/>
              <a:buChar char="■"/>
              <a:defRPr/>
            </a:lvl6pPr>
            <a:lvl7pPr indent="-406400" lvl="6" marL="3200400">
              <a:spcBef>
                <a:spcPts val="0"/>
              </a:spcBef>
              <a:spcAft>
                <a:spcPts val="0"/>
              </a:spcAft>
              <a:buSzPts val="2800"/>
              <a:buChar char="●"/>
              <a:defRPr/>
            </a:lvl7pPr>
            <a:lvl8pPr indent="-406400" lvl="7" marL="3657600">
              <a:spcBef>
                <a:spcPts val="0"/>
              </a:spcBef>
              <a:spcAft>
                <a:spcPts val="0"/>
              </a:spcAft>
              <a:buSzPts val="2800"/>
              <a:buChar char="○"/>
              <a:defRPr/>
            </a:lvl8pPr>
            <a:lvl9pPr indent="-406400" lvl="8" marL="4114800">
              <a:spcBef>
                <a:spcPts val="0"/>
              </a:spcBef>
              <a:spcAft>
                <a:spcPts val="0"/>
              </a:spcAft>
              <a:buSzPts val="28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406400" lvl="0" marL="457200">
              <a:spcBef>
                <a:spcPts val="0"/>
              </a:spcBef>
              <a:spcAft>
                <a:spcPts val="0"/>
              </a:spcAft>
              <a:buSzPts val="2800"/>
              <a:buChar char="●"/>
              <a:defRPr/>
            </a:lvl1pPr>
            <a:lvl2pPr indent="-406400" lvl="1" marL="914400">
              <a:spcBef>
                <a:spcPts val="0"/>
              </a:spcBef>
              <a:spcAft>
                <a:spcPts val="0"/>
              </a:spcAft>
              <a:buSzPts val="2800"/>
              <a:buChar char="○"/>
              <a:defRPr/>
            </a:lvl2pPr>
            <a:lvl3pPr indent="-406400" lvl="2" marL="1371600">
              <a:spcBef>
                <a:spcPts val="0"/>
              </a:spcBef>
              <a:spcAft>
                <a:spcPts val="0"/>
              </a:spcAft>
              <a:buSzPts val="2800"/>
              <a:buChar char="■"/>
              <a:defRPr/>
            </a:lvl3pPr>
            <a:lvl4pPr indent="-406400" lvl="3" marL="1828800">
              <a:spcBef>
                <a:spcPts val="0"/>
              </a:spcBef>
              <a:spcAft>
                <a:spcPts val="0"/>
              </a:spcAft>
              <a:buSzPts val="2800"/>
              <a:buChar char="●"/>
              <a:defRPr/>
            </a:lvl4pPr>
            <a:lvl5pPr indent="-406400" lvl="4" marL="2286000">
              <a:spcBef>
                <a:spcPts val="0"/>
              </a:spcBef>
              <a:spcAft>
                <a:spcPts val="0"/>
              </a:spcAft>
              <a:buSzPts val="2800"/>
              <a:buChar char="○"/>
              <a:defRPr/>
            </a:lvl5pPr>
            <a:lvl6pPr indent="-406400" lvl="5" marL="2743200">
              <a:spcBef>
                <a:spcPts val="0"/>
              </a:spcBef>
              <a:spcAft>
                <a:spcPts val="0"/>
              </a:spcAft>
              <a:buSzPts val="2800"/>
              <a:buChar char="■"/>
              <a:defRPr/>
            </a:lvl6pPr>
            <a:lvl7pPr indent="-406400" lvl="6" marL="3200400">
              <a:spcBef>
                <a:spcPts val="0"/>
              </a:spcBef>
              <a:spcAft>
                <a:spcPts val="0"/>
              </a:spcAft>
              <a:buSzPts val="2800"/>
              <a:buChar char="●"/>
              <a:defRPr/>
            </a:lvl7pPr>
            <a:lvl8pPr indent="-406400" lvl="7" marL="3657600">
              <a:spcBef>
                <a:spcPts val="0"/>
              </a:spcBef>
              <a:spcAft>
                <a:spcPts val="0"/>
              </a:spcAft>
              <a:buSzPts val="2800"/>
              <a:buChar char="○"/>
              <a:defRPr/>
            </a:lvl8pPr>
            <a:lvl9pPr indent="-406400" lvl="8" marL="4114800">
              <a:spcBef>
                <a:spcPts val="0"/>
              </a:spcBef>
              <a:spcAft>
                <a:spcPts val="0"/>
              </a:spcAft>
              <a:buSzPts val="28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400"/>
              <a:buFont typeface="Exo 2"/>
              <a:buNone/>
              <a:defRPr b="1" sz="3400">
                <a:solidFill>
                  <a:schemeClr val="dk1"/>
                </a:solidFill>
                <a:latin typeface="Exo 2"/>
                <a:ea typeface="Exo 2"/>
                <a:cs typeface="Exo 2"/>
                <a:sym typeface="Exo 2"/>
              </a:defRPr>
            </a:lvl1pPr>
            <a:lvl2pPr lvl="1">
              <a:spcBef>
                <a:spcPts val="0"/>
              </a:spcBef>
              <a:spcAft>
                <a:spcPts val="0"/>
              </a:spcAft>
              <a:buClr>
                <a:schemeClr val="dk1"/>
              </a:buClr>
              <a:buSzPts val="3000"/>
              <a:buFont typeface="Exo 2"/>
              <a:buNone/>
              <a:defRPr b="1" sz="3000">
                <a:solidFill>
                  <a:schemeClr val="dk1"/>
                </a:solidFill>
                <a:latin typeface="Exo 2"/>
                <a:ea typeface="Exo 2"/>
                <a:cs typeface="Exo 2"/>
                <a:sym typeface="Exo 2"/>
              </a:defRPr>
            </a:lvl2pPr>
            <a:lvl3pPr lvl="2">
              <a:spcBef>
                <a:spcPts val="0"/>
              </a:spcBef>
              <a:spcAft>
                <a:spcPts val="0"/>
              </a:spcAft>
              <a:buClr>
                <a:schemeClr val="dk1"/>
              </a:buClr>
              <a:buSzPts val="3000"/>
              <a:buFont typeface="Exo 2"/>
              <a:buNone/>
              <a:defRPr b="1" sz="3000">
                <a:solidFill>
                  <a:schemeClr val="dk1"/>
                </a:solidFill>
                <a:latin typeface="Exo 2"/>
                <a:ea typeface="Exo 2"/>
                <a:cs typeface="Exo 2"/>
                <a:sym typeface="Exo 2"/>
              </a:defRPr>
            </a:lvl3pPr>
            <a:lvl4pPr lvl="3">
              <a:spcBef>
                <a:spcPts val="0"/>
              </a:spcBef>
              <a:spcAft>
                <a:spcPts val="0"/>
              </a:spcAft>
              <a:buClr>
                <a:schemeClr val="dk1"/>
              </a:buClr>
              <a:buSzPts val="3000"/>
              <a:buFont typeface="Exo 2"/>
              <a:buNone/>
              <a:defRPr b="1" sz="3000">
                <a:solidFill>
                  <a:schemeClr val="dk1"/>
                </a:solidFill>
                <a:latin typeface="Exo 2"/>
                <a:ea typeface="Exo 2"/>
                <a:cs typeface="Exo 2"/>
                <a:sym typeface="Exo 2"/>
              </a:defRPr>
            </a:lvl4pPr>
            <a:lvl5pPr lvl="4">
              <a:spcBef>
                <a:spcPts val="0"/>
              </a:spcBef>
              <a:spcAft>
                <a:spcPts val="0"/>
              </a:spcAft>
              <a:buClr>
                <a:schemeClr val="dk1"/>
              </a:buClr>
              <a:buSzPts val="3000"/>
              <a:buFont typeface="Exo 2"/>
              <a:buNone/>
              <a:defRPr b="1" sz="3000">
                <a:solidFill>
                  <a:schemeClr val="dk1"/>
                </a:solidFill>
                <a:latin typeface="Exo 2"/>
                <a:ea typeface="Exo 2"/>
                <a:cs typeface="Exo 2"/>
                <a:sym typeface="Exo 2"/>
              </a:defRPr>
            </a:lvl5pPr>
            <a:lvl6pPr lvl="5">
              <a:spcBef>
                <a:spcPts val="0"/>
              </a:spcBef>
              <a:spcAft>
                <a:spcPts val="0"/>
              </a:spcAft>
              <a:buClr>
                <a:schemeClr val="dk1"/>
              </a:buClr>
              <a:buSzPts val="3000"/>
              <a:buFont typeface="Exo 2"/>
              <a:buNone/>
              <a:defRPr b="1" sz="3000">
                <a:solidFill>
                  <a:schemeClr val="dk1"/>
                </a:solidFill>
                <a:latin typeface="Exo 2"/>
                <a:ea typeface="Exo 2"/>
                <a:cs typeface="Exo 2"/>
                <a:sym typeface="Exo 2"/>
              </a:defRPr>
            </a:lvl6pPr>
            <a:lvl7pPr lvl="6">
              <a:spcBef>
                <a:spcPts val="0"/>
              </a:spcBef>
              <a:spcAft>
                <a:spcPts val="0"/>
              </a:spcAft>
              <a:buClr>
                <a:schemeClr val="dk1"/>
              </a:buClr>
              <a:buSzPts val="3000"/>
              <a:buFont typeface="Exo 2"/>
              <a:buNone/>
              <a:defRPr b="1" sz="3000">
                <a:solidFill>
                  <a:schemeClr val="dk1"/>
                </a:solidFill>
                <a:latin typeface="Exo 2"/>
                <a:ea typeface="Exo 2"/>
                <a:cs typeface="Exo 2"/>
                <a:sym typeface="Exo 2"/>
              </a:defRPr>
            </a:lvl7pPr>
            <a:lvl8pPr lvl="7">
              <a:spcBef>
                <a:spcPts val="0"/>
              </a:spcBef>
              <a:spcAft>
                <a:spcPts val="0"/>
              </a:spcAft>
              <a:buClr>
                <a:schemeClr val="dk1"/>
              </a:buClr>
              <a:buSzPts val="3000"/>
              <a:buFont typeface="Exo 2"/>
              <a:buNone/>
              <a:defRPr b="1" sz="3000">
                <a:solidFill>
                  <a:schemeClr val="dk1"/>
                </a:solidFill>
                <a:latin typeface="Exo 2"/>
                <a:ea typeface="Exo 2"/>
                <a:cs typeface="Exo 2"/>
                <a:sym typeface="Exo 2"/>
              </a:defRPr>
            </a:lvl8pPr>
            <a:lvl9pPr lvl="8">
              <a:spcBef>
                <a:spcPts val="0"/>
              </a:spcBef>
              <a:spcAft>
                <a:spcPts val="0"/>
              </a:spcAft>
              <a:buClr>
                <a:schemeClr val="dk1"/>
              </a:buClr>
              <a:buSzPts val="3000"/>
              <a:buFont typeface="Exo 2"/>
              <a:buNone/>
              <a:defRPr b="1" sz="3000">
                <a:solidFill>
                  <a:schemeClr val="dk1"/>
                </a:solidFill>
                <a:latin typeface="Exo 2"/>
                <a:ea typeface="Exo 2"/>
                <a:cs typeface="Exo 2"/>
                <a:sym typeface="Exo 2"/>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406400" lvl="0" marL="457200">
              <a:lnSpc>
                <a:spcPct val="115000"/>
              </a:lnSpc>
              <a:spcBef>
                <a:spcPts val="0"/>
              </a:spcBef>
              <a:spcAft>
                <a:spcPts val="0"/>
              </a:spcAft>
              <a:buClr>
                <a:schemeClr val="dk2"/>
              </a:buClr>
              <a:buSzPts val="2800"/>
              <a:buFont typeface="Exo 2"/>
              <a:buChar char="●"/>
              <a:defRPr sz="2800">
                <a:solidFill>
                  <a:schemeClr val="dk2"/>
                </a:solidFill>
                <a:latin typeface="Exo 2"/>
                <a:ea typeface="Exo 2"/>
                <a:cs typeface="Exo 2"/>
                <a:sym typeface="Exo 2"/>
              </a:defRPr>
            </a:lvl1pPr>
            <a:lvl2pPr indent="-406400" lvl="1" marL="914400">
              <a:lnSpc>
                <a:spcPct val="115000"/>
              </a:lnSpc>
              <a:spcBef>
                <a:spcPts val="0"/>
              </a:spcBef>
              <a:spcAft>
                <a:spcPts val="0"/>
              </a:spcAft>
              <a:buClr>
                <a:schemeClr val="dk2"/>
              </a:buClr>
              <a:buSzPts val="2800"/>
              <a:buFont typeface="Exo 2"/>
              <a:buChar char="○"/>
              <a:defRPr sz="2800">
                <a:solidFill>
                  <a:schemeClr val="dk2"/>
                </a:solidFill>
                <a:latin typeface="Exo 2"/>
                <a:ea typeface="Exo 2"/>
                <a:cs typeface="Exo 2"/>
                <a:sym typeface="Exo 2"/>
              </a:defRPr>
            </a:lvl2pPr>
            <a:lvl3pPr indent="-406400" lvl="2" marL="1371600">
              <a:lnSpc>
                <a:spcPct val="115000"/>
              </a:lnSpc>
              <a:spcBef>
                <a:spcPts val="0"/>
              </a:spcBef>
              <a:spcAft>
                <a:spcPts val="0"/>
              </a:spcAft>
              <a:buClr>
                <a:schemeClr val="dk2"/>
              </a:buClr>
              <a:buSzPts val="2800"/>
              <a:buFont typeface="Exo 2"/>
              <a:buChar char="■"/>
              <a:defRPr sz="2800">
                <a:solidFill>
                  <a:schemeClr val="dk2"/>
                </a:solidFill>
                <a:latin typeface="Exo 2"/>
                <a:ea typeface="Exo 2"/>
                <a:cs typeface="Exo 2"/>
                <a:sym typeface="Exo 2"/>
              </a:defRPr>
            </a:lvl3pPr>
            <a:lvl4pPr indent="-406400" lvl="3" marL="1828800">
              <a:lnSpc>
                <a:spcPct val="115000"/>
              </a:lnSpc>
              <a:spcBef>
                <a:spcPts val="0"/>
              </a:spcBef>
              <a:spcAft>
                <a:spcPts val="0"/>
              </a:spcAft>
              <a:buClr>
                <a:schemeClr val="dk2"/>
              </a:buClr>
              <a:buSzPts val="2800"/>
              <a:buFont typeface="Exo 2"/>
              <a:buChar char="●"/>
              <a:defRPr sz="2800">
                <a:solidFill>
                  <a:schemeClr val="dk2"/>
                </a:solidFill>
                <a:latin typeface="Exo 2"/>
                <a:ea typeface="Exo 2"/>
                <a:cs typeface="Exo 2"/>
                <a:sym typeface="Exo 2"/>
              </a:defRPr>
            </a:lvl4pPr>
            <a:lvl5pPr indent="-406400" lvl="4" marL="2286000">
              <a:lnSpc>
                <a:spcPct val="115000"/>
              </a:lnSpc>
              <a:spcBef>
                <a:spcPts val="0"/>
              </a:spcBef>
              <a:spcAft>
                <a:spcPts val="0"/>
              </a:spcAft>
              <a:buClr>
                <a:schemeClr val="dk2"/>
              </a:buClr>
              <a:buSzPts val="2800"/>
              <a:buFont typeface="Exo 2"/>
              <a:buChar char="○"/>
              <a:defRPr sz="2800">
                <a:solidFill>
                  <a:schemeClr val="dk2"/>
                </a:solidFill>
                <a:latin typeface="Exo 2"/>
                <a:ea typeface="Exo 2"/>
                <a:cs typeface="Exo 2"/>
                <a:sym typeface="Exo 2"/>
              </a:defRPr>
            </a:lvl5pPr>
            <a:lvl6pPr indent="-406400" lvl="5" marL="2743200">
              <a:lnSpc>
                <a:spcPct val="115000"/>
              </a:lnSpc>
              <a:spcBef>
                <a:spcPts val="0"/>
              </a:spcBef>
              <a:spcAft>
                <a:spcPts val="0"/>
              </a:spcAft>
              <a:buClr>
                <a:schemeClr val="dk2"/>
              </a:buClr>
              <a:buSzPts val="2800"/>
              <a:buFont typeface="Exo 2"/>
              <a:buChar char="■"/>
              <a:defRPr sz="2800">
                <a:solidFill>
                  <a:schemeClr val="dk2"/>
                </a:solidFill>
                <a:latin typeface="Exo 2"/>
                <a:ea typeface="Exo 2"/>
                <a:cs typeface="Exo 2"/>
                <a:sym typeface="Exo 2"/>
              </a:defRPr>
            </a:lvl6pPr>
            <a:lvl7pPr indent="-406400" lvl="6" marL="3200400">
              <a:lnSpc>
                <a:spcPct val="115000"/>
              </a:lnSpc>
              <a:spcBef>
                <a:spcPts val="0"/>
              </a:spcBef>
              <a:spcAft>
                <a:spcPts val="0"/>
              </a:spcAft>
              <a:buClr>
                <a:schemeClr val="dk2"/>
              </a:buClr>
              <a:buSzPts val="2800"/>
              <a:buFont typeface="Exo 2"/>
              <a:buChar char="●"/>
              <a:defRPr sz="2800">
                <a:solidFill>
                  <a:schemeClr val="dk2"/>
                </a:solidFill>
                <a:latin typeface="Exo 2"/>
                <a:ea typeface="Exo 2"/>
                <a:cs typeface="Exo 2"/>
                <a:sym typeface="Exo 2"/>
              </a:defRPr>
            </a:lvl7pPr>
            <a:lvl8pPr indent="-406400" lvl="7" marL="3657600">
              <a:lnSpc>
                <a:spcPct val="115000"/>
              </a:lnSpc>
              <a:spcBef>
                <a:spcPts val="0"/>
              </a:spcBef>
              <a:spcAft>
                <a:spcPts val="0"/>
              </a:spcAft>
              <a:buClr>
                <a:schemeClr val="dk2"/>
              </a:buClr>
              <a:buSzPts val="2800"/>
              <a:buFont typeface="Exo 2"/>
              <a:buChar char="○"/>
              <a:defRPr sz="2800">
                <a:solidFill>
                  <a:schemeClr val="dk2"/>
                </a:solidFill>
                <a:latin typeface="Exo 2"/>
                <a:ea typeface="Exo 2"/>
                <a:cs typeface="Exo 2"/>
                <a:sym typeface="Exo 2"/>
              </a:defRPr>
            </a:lvl8pPr>
            <a:lvl9pPr indent="-406400" lvl="8" marL="4114800">
              <a:lnSpc>
                <a:spcPct val="115000"/>
              </a:lnSpc>
              <a:spcBef>
                <a:spcPts val="0"/>
              </a:spcBef>
              <a:spcAft>
                <a:spcPts val="0"/>
              </a:spcAft>
              <a:buClr>
                <a:schemeClr val="dk2"/>
              </a:buClr>
              <a:buSzPts val="2800"/>
              <a:buFont typeface="Exo 2"/>
              <a:buChar char="■"/>
              <a:defRPr sz="2800">
                <a:solidFill>
                  <a:schemeClr val="dk2"/>
                </a:solidFill>
                <a:latin typeface="Exo 2"/>
                <a:ea typeface="Exo 2"/>
                <a:cs typeface="Exo 2"/>
                <a:sym typeface="Exo 2"/>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23.png"/><Relationship Id="rId4" Type="http://schemas.openxmlformats.org/officeDocument/2006/relationships/image" Target="../media/image2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hyperlink" Target="http://www.interlex.it/docdigit/sikur159.htm"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2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gif"/><Relationship Id="rId4" Type="http://schemas.openxmlformats.org/officeDocument/2006/relationships/image" Target="../media/image2.gif"/><Relationship Id="rId5" Type="http://schemas.openxmlformats.org/officeDocument/2006/relationships/image" Target="../media/image15.png"/><Relationship Id="rId6" Type="http://schemas.openxmlformats.org/officeDocument/2006/relationships/image" Target="../media/image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4.gif"/><Relationship Id="rId4" Type="http://schemas.openxmlformats.org/officeDocument/2006/relationships/image" Target="../media/image18.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4.png"/><Relationship Id="rId4" Type="http://schemas.openxmlformats.org/officeDocument/2006/relationships/image" Target="../media/image2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1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3.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2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it"/>
              <a:t>3</a:t>
            </a:r>
            <a:r>
              <a:rPr b="1" lang="it"/>
              <a:t>. </a:t>
            </a:r>
            <a:r>
              <a:rPr lang="it"/>
              <a:t>Crittografia</a:t>
            </a:r>
            <a:endParaRPr b="1"/>
          </a:p>
        </p:txBody>
      </p:sp>
      <p:sp>
        <p:nvSpPr>
          <p:cNvPr id="55" name="Google Shape;55;p13"/>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a:t>Sicurezza dell’Informazione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Quando la matematica ha vinto la guerra</a:t>
            </a:r>
            <a:endParaRPr/>
          </a:p>
        </p:txBody>
      </p:sp>
      <p:pic>
        <p:nvPicPr>
          <p:cNvPr id="294" name="Google Shape;294;p22"/>
          <p:cNvPicPr preferRelativeResize="0"/>
          <p:nvPr/>
        </p:nvPicPr>
        <p:blipFill rotWithShape="1">
          <a:blip r:embed="rId3">
            <a:alphaModFix/>
          </a:blip>
          <a:srcRect b="0" l="0" r="0" t="0"/>
          <a:stretch/>
        </p:blipFill>
        <p:spPr>
          <a:xfrm>
            <a:off x="6039275" y="1949537"/>
            <a:ext cx="2793025" cy="3729375"/>
          </a:xfrm>
          <a:prstGeom prst="rect">
            <a:avLst/>
          </a:prstGeom>
          <a:noFill/>
          <a:ln>
            <a:noFill/>
          </a:ln>
        </p:spPr>
      </p:pic>
      <p:sp>
        <p:nvSpPr>
          <p:cNvPr id="295" name="Google Shape;295;p22"/>
          <p:cNvSpPr txBox="1"/>
          <p:nvPr>
            <p:ph idx="1" type="body"/>
          </p:nvPr>
        </p:nvSpPr>
        <p:spPr>
          <a:xfrm>
            <a:off x="311700" y="1536625"/>
            <a:ext cx="5340300" cy="4555200"/>
          </a:xfrm>
          <a:prstGeom prst="rect">
            <a:avLst/>
          </a:prstGeom>
        </p:spPr>
        <p:txBody>
          <a:bodyPr anchorCtr="0" anchor="t" bIns="91425" lIns="91425" spcFirstLastPara="1" rIns="91425" wrap="square" tIns="91425">
            <a:normAutofit fontScale="92500"/>
          </a:bodyPr>
          <a:lstStyle/>
          <a:p>
            <a:pPr indent="-393065" lvl="0" marL="457200" rtl="0" algn="l">
              <a:spcBef>
                <a:spcPts val="0"/>
              </a:spcBef>
              <a:spcAft>
                <a:spcPts val="0"/>
              </a:spcAft>
              <a:buSzPct val="100000"/>
              <a:buChar char="●"/>
            </a:pPr>
            <a:r>
              <a:rPr lang="it"/>
              <a:t>Durante la Seconda Guerra Mondiale, Alan Turing lavorò a Bletchley Park per decifrare i codici delle potenze dell’Asse, in particolare il cifrario Enigma.</a:t>
            </a:r>
            <a:endParaRPr/>
          </a:p>
          <a:p>
            <a:pPr indent="-393065" lvl="0" marL="457200" rtl="0" algn="l">
              <a:spcBef>
                <a:spcPts val="0"/>
              </a:spcBef>
              <a:spcAft>
                <a:spcPts val="0"/>
              </a:spcAft>
              <a:buSzPct val="100000"/>
              <a:buChar char="●"/>
            </a:pPr>
            <a:r>
              <a:rPr lang="it"/>
              <a:t>La nascita dei primi computer universali fu in parte stimolata proprio da questo sforzo di decrittazione.</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11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Crypto: OK – Software Design: KO</a:t>
            </a:r>
            <a:endParaRPr/>
          </a:p>
        </p:txBody>
      </p:sp>
      <p:sp>
        <p:nvSpPr>
          <p:cNvPr id="1436" name="Google Shape;1436;p112"/>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Gli standard italiani di firma utilizzano a</a:t>
            </a:r>
            <a:r>
              <a:rPr b="1" lang="it"/>
              <a:t>lgoritmi crittografici forti e non compromessi</a:t>
            </a:r>
            <a:r>
              <a:rPr lang="it"/>
              <a: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it"/>
              <a:t>Tuttavia, sono emerse alcune </a:t>
            </a:r>
            <a:r>
              <a:rPr b="1" lang="it"/>
              <a:t>vulnerabilità</a:t>
            </a:r>
            <a:r>
              <a:rPr lang="it"/>
              <a:t>.</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it"/>
              <a:t>Ricordi la “porta del caveau della banca in una tenda”?</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11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Bug 1: Fields of pain</a:t>
            </a:r>
            <a:endParaRPr/>
          </a:p>
        </p:txBody>
      </p:sp>
      <p:sp>
        <p:nvSpPr>
          <p:cNvPr id="1442" name="Google Shape;1442;p113"/>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Char char="●"/>
            </a:pPr>
            <a:r>
              <a:rPr lang="it"/>
              <a:t>Bug segnalato il 9 settembre 2002.</a:t>
            </a:r>
            <a:endParaRPr/>
          </a:p>
          <a:p>
            <a:pPr indent="-406400" lvl="0" marL="457200" rtl="0" algn="l">
              <a:spcBef>
                <a:spcPts val="0"/>
              </a:spcBef>
              <a:spcAft>
                <a:spcPts val="0"/>
              </a:spcAft>
              <a:buSzPts val="2800"/>
              <a:buChar char="●"/>
            </a:pPr>
            <a:r>
              <a:rPr lang="it"/>
              <a:t>Il software di diverse CA (inizialmente DiKe di Infocamere, oggetto dell’analisi) permetteva agli utenti di firmare documenti Word contenenti campi dinamici o macro senza alcun avviso.</a:t>
            </a:r>
            <a:endParaRPr/>
          </a:p>
          <a:p>
            <a:pPr indent="-406400" lvl="0" marL="457200" rtl="0" algn="l">
              <a:spcBef>
                <a:spcPts val="0"/>
              </a:spcBef>
              <a:spcAft>
                <a:spcPts val="0"/>
              </a:spcAft>
              <a:buSzPts val="2800"/>
              <a:buChar char="●"/>
            </a:pPr>
            <a:r>
              <a:rPr lang="it"/>
              <a:t>Una macro non modifica la sequenza di bit del documento, quindi la firma (hash) non cambia anche se il contenuto visualizzato è diverso.</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11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Esempio innocuo</a:t>
            </a:r>
            <a:endParaRPr/>
          </a:p>
        </p:txBody>
      </p:sp>
      <p:pic>
        <p:nvPicPr>
          <p:cNvPr id="1448" name="Google Shape;1448;p114"/>
          <p:cNvPicPr preferRelativeResize="0"/>
          <p:nvPr/>
        </p:nvPicPr>
        <p:blipFill rotWithShape="1">
          <a:blip r:embed="rId3">
            <a:alphaModFix/>
          </a:blip>
          <a:srcRect b="0" l="0" r="0" t="0"/>
          <a:stretch/>
        </p:blipFill>
        <p:spPr>
          <a:xfrm>
            <a:off x="76200" y="1981200"/>
            <a:ext cx="4498551" cy="4198650"/>
          </a:xfrm>
          <a:prstGeom prst="rect">
            <a:avLst/>
          </a:prstGeom>
          <a:noFill/>
          <a:ln>
            <a:noFill/>
          </a:ln>
        </p:spPr>
      </p:pic>
      <p:pic>
        <p:nvPicPr>
          <p:cNvPr id="1449" name="Google Shape;1449;p114"/>
          <p:cNvPicPr preferRelativeResize="0"/>
          <p:nvPr/>
        </p:nvPicPr>
        <p:blipFill rotWithShape="1">
          <a:blip r:embed="rId4">
            <a:alphaModFix/>
          </a:blip>
          <a:srcRect b="0" l="0" r="0" t="0"/>
          <a:stretch/>
        </p:blipFill>
        <p:spPr>
          <a:xfrm>
            <a:off x="4727000" y="1752600"/>
            <a:ext cx="4417000" cy="4682325"/>
          </a:xfrm>
          <a:prstGeom prst="rect">
            <a:avLst/>
          </a:prstGeom>
          <a:noFill/>
          <a:ln>
            <a:noFill/>
          </a:ln>
        </p:spPr>
      </p:pic>
      <p:pic>
        <p:nvPicPr>
          <p:cNvPr id="1450" name="Google Shape;1450;p114"/>
          <p:cNvPicPr preferRelativeResize="0"/>
          <p:nvPr/>
        </p:nvPicPr>
        <p:blipFill rotWithShape="1">
          <a:blip r:embed="rId3">
            <a:alphaModFix/>
          </a:blip>
          <a:srcRect b="0" l="0" r="0" t="0"/>
          <a:stretch/>
        </p:blipFill>
        <p:spPr>
          <a:xfrm>
            <a:off x="76200" y="1981200"/>
            <a:ext cx="4498551" cy="4198650"/>
          </a:xfrm>
          <a:prstGeom prst="rect">
            <a:avLst/>
          </a:prstGeom>
          <a:noFill/>
          <a:ln>
            <a:noFill/>
          </a:ln>
        </p:spPr>
      </p:pic>
      <p:pic>
        <p:nvPicPr>
          <p:cNvPr id="1451" name="Google Shape;1451;p114"/>
          <p:cNvPicPr preferRelativeResize="0"/>
          <p:nvPr/>
        </p:nvPicPr>
        <p:blipFill rotWithShape="1">
          <a:blip r:embed="rId4">
            <a:alphaModFix/>
          </a:blip>
          <a:srcRect b="0" l="0" r="0" t="0"/>
          <a:stretch/>
        </p:blipFill>
        <p:spPr>
          <a:xfrm>
            <a:off x="4727000" y="1752600"/>
            <a:ext cx="4417000" cy="4682325"/>
          </a:xfrm>
          <a:prstGeom prst="rect">
            <a:avLst/>
          </a:prstGeom>
          <a:noFill/>
          <a:ln>
            <a:noFill/>
          </a:ln>
        </p:spPr>
      </p:pic>
      <p:sp>
        <p:nvSpPr>
          <p:cNvPr id="1452" name="Google Shape;1452;p114"/>
          <p:cNvSpPr/>
          <p:nvPr/>
        </p:nvSpPr>
        <p:spPr>
          <a:xfrm>
            <a:off x="1398150" y="3486100"/>
            <a:ext cx="1165200" cy="139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114"/>
          <p:cNvSpPr/>
          <p:nvPr/>
        </p:nvSpPr>
        <p:spPr>
          <a:xfrm>
            <a:off x="5844325" y="3849625"/>
            <a:ext cx="1165200" cy="139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114"/>
          <p:cNvSpPr/>
          <p:nvPr/>
        </p:nvSpPr>
        <p:spPr>
          <a:xfrm>
            <a:off x="4772400" y="2656525"/>
            <a:ext cx="1267800" cy="139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55" name="Google Shape;1455;p114"/>
          <p:cNvCxnSpPr>
            <a:stCxn id="1452" idx="3"/>
            <a:endCxn id="1453" idx="1"/>
          </p:cNvCxnSpPr>
          <p:nvPr/>
        </p:nvCxnSpPr>
        <p:spPr>
          <a:xfrm>
            <a:off x="2563350" y="3556000"/>
            <a:ext cx="3281100" cy="363600"/>
          </a:xfrm>
          <a:prstGeom prst="straightConnector1">
            <a:avLst/>
          </a:prstGeom>
          <a:noFill/>
          <a:ln cap="flat" cmpd="sng" w="19050">
            <a:solidFill>
              <a:srgbClr val="FF0000"/>
            </a:solidFill>
            <a:prstDash val="solid"/>
            <a:round/>
            <a:headEnd len="sm" w="sm" type="none"/>
            <a:tailEnd len="sm" w="sm" type="none"/>
          </a:ln>
        </p:spPr>
      </p:cxn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11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Il problema?</a:t>
            </a:r>
            <a:endParaRPr/>
          </a:p>
        </p:txBody>
      </p:sp>
      <p:sp>
        <p:nvSpPr>
          <p:cNvPr id="1461" name="Google Shape;1461;p115"/>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Char char="●"/>
            </a:pPr>
            <a:r>
              <a:rPr lang="it"/>
              <a:t>Si poteva creare una macro che cambiava un prezzo in base alla data.</a:t>
            </a:r>
            <a:endParaRPr/>
          </a:p>
          <a:p>
            <a:pPr indent="-406400" lvl="1" marL="914400" rtl="0" algn="l">
              <a:spcBef>
                <a:spcPts val="0"/>
              </a:spcBef>
              <a:spcAft>
                <a:spcPts val="0"/>
              </a:spcAft>
              <a:buSzPts val="2800"/>
              <a:buChar char="○"/>
            </a:pPr>
            <a:r>
              <a:rPr lang="it"/>
              <a:t>Oggi il prezzo è 1000, domani è 5000.</a:t>
            </a:r>
            <a:endParaRPr/>
          </a:p>
          <a:p>
            <a:pPr indent="-406400" lvl="0" marL="457200" rtl="0" algn="l">
              <a:spcBef>
                <a:spcPts val="0"/>
              </a:spcBef>
              <a:spcAft>
                <a:spcPts val="0"/>
              </a:spcAft>
              <a:buSzPts val="2800"/>
              <a:buChar char="●"/>
            </a:pPr>
            <a:r>
              <a:rPr lang="it"/>
              <a:t>Vedete un problema?</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1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Reazione</a:t>
            </a:r>
            <a:endParaRPr/>
          </a:p>
        </p:txBody>
      </p:sp>
      <p:sp>
        <p:nvSpPr>
          <p:cNvPr id="1467" name="Google Shape;1467;p116"/>
          <p:cNvSpPr txBox="1"/>
          <p:nvPr>
            <p:ph idx="1" type="body"/>
          </p:nvPr>
        </p:nvSpPr>
        <p:spPr>
          <a:xfrm>
            <a:off x="311700" y="1536624"/>
            <a:ext cx="8520600" cy="4994700"/>
          </a:xfrm>
          <a:prstGeom prst="rect">
            <a:avLst/>
          </a:prstGeom>
        </p:spPr>
        <p:txBody>
          <a:bodyPr anchorCtr="0" anchor="t" bIns="91425" lIns="91425" spcFirstLastPara="1" rIns="91425" wrap="square" tIns="91425">
            <a:normAutofit fontScale="77500" lnSpcReduction="20000"/>
          </a:bodyPr>
          <a:lstStyle/>
          <a:p>
            <a:pPr indent="-366395" lvl="0" marL="457200" rtl="0" algn="l">
              <a:spcBef>
                <a:spcPts val="0"/>
              </a:spcBef>
              <a:spcAft>
                <a:spcPts val="0"/>
              </a:spcAft>
              <a:buSzPct val="100000"/>
              <a:buChar char="●"/>
            </a:pPr>
            <a:r>
              <a:rPr lang="it"/>
              <a:t>Le CA risposero che si trattava di un “comportamento previsto” e che non violava la legge.</a:t>
            </a:r>
            <a:endParaRPr/>
          </a:p>
          <a:p>
            <a:pPr indent="-366395" lvl="0" marL="457200" rtl="0" algn="l">
              <a:spcBef>
                <a:spcPts val="0"/>
              </a:spcBef>
              <a:spcAft>
                <a:spcPts val="0"/>
              </a:spcAft>
              <a:buSzPct val="100000"/>
              <a:buChar char="●"/>
            </a:pPr>
            <a:r>
              <a:rPr lang="it"/>
              <a:t>Tuttavia:</a:t>
            </a:r>
            <a:endParaRPr/>
          </a:p>
          <a:p>
            <a:pPr indent="-366394" lvl="1" marL="914400" rtl="0" algn="l">
              <a:spcBef>
                <a:spcPts val="0"/>
              </a:spcBef>
              <a:spcAft>
                <a:spcPts val="0"/>
              </a:spcAft>
              <a:buSzPct val="100000"/>
              <a:buChar char="○"/>
            </a:pPr>
            <a:r>
              <a:rPr lang="it"/>
              <a:t>Il 30 gennaio 2003, Microsoft rilasciò una patch per Office che permetteva di disabilitare le macro tramite API.</a:t>
            </a:r>
            <a:endParaRPr/>
          </a:p>
          <a:p>
            <a:pPr indent="-366394" lvl="1" marL="914400" rtl="0" algn="l">
              <a:spcBef>
                <a:spcPts val="0"/>
              </a:spcBef>
              <a:spcAft>
                <a:spcPts val="0"/>
              </a:spcAft>
              <a:buSzPct val="100000"/>
              <a:buChar char="○"/>
            </a:pPr>
            <a:r>
              <a:rPr lang="it"/>
              <a:t>Oggi, tutti i software mostrano un grande avviso quando si tenta di firmare un documento Office.</a:t>
            </a:r>
            <a:endParaRPr/>
          </a:p>
          <a:p>
            <a:pPr indent="-366394" lvl="1" marL="914400" rtl="0" algn="l">
              <a:spcBef>
                <a:spcPts val="0"/>
              </a:spcBef>
              <a:spcAft>
                <a:spcPts val="0"/>
              </a:spcAft>
              <a:buSzPct val="100000"/>
              <a:buChar char="○"/>
            </a:pPr>
            <a:r>
              <a:rPr lang="it"/>
              <a:t>Le nuove normative escludono esplicitamente i formati modificabili o contenenti script (ma raccomandano l’uso del PDF).</a:t>
            </a:r>
            <a:endParaRPr/>
          </a:p>
          <a:p>
            <a:pPr indent="-366395" lvl="0" marL="457200" rtl="0" algn="l">
              <a:spcBef>
                <a:spcPts val="0"/>
              </a:spcBef>
              <a:spcAft>
                <a:spcPts val="0"/>
              </a:spcAft>
              <a:buSzPct val="100000"/>
              <a:buChar char="●"/>
            </a:pPr>
            <a:r>
              <a:rPr lang="it"/>
              <a:t>In realtà, la questione è molto più complessa!</a:t>
            </a:r>
            <a:endParaRPr/>
          </a:p>
          <a:p>
            <a:pPr indent="-366395" lvl="0" marL="457200" rtl="0" algn="l">
              <a:spcBef>
                <a:spcPts val="0"/>
              </a:spcBef>
              <a:spcAft>
                <a:spcPts val="0"/>
              </a:spcAft>
              <a:buSzPct val="100000"/>
              <a:buChar char="●"/>
            </a:pPr>
            <a:r>
              <a:rPr lang="it"/>
              <a:t>Questo ha dato origine al campo di ricerca noto come</a:t>
            </a:r>
            <a:br>
              <a:rPr lang="it"/>
            </a:br>
            <a:r>
              <a:rPr lang="it"/>
              <a:t>👉 “What You See Is Not What You Sign” (Ciò che vedi non è ciò che firmi).</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11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Bug2: Firma&amp;Cifra</a:t>
            </a:r>
            <a:endParaRPr/>
          </a:p>
        </p:txBody>
      </p:sp>
      <p:sp>
        <p:nvSpPr>
          <p:cNvPr id="1473" name="Google Shape;1473;p117"/>
          <p:cNvSpPr txBox="1"/>
          <p:nvPr>
            <p:ph idx="1" type="body"/>
          </p:nvPr>
        </p:nvSpPr>
        <p:spPr>
          <a:xfrm>
            <a:off x="311700" y="1536624"/>
            <a:ext cx="8520600" cy="4932000"/>
          </a:xfrm>
          <a:prstGeom prst="rect">
            <a:avLst/>
          </a:prstGeom>
        </p:spPr>
        <p:txBody>
          <a:bodyPr anchorCtr="0" anchor="t" bIns="91425" lIns="91425" spcFirstLastPara="1" rIns="91425" wrap="square" tIns="91425">
            <a:normAutofit lnSpcReduction="10000"/>
          </a:bodyPr>
          <a:lstStyle/>
          <a:p>
            <a:pPr indent="-406400" lvl="0" marL="457200" rtl="0" algn="l">
              <a:spcBef>
                <a:spcPts val="0"/>
              </a:spcBef>
              <a:spcAft>
                <a:spcPts val="0"/>
              </a:spcAft>
              <a:buSzPts val="2800"/>
              <a:buChar char="●"/>
            </a:pPr>
            <a:r>
              <a:rPr lang="it"/>
              <a:t>Firma&amp;Cifra era l’applicazione di firma digitale di PosteCom.</a:t>
            </a:r>
            <a:endParaRPr/>
          </a:p>
          <a:p>
            <a:pPr indent="-406400" lvl="0" marL="457200" rtl="0" algn="l">
              <a:spcBef>
                <a:spcPts val="0"/>
              </a:spcBef>
              <a:spcAft>
                <a:spcPts val="0"/>
              </a:spcAft>
              <a:buSzPts val="2800"/>
              <a:buChar char="●"/>
            </a:pPr>
            <a:r>
              <a:rPr lang="it"/>
              <a:t>Un bug è stato scoperto da un anonimo il 20 marzo 2003: </a:t>
            </a:r>
            <a:r>
              <a:rPr lang="it" u="sng">
                <a:solidFill>
                  <a:schemeClr val="hlink"/>
                </a:solidFill>
                <a:hlinkClick r:id="rId3"/>
              </a:rPr>
              <a:t>http://www.interlex.it/docdigit/sikur159.htm</a:t>
            </a:r>
            <a:endParaRPr/>
          </a:p>
          <a:p>
            <a:pPr indent="-406400" lvl="0" marL="457200" rtl="0" algn="l">
              <a:spcBef>
                <a:spcPts val="0"/>
              </a:spcBef>
              <a:spcAft>
                <a:spcPts val="0"/>
              </a:spcAft>
              <a:buSzPts val="2800"/>
              <a:buChar char="●"/>
            </a:pPr>
            <a:r>
              <a:rPr b="1" lang="it"/>
              <a:t>Risultato</a:t>
            </a:r>
            <a:r>
              <a:rPr lang="it"/>
              <a:t>: era possibile creare e verificare una firma utilizzando un certificato falso.</a:t>
            </a:r>
            <a:endParaRPr/>
          </a:p>
          <a:p>
            <a:pPr indent="-406400" lvl="0" marL="457200" rtl="0" algn="l">
              <a:spcBef>
                <a:spcPts val="0"/>
              </a:spcBef>
              <a:spcAft>
                <a:spcPts val="0"/>
              </a:spcAft>
              <a:buSzPts val="2800"/>
              <a:buChar char="●"/>
            </a:pPr>
            <a:r>
              <a:rPr lang="it"/>
              <a:t>Anche in questo caso, nessun algoritmo crittografico è stato violato per dimostrare il problema.</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11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Descrizione della vulnerabilità</a:t>
            </a:r>
            <a:endParaRPr/>
          </a:p>
        </p:txBody>
      </p:sp>
      <p:sp>
        <p:nvSpPr>
          <p:cNvPr id="1479" name="Google Shape;1479;p118"/>
          <p:cNvSpPr txBox="1"/>
          <p:nvPr>
            <p:ph idx="1" type="body"/>
          </p:nvPr>
        </p:nvSpPr>
        <p:spPr>
          <a:xfrm>
            <a:off x="311700" y="1536633"/>
            <a:ext cx="8520600" cy="4555200"/>
          </a:xfrm>
          <a:prstGeom prst="rect">
            <a:avLst/>
          </a:prstGeom>
        </p:spPr>
        <p:txBody>
          <a:bodyPr anchorCtr="0" anchor="t" bIns="91425" lIns="91425" spcFirstLastPara="1" rIns="91425" wrap="square" tIns="91425">
            <a:normAutofit fontScale="92500" lnSpcReduction="20000"/>
          </a:bodyPr>
          <a:lstStyle/>
          <a:p>
            <a:pPr indent="-393065" lvl="0" marL="457200" rtl="0" algn="l">
              <a:spcBef>
                <a:spcPts val="0"/>
              </a:spcBef>
              <a:spcAft>
                <a:spcPts val="0"/>
              </a:spcAft>
              <a:buSzPct val="100000"/>
              <a:buChar char="●"/>
            </a:pPr>
            <a:r>
              <a:rPr lang="it"/>
              <a:t>Per verificare una firma, servono il certificato dell’autore e la catena di certificazione.</a:t>
            </a:r>
            <a:endParaRPr/>
          </a:p>
          <a:p>
            <a:pPr indent="-393065" lvl="1" marL="914400" rtl="0" algn="l">
              <a:spcBef>
                <a:spcPts val="0"/>
              </a:spcBef>
              <a:spcAft>
                <a:spcPts val="0"/>
              </a:spcAft>
              <a:buSzPct val="100000"/>
              <a:buChar char="○"/>
            </a:pPr>
            <a:r>
              <a:rPr lang="it"/>
              <a:t>Teoricamente, tutti questi elementi sono disponibili </a:t>
            </a:r>
            <a:r>
              <a:rPr b="1" lang="it"/>
              <a:t>online</a:t>
            </a:r>
            <a:r>
              <a:rPr lang="it"/>
              <a:t>.</a:t>
            </a:r>
            <a:endParaRPr/>
          </a:p>
          <a:p>
            <a:pPr indent="-393065" lvl="1" marL="914400" rtl="0" algn="l">
              <a:spcBef>
                <a:spcPts val="0"/>
              </a:spcBef>
              <a:spcAft>
                <a:spcPts val="0"/>
              </a:spcAft>
              <a:buSzPct val="100000"/>
              <a:buChar char="○"/>
            </a:pPr>
            <a:r>
              <a:rPr lang="it"/>
              <a:t>Per consentire la verifica offline, però, tutto viene incluso nel documento all’interno di una </a:t>
            </a:r>
            <a:r>
              <a:rPr b="1" lang="it"/>
              <a:t>busta PKCS#7</a:t>
            </a:r>
            <a:r>
              <a:rPr lang="it"/>
              <a:t>.</a:t>
            </a:r>
            <a:endParaRPr/>
          </a:p>
          <a:p>
            <a:pPr indent="-393065" lvl="0" marL="457200" rtl="0" algn="l">
              <a:spcBef>
                <a:spcPts val="0"/>
              </a:spcBef>
              <a:spcAft>
                <a:spcPts val="0"/>
              </a:spcAft>
              <a:buSzPct val="100000"/>
              <a:buChar char="●"/>
            </a:pPr>
            <a:r>
              <a:rPr lang="it"/>
              <a:t>Nel caso specifico, Firma&amp;Cifra si fidava del certificato root incluso nella busta PKCS#7 — e addirittura lo importava nell’area di archiviazione sicura, trattandolo come affidabile.</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11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L’exploit</a:t>
            </a:r>
            <a:endParaRPr/>
          </a:p>
        </p:txBody>
      </p:sp>
      <p:sp>
        <p:nvSpPr>
          <p:cNvPr id="1485" name="Google Shape;1485;p119"/>
          <p:cNvSpPr/>
          <p:nvPr/>
        </p:nvSpPr>
        <p:spPr>
          <a:xfrm>
            <a:off x="512650" y="4972575"/>
            <a:ext cx="3579300" cy="1230300"/>
          </a:xfrm>
          <a:prstGeom prst="rect">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119"/>
          <p:cNvSpPr txBox="1"/>
          <p:nvPr/>
        </p:nvSpPr>
        <p:spPr>
          <a:xfrm>
            <a:off x="457200" y="1600200"/>
            <a:ext cx="7987800" cy="3312000"/>
          </a:xfrm>
          <a:prstGeom prst="rect">
            <a:avLst/>
          </a:prstGeom>
          <a:noFill/>
          <a:ln>
            <a:noFill/>
          </a:ln>
        </p:spPr>
        <p:txBody>
          <a:bodyPr anchorCtr="0" anchor="t" bIns="91425" lIns="91425" spcFirstLastPara="1" rIns="91425" wrap="square" tIns="91425">
            <a:normAutofit lnSpcReduction="10000"/>
          </a:bodyPr>
          <a:lstStyle/>
          <a:p>
            <a:pPr indent="-381000" lvl="0" marL="457200" rtl="0" algn="l">
              <a:spcBef>
                <a:spcPts val="600"/>
              </a:spcBef>
              <a:spcAft>
                <a:spcPts val="0"/>
              </a:spcAft>
              <a:buClr>
                <a:schemeClr val="dk2"/>
              </a:buClr>
              <a:buSzPts val="2400"/>
              <a:buAutoNum type="arabicPeriod"/>
            </a:pPr>
            <a:r>
              <a:rPr lang="it" sz="2400">
                <a:solidFill>
                  <a:schemeClr val="dk2"/>
                </a:solidFill>
                <a:latin typeface="Exo 2"/>
                <a:ea typeface="Exo 2"/>
                <a:cs typeface="Exo 2"/>
                <a:sym typeface="Exo 2"/>
              </a:rPr>
              <a:t>Viene creato un falso certificato root con il nome di una CA reale.</a:t>
            </a:r>
            <a:r>
              <a:rPr lang="it" sz="2400">
                <a:solidFill>
                  <a:schemeClr val="dk2"/>
                </a:solidFill>
                <a:latin typeface="Exo 2"/>
                <a:ea typeface="Exo 2"/>
                <a:cs typeface="Exo 2"/>
                <a:sym typeface="Exo 2"/>
              </a:rPr>
              <a:t>‏ (es., PostECom)</a:t>
            </a:r>
            <a:endParaRPr sz="2400">
              <a:solidFill>
                <a:schemeClr val="dk2"/>
              </a:solidFill>
              <a:latin typeface="Exo 2"/>
              <a:ea typeface="Exo 2"/>
              <a:cs typeface="Exo 2"/>
              <a:sym typeface="Exo 2"/>
            </a:endParaRPr>
          </a:p>
          <a:p>
            <a:pPr indent="-381000" lvl="0" marL="457200" rtl="0" algn="l">
              <a:spcBef>
                <a:spcPts val="1000"/>
              </a:spcBef>
              <a:spcAft>
                <a:spcPts val="0"/>
              </a:spcAft>
              <a:buClr>
                <a:schemeClr val="dk2"/>
              </a:buClr>
              <a:buSzPts val="2400"/>
              <a:buAutoNum type="arabicPeriod"/>
            </a:pPr>
            <a:r>
              <a:rPr lang="it" sz="2400">
                <a:solidFill>
                  <a:schemeClr val="dk2"/>
                </a:solidFill>
                <a:latin typeface="Exo 2"/>
                <a:ea typeface="Exo 2"/>
                <a:cs typeface="Exo 2"/>
                <a:sym typeface="Exo 2"/>
              </a:rPr>
              <a:t>Con quel certificato si emette un certificato utente falso (es. “Arsène Lupin”)</a:t>
            </a:r>
            <a:endParaRPr sz="2400">
              <a:solidFill>
                <a:schemeClr val="dk2"/>
              </a:solidFill>
              <a:latin typeface="Exo 2"/>
              <a:ea typeface="Exo 2"/>
              <a:cs typeface="Exo 2"/>
              <a:sym typeface="Exo 2"/>
            </a:endParaRPr>
          </a:p>
          <a:p>
            <a:pPr indent="-381000" lvl="0" marL="457200" rtl="0" algn="l">
              <a:spcBef>
                <a:spcPts val="1000"/>
              </a:spcBef>
              <a:spcAft>
                <a:spcPts val="0"/>
              </a:spcAft>
              <a:buClr>
                <a:schemeClr val="dk2"/>
              </a:buClr>
              <a:buSzPts val="2400"/>
              <a:buAutoNum type="arabicPeriod"/>
            </a:pPr>
            <a:r>
              <a:rPr lang="it" sz="2400">
                <a:solidFill>
                  <a:schemeClr val="dk2"/>
                </a:solidFill>
                <a:latin typeface="Exo 2"/>
                <a:ea typeface="Exo 2"/>
                <a:cs typeface="Exo 2"/>
                <a:sym typeface="Exo 2"/>
              </a:rPr>
              <a:t>Il documento viene firmato con il certificato utente fasullo.</a:t>
            </a:r>
            <a:endParaRPr sz="2400">
              <a:solidFill>
                <a:schemeClr val="dk2"/>
              </a:solidFill>
              <a:latin typeface="Exo 2"/>
              <a:ea typeface="Exo 2"/>
              <a:cs typeface="Exo 2"/>
              <a:sym typeface="Exo 2"/>
            </a:endParaRPr>
          </a:p>
          <a:p>
            <a:pPr indent="-381000" lvl="0" marL="457200" rtl="0" algn="l">
              <a:spcBef>
                <a:spcPts val="1000"/>
              </a:spcBef>
              <a:spcAft>
                <a:spcPts val="1000"/>
              </a:spcAft>
              <a:buClr>
                <a:schemeClr val="dk2"/>
              </a:buClr>
              <a:buSzPts val="2400"/>
              <a:buFont typeface="Exo 2"/>
              <a:buAutoNum type="arabicPeriod"/>
            </a:pPr>
            <a:r>
              <a:rPr lang="it" sz="2400">
                <a:solidFill>
                  <a:schemeClr val="dk2"/>
                </a:solidFill>
                <a:latin typeface="Exo 2"/>
                <a:ea typeface="Exo 2"/>
                <a:cs typeface="Exo 2"/>
                <a:sym typeface="Exo 2"/>
              </a:rPr>
              <a:t>I certificati falsi sono inclusi nella busta di firma (PKCS#7) allegata al documento.</a:t>
            </a:r>
            <a:endParaRPr sz="2400">
              <a:solidFill>
                <a:schemeClr val="dk2"/>
              </a:solidFill>
              <a:latin typeface="Exo 2"/>
              <a:ea typeface="Exo 2"/>
              <a:cs typeface="Exo 2"/>
              <a:sym typeface="Exo 2"/>
            </a:endParaRPr>
          </a:p>
        </p:txBody>
      </p:sp>
      <p:sp>
        <p:nvSpPr>
          <p:cNvPr id="1487" name="Google Shape;1487;p119"/>
          <p:cNvSpPr/>
          <p:nvPr/>
        </p:nvSpPr>
        <p:spPr>
          <a:xfrm>
            <a:off x="4698250" y="5117361"/>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Documento</a:t>
            </a:r>
            <a:endParaRPr b="1" i="0" sz="1000" u="none" cap="none" strike="noStrike">
              <a:solidFill>
                <a:srgbClr val="000000"/>
              </a:solidFill>
              <a:latin typeface="Exo 2"/>
              <a:ea typeface="Exo 2"/>
              <a:cs typeface="Exo 2"/>
              <a:sym typeface="Exo 2"/>
            </a:endParaRPr>
          </a:p>
        </p:txBody>
      </p:sp>
      <p:sp>
        <p:nvSpPr>
          <p:cNvPr id="1488" name="Google Shape;1488;p119"/>
          <p:cNvSpPr/>
          <p:nvPr/>
        </p:nvSpPr>
        <p:spPr>
          <a:xfrm>
            <a:off x="2531425" y="5117350"/>
            <a:ext cx="14208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it" sz="900" u="none" cap="none" strike="noStrike">
                <a:solidFill>
                  <a:srgbClr val="000000"/>
                </a:solidFill>
                <a:latin typeface="Exo 2"/>
                <a:ea typeface="Exo 2"/>
                <a:cs typeface="Exo 2"/>
                <a:sym typeface="Exo 2"/>
              </a:rPr>
              <a:t>Certificat</a:t>
            </a:r>
            <a:r>
              <a:rPr b="1" lang="it" sz="900">
                <a:latin typeface="Exo 2"/>
                <a:ea typeface="Exo 2"/>
                <a:cs typeface="Exo 2"/>
                <a:sym typeface="Exo 2"/>
              </a:rPr>
              <a:t>o falso di</a:t>
            </a:r>
            <a:endParaRPr b="1" i="0" sz="9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900"/>
              <a:buFont typeface="Arial"/>
              <a:buNone/>
            </a:pPr>
            <a:r>
              <a:rPr b="1" i="0" lang="it" sz="900" u="none" cap="none" strike="noStrike">
                <a:solidFill>
                  <a:srgbClr val="000000"/>
                </a:solidFill>
                <a:latin typeface="Exo 2"/>
                <a:ea typeface="Exo 2"/>
                <a:cs typeface="Exo 2"/>
                <a:sym typeface="Exo 2"/>
              </a:rPr>
              <a:t>"Arsène Lupin"</a:t>
            </a:r>
            <a:endParaRPr b="1" i="0" sz="900" u="none" cap="none" strike="noStrike">
              <a:solidFill>
                <a:srgbClr val="000000"/>
              </a:solidFill>
              <a:latin typeface="Exo 2"/>
              <a:ea typeface="Exo 2"/>
              <a:cs typeface="Exo 2"/>
              <a:sym typeface="Exo 2"/>
            </a:endParaRPr>
          </a:p>
        </p:txBody>
      </p:sp>
      <p:sp>
        <p:nvSpPr>
          <p:cNvPr id="1489" name="Google Shape;1489;p119"/>
          <p:cNvSpPr/>
          <p:nvPr/>
        </p:nvSpPr>
        <p:spPr>
          <a:xfrm>
            <a:off x="569650" y="5117350"/>
            <a:ext cx="14208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it" sz="900" u="none" cap="none" strike="noStrike">
                <a:solidFill>
                  <a:srgbClr val="FF0000"/>
                </a:solidFill>
                <a:latin typeface="Exo 2"/>
                <a:ea typeface="Exo 2"/>
                <a:cs typeface="Exo 2"/>
                <a:sym typeface="Exo 2"/>
              </a:rPr>
              <a:t>Certificat</a:t>
            </a:r>
            <a:r>
              <a:rPr b="1" lang="it" sz="900">
                <a:solidFill>
                  <a:srgbClr val="FF0000"/>
                </a:solidFill>
                <a:latin typeface="Exo 2"/>
                <a:ea typeface="Exo 2"/>
                <a:cs typeface="Exo 2"/>
                <a:sym typeface="Exo 2"/>
              </a:rPr>
              <a:t>o Top-level falso</a:t>
            </a:r>
            <a:endParaRPr b="1" i="0" sz="900" u="none" cap="none" strike="noStrike">
              <a:solidFill>
                <a:srgbClr val="FF0000"/>
              </a:solidFill>
              <a:latin typeface="Exo 2"/>
              <a:ea typeface="Exo 2"/>
              <a:cs typeface="Exo 2"/>
              <a:sym typeface="Exo 2"/>
            </a:endParaRPr>
          </a:p>
        </p:txBody>
      </p:sp>
      <p:cxnSp>
        <p:nvCxnSpPr>
          <p:cNvPr id="1490" name="Google Shape;1490;p119"/>
          <p:cNvCxnSpPr>
            <a:stCxn id="1489" idx="3"/>
            <a:endCxn id="1488" idx="1"/>
          </p:cNvCxnSpPr>
          <p:nvPr/>
        </p:nvCxnSpPr>
        <p:spPr>
          <a:xfrm>
            <a:off x="1874200" y="5582350"/>
            <a:ext cx="773400" cy="0"/>
          </a:xfrm>
          <a:prstGeom prst="straightConnector1">
            <a:avLst/>
          </a:prstGeom>
          <a:noFill/>
          <a:ln cap="flat" cmpd="sng" w="19050">
            <a:solidFill>
              <a:srgbClr val="666666"/>
            </a:solidFill>
            <a:prstDash val="solid"/>
            <a:round/>
            <a:headEnd len="sm" w="sm" type="none"/>
            <a:tailEnd len="med" w="med" type="triangle"/>
          </a:ln>
        </p:spPr>
      </p:cxnSp>
      <p:sp>
        <p:nvSpPr>
          <p:cNvPr id="1491" name="Google Shape;1491;p119"/>
          <p:cNvSpPr txBox="1"/>
          <p:nvPr/>
        </p:nvSpPr>
        <p:spPr>
          <a:xfrm>
            <a:off x="1920150" y="5289500"/>
            <a:ext cx="671100" cy="24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200"/>
              <a:buFont typeface="Arial"/>
              <a:buNone/>
            </a:pPr>
            <a:r>
              <a:rPr lang="it" sz="1200">
                <a:solidFill>
                  <a:schemeClr val="dk1"/>
                </a:solidFill>
                <a:latin typeface="Exo 2"/>
                <a:ea typeface="Exo 2"/>
                <a:cs typeface="Exo 2"/>
                <a:sym typeface="Exo 2"/>
              </a:rPr>
              <a:t>Firma</a:t>
            </a:r>
            <a:endParaRPr i="0" sz="1200" u="none" cap="none" strike="noStrike">
              <a:solidFill>
                <a:srgbClr val="000000"/>
              </a:solidFill>
              <a:latin typeface="Exo 2"/>
              <a:ea typeface="Exo 2"/>
              <a:cs typeface="Exo 2"/>
              <a:sym typeface="Exo 2"/>
            </a:endParaRPr>
          </a:p>
        </p:txBody>
      </p:sp>
      <p:sp>
        <p:nvSpPr>
          <p:cNvPr id="1492" name="Google Shape;1492;p119"/>
          <p:cNvSpPr txBox="1"/>
          <p:nvPr/>
        </p:nvSpPr>
        <p:spPr>
          <a:xfrm>
            <a:off x="1482050" y="6202875"/>
            <a:ext cx="1789500" cy="24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Busta </a:t>
            </a:r>
            <a:r>
              <a:rPr i="0" lang="it" sz="1200" u="none" cap="none" strike="noStrike">
                <a:solidFill>
                  <a:srgbClr val="000000"/>
                </a:solidFill>
                <a:latin typeface="Exo 2"/>
                <a:ea typeface="Exo 2"/>
                <a:cs typeface="Exo 2"/>
                <a:sym typeface="Exo 2"/>
              </a:rPr>
              <a:t>PKCS#7</a:t>
            </a:r>
            <a:endParaRPr i="0" sz="1200" u="none" cap="none" strike="noStrike">
              <a:solidFill>
                <a:srgbClr val="000000"/>
              </a:solidFill>
              <a:latin typeface="Exo 2"/>
              <a:ea typeface="Exo 2"/>
              <a:cs typeface="Exo 2"/>
              <a:sym typeface="Exo 2"/>
            </a:endParaRPr>
          </a:p>
        </p:txBody>
      </p:sp>
      <p:cxnSp>
        <p:nvCxnSpPr>
          <p:cNvPr id="1493" name="Google Shape;1493;p119"/>
          <p:cNvCxnSpPr>
            <a:stCxn id="1488" idx="3"/>
            <a:endCxn id="1487" idx="1"/>
          </p:cNvCxnSpPr>
          <p:nvPr/>
        </p:nvCxnSpPr>
        <p:spPr>
          <a:xfrm>
            <a:off x="3835975" y="5582350"/>
            <a:ext cx="978600" cy="0"/>
          </a:xfrm>
          <a:prstGeom prst="straightConnector1">
            <a:avLst/>
          </a:prstGeom>
          <a:noFill/>
          <a:ln cap="flat" cmpd="sng" w="19050">
            <a:solidFill>
              <a:srgbClr val="666666"/>
            </a:solidFill>
            <a:prstDash val="solid"/>
            <a:round/>
            <a:headEnd len="sm" w="sm" type="none"/>
            <a:tailEnd len="med" w="med" type="triangle"/>
          </a:ln>
        </p:spPr>
      </p:cxnSp>
      <p:sp>
        <p:nvSpPr>
          <p:cNvPr id="1494" name="Google Shape;1494;p119"/>
          <p:cNvSpPr txBox="1"/>
          <p:nvPr/>
        </p:nvSpPr>
        <p:spPr>
          <a:xfrm>
            <a:off x="4115550" y="5289500"/>
            <a:ext cx="671100" cy="24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Firma</a:t>
            </a:r>
            <a:endParaRPr i="0" sz="1200" u="none" cap="none" strike="noStrike">
              <a:solidFill>
                <a:srgbClr val="000000"/>
              </a:solidFill>
              <a:latin typeface="Exo 2"/>
              <a:ea typeface="Exo 2"/>
              <a:cs typeface="Exo 2"/>
              <a:sym typeface="Exo 2"/>
            </a:endParaRPr>
          </a:p>
        </p:txBody>
      </p:sp>
      <p:cxnSp>
        <p:nvCxnSpPr>
          <p:cNvPr id="1495" name="Google Shape;1495;p119"/>
          <p:cNvCxnSpPr>
            <a:stCxn id="1487" idx="3"/>
          </p:cNvCxnSpPr>
          <p:nvPr/>
        </p:nvCxnSpPr>
        <p:spPr>
          <a:xfrm>
            <a:off x="5764000" y="5582361"/>
            <a:ext cx="2205600" cy="0"/>
          </a:xfrm>
          <a:prstGeom prst="straightConnector1">
            <a:avLst/>
          </a:prstGeom>
          <a:noFill/>
          <a:ln cap="flat" cmpd="sng" w="19050">
            <a:solidFill>
              <a:srgbClr val="666666"/>
            </a:solidFill>
            <a:prstDash val="solid"/>
            <a:round/>
            <a:headEnd len="sm" w="sm" type="none"/>
            <a:tailEnd len="med" w="med" type="triangle"/>
          </a:ln>
        </p:spPr>
      </p:cxnSp>
      <p:sp>
        <p:nvSpPr>
          <p:cNvPr id="1496" name="Google Shape;1496;p119"/>
          <p:cNvSpPr/>
          <p:nvPr/>
        </p:nvSpPr>
        <p:spPr>
          <a:xfrm>
            <a:off x="2376875" y="6431550"/>
            <a:ext cx="5574025" cy="251675"/>
          </a:xfrm>
          <a:custGeom>
            <a:rect b="b" l="l" r="r" t="t"/>
            <a:pathLst>
              <a:path extrusionOk="0" h="10067" w="222961">
                <a:moveTo>
                  <a:pt x="0" y="0"/>
                </a:moveTo>
                <a:lnTo>
                  <a:pt x="0" y="10067"/>
                </a:lnTo>
                <a:lnTo>
                  <a:pt x="222588" y="10067"/>
                </a:lnTo>
                <a:lnTo>
                  <a:pt x="222961" y="10067"/>
                </a:lnTo>
              </a:path>
            </a:pathLst>
          </a:custGeom>
          <a:noFill/>
          <a:ln cap="flat" cmpd="sng" w="19050">
            <a:solidFill>
              <a:srgbClr val="666666"/>
            </a:solidFill>
            <a:prstDash val="solid"/>
            <a:round/>
            <a:headEnd len="sm" w="sm" type="none"/>
            <a:tailEnd len="med" w="med" type="triangle"/>
          </a:ln>
        </p:spPr>
      </p:sp>
      <p:sp>
        <p:nvSpPr>
          <p:cNvPr id="1497" name="Google Shape;1497;p119"/>
          <p:cNvSpPr txBox="1"/>
          <p:nvPr/>
        </p:nvSpPr>
        <p:spPr>
          <a:xfrm>
            <a:off x="6332550" y="6436200"/>
            <a:ext cx="1879200" cy="24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inviato al destinatario</a:t>
            </a:r>
            <a:endParaRPr i="0" sz="1200" u="none" cap="none" strike="noStrike">
              <a:solidFill>
                <a:srgbClr val="000000"/>
              </a:solidFill>
              <a:latin typeface="Exo 2"/>
              <a:ea typeface="Exo 2"/>
              <a:cs typeface="Exo 2"/>
              <a:sym typeface="Exo 2"/>
            </a:endParaRPr>
          </a:p>
        </p:txBody>
      </p:sp>
      <p:sp>
        <p:nvSpPr>
          <p:cNvPr id="1498" name="Google Shape;1498;p119"/>
          <p:cNvSpPr txBox="1"/>
          <p:nvPr/>
        </p:nvSpPr>
        <p:spPr>
          <a:xfrm>
            <a:off x="6332550" y="5289500"/>
            <a:ext cx="1879200" cy="24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inviato al destinatario</a:t>
            </a:r>
            <a:endParaRPr i="0" sz="1200" u="none" cap="none" strike="noStrike">
              <a:solidFill>
                <a:srgbClr val="000000"/>
              </a:solidFill>
              <a:latin typeface="Exo 2"/>
              <a:ea typeface="Exo 2"/>
              <a:cs typeface="Exo 2"/>
              <a:sym typeface="Exo 2"/>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2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L’exploit</a:t>
            </a:r>
            <a:endParaRPr/>
          </a:p>
        </p:txBody>
      </p:sp>
      <p:pic>
        <p:nvPicPr>
          <p:cNvPr id="1504" name="Google Shape;1504;p120"/>
          <p:cNvPicPr preferRelativeResize="0"/>
          <p:nvPr/>
        </p:nvPicPr>
        <p:blipFill rotWithShape="1">
          <a:blip r:embed="rId3">
            <a:alphaModFix/>
          </a:blip>
          <a:srcRect b="0" l="0" r="0" t="0"/>
          <a:stretch/>
        </p:blipFill>
        <p:spPr>
          <a:xfrm>
            <a:off x="1852601" y="1606050"/>
            <a:ext cx="5438779" cy="43830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121"/>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it"/>
              <a:t>TLS/SSL</a:t>
            </a:r>
            <a:endParaRPr b="1"/>
          </a:p>
        </p:txBody>
      </p:sp>
      <p:sp>
        <p:nvSpPr>
          <p:cNvPr id="1510" name="Google Shape;1510;p121"/>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Definizione</a:t>
            </a:r>
            <a:endParaRPr/>
          </a:p>
        </p:txBody>
      </p:sp>
      <p:sp>
        <p:nvSpPr>
          <p:cNvPr id="301" name="Google Shape;301;p23"/>
          <p:cNvSpPr txBox="1"/>
          <p:nvPr>
            <p:ph idx="1" type="body"/>
          </p:nvPr>
        </p:nvSpPr>
        <p:spPr>
          <a:xfrm>
            <a:off x="311700" y="1536633"/>
            <a:ext cx="8520600" cy="4555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a:t>È la pratica e lo studio delle tecniche che forniscono:</a:t>
            </a:r>
            <a:endParaRPr/>
          </a:p>
          <a:p>
            <a:pPr indent="-406400" lvl="0" marL="457200" rtl="0" algn="l">
              <a:spcBef>
                <a:spcPts val="1200"/>
              </a:spcBef>
              <a:spcAft>
                <a:spcPts val="0"/>
              </a:spcAft>
              <a:buSzPts val="2800"/>
              <a:buChar char="●"/>
            </a:pPr>
            <a:r>
              <a:rPr b="1" lang="it"/>
              <a:t>Confidenzialità</a:t>
            </a:r>
            <a:r>
              <a:rPr lang="it"/>
              <a:t>: solo le parti autorizzate possono accedere alle informazioni.</a:t>
            </a:r>
            <a:endParaRPr/>
          </a:p>
          <a:p>
            <a:pPr indent="-406400" lvl="0" marL="457200" rtl="0" algn="l">
              <a:spcBef>
                <a:spcPts val="0"/>
              </a:spcBef>
              <a:spcAft>
                <a:spcPts val="0"/>
              </a:spcAft>
              <a:buSzPts val="2800"/>
              <a:buChar char="●"/>
            </a:pPr>
            <a:r>
              <a:rPr b="1" lang="it"/>
              <a:t>Integrità</a:t>
            </a:r>
            <a:r>
              <a:rPr lang="it"/>
              <a:t>: i dati non possono essere alterati o modificati senza essere rilevato.</a:t>
            </a:r>
            <a:endParaRPr/>
          </a:p>
          <a:p>
            <a:pPr indent="-406400" lvl="0" marL="457200" rtl="0" algn="l">
              <a:spcBef>
                <a:spcPts val="0"/>
              </a:spcBef>
              <a:spcAft>
                <a:spcPts val="0"/>
              </a:spcAft>
              <a:buSzPts val="2800"/>
              <a:buChar char="●"/>
            </a:pPr>
            <a:r>
              <a:rPr b="1" lang="it"/>
              <a:t>Autenticazione</a:t>
            </a:r>
            <a:r>
              <a:rPr lang="it"/>
              <a:t>: verifica dell’identità delle parti coinvolte nella comunicazione.</a:t>
            </a:r>
            <a:endParaRPr/>
          </a:p>
          <a:p>
            <a:pPr indent="-406400" lvl="0" marL="457200" rtl="0" algn="l">
              <a:spcBef>
                <a:spcPts val="0"/>
              </a:spcBef>
              <a:spcAft>
                <a:spcPts val="0"/>
              </a:spcAft>
              <a:buSzPts val="2800"/>
              <a:buChar char="●"/>
            </a:pPr>
            <a:r>
              <a:rPr b="1" lang="it"/>
              <a:t>Non ripudio</a:t>
            </a:r>
            <a:r>
              <a:rPr lang="it"/>
              <a:t>: impedisce a una parte di negare di aver inviato o ricevuto un messaggio.</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12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Gli step di una connessione online sicura</a:t>
            </a:r>
            <a:endParaRPr/>
          </a:p>
        </p:txBody>
      </p:sp>
      <p:sp>
        <p:nvSpPr>
          <p:cNvPr id="1516" name="Google Shape;1516;p122"/>
          <p:cNvSpPr txBox="1"/>
          <p:nvPr>
            <p:ph idx="1" type="body"/>
          </p:nvPr>
        </p:nvSpPr>
        <p:spPr>
          <a:xfrm>
            <a:off x="311700" y="1536624"/>
            <a:ext cx="8520600" cy="4992300"/>
          </a:xfrm>
          <a:prstGeom prst="rect">
            <a:avLst/>
          </a:prstGeom>
        </p:spPr>
        <p:txBody>
          <a:bodyPr anchorCtr="0" anchor="t" bIns="91425" lIns="91425" spcFirstLastPara="1" rIns="91425" wrap="square" tIns="91425">
            <a:normAutofit fontScale="77500" lnSpcReduction="20000"/>
          </a:bodyPr>
          <a:lstStyle/>
          <a:p>
            <a:pPr indent="-366395" lvl="0" marL="457200" rtl="0" algn="l">
              <a:spcBef>
                <a:spcPts val="0"/>
              </a:spcBef>
              <a:spcAft>
                <a:spcPts val="0"/>
              </a:spcAft>
              <a:buSzPct val="100000"/>
              <a:buAutoNum type="arabicPeriod"/>
            </a:pPr>
            <a:r>
              <a:rPr b="1" lang="it"/>
              <a:t>Client</a:t>
            </a:r>
            <a:r>
              <a:rPr lang="it"/>
              <a:t>: “Ciao!” (</a:t>
            </a:r>
            <a:r>
              <a:rPr b="1" lang="it"/>
              <a:t>Client Hello</a:t>
            </a:r>
            <a:r>
              <a:rPr lang="it"/>
              <a:t>)</a:t>
            </a:r>
            <a:br>
              <a:rPr lang="it"/>
            </a:br>
            <a:r>
              <a:rPr lang="it"/>
              <a:t>Il client (ad esempio il browser) dice al server:</a:t>
            </a:r>
            <a:br>
              <a:rPr lang="it"/>
            </a:br>
            <a:r>
              <a:rPr lang="it"/>
              <a:t>→ “Vorrei connettermi in modo sicuro. Ecco gli </a:t>
            </a:r>
            <a:r>
              <a:rPr b="1" lang="it"/>
              <a:t>algoritmi e i protocolli</a:t>
            </a:r>
            <a:r>
              <a:rPr lang="it"/>
              <a:t> che so usare (per esempio AES, ChaCha20, RSA, ecc.).”</a:t>
            </a:r>
            <a:endParaRPr/>
          </a:p>
          <a:p>
            <a:pPr indent="-366395" lvl="0" marL="457200" rtl="0" algn="l">
              <a:spcBef>
                <a:spcPts val="0"/>
              </a:spcBef>
              <a:spcAft>
                <a:spcPts val="0"/>
              </a:spcAft>
              <a:buSzPct val="100000"/>
              <a:buAutoNum type="arabicPeriod"/>
            </a:pPr>
            <a:r>
              <a:rPr b="1" lang="it"/>
              <a:t>Server</a:t>
            </a:r>
            <a:r>
              <a:rPr lang="it"/>
              <a:t>: “Ciao anche a te!” (</a:t>
            </a:r>
            <a:r>
              <a:rPr b="1" lang="it"/>
              <a:t>Server Hello</a:t>
            </a:r>
            <a:r>
              <a:rPr lang="it"/>
              <a:t>)</a:t>
            </a:r>
            <a:br>
              <a:rPr lang="it"/>
            </a:br>
            <a:r>
              <a:rPr lang="it"/>
              <a:t>Il server risponde:</a:t>
            </a:r>
            <a:br>
              <a:rPr lang="it"/>
            </a:br>
            <a:r>
              <a:rPr lang="it"/>
              <a:t>→ “Perfetto, usiamo questo algoritmo che conosciamo entrambi. Ecco anche il mio </a:t>
            </a:r>
            <a:r>
              <a:rPr b="1" lang="it"/>
              <a:t>certificato digitale</a:t>
            </a:r>
            <a:r>
              <a:rPr lang="it"/>
              <a:t>, con la mia chiave pubblica, così puoi verificare che sono davvero io.”</a:t>
            </a:r>
            <a:endParaRPr/>
          </a:p>
          <a:p>
            <a:pPr indent="-366395" lvl="0" marL="457200" rtl="0" algn="l">
              <a:spcBef>
                <a:spcPts val="0"/>
              </a:spcBef>
              <a:spcAft>
                <a:spcPts val="0"/>
              </a:spcAft>
              <a:buSzPct val="100000"/>
              <a:buAutoNum type="arabicPeriod"/>
            </a:pPr>
            <a:r>
              <a:rPr b="1" lang="it"/>
              <a:t>Client</a:t>
            </a:r>
            <a:r>
              <a:rPr lang="it"/>
              <a:t>: “Controllo che tu sia chi dici di essere.” </a:t>
            </a:r>
            <a:br>
              <a:rPr lang="it"/>
            </a:br>
            <a:r>
              <a:rPr lang="it"/>
              <a:t>Il client </a:t>
            </a:r>
            <a:r>
              <a:rPr b="1" lang="it"/>
              <a:t>verifica la validità del certificato</a:t>
            </a:r>
            <a:r>
              <a:rPr lang="it"/>
              <a:t> (firma dell’autorità, scadenza, dominio).</a:t>
            </a:r>
            <a:br>
              <a:rPr lang="it"/>
            </a:br>
            <a:r>
              <a:rPr lang="it"/>
              <a:t>→ In questa fase si usa crittografia asimmetrica (chiave pubblica e chiave privata).</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123"/>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2352"/>
              <a:buFont typeface="Arial"/>
              <a:buNone/>
            </a:pPr>
            <a:r>
              <a:rPr lang="it"/>
              <a:t>Gli step di una connessione online sicura</a:t>
            </a:r>
            <a:endParaRPr/>
          </a:p>
          <a:p>
            <a:pPr indent="0" lvl="0" marL="0" rtl="0" algn="l">
              <a:spcBef>
                <a:spcPts val="0"/>
              </a:spcBef>
              <a:spcAft>
                <a:spcPts val="0"/>
              </a:spcAft>
              <a:buNone/>
            </a:pPr>
            <a:r>
              <a:t/>
            </a:r>
            <a:endParaRPr/>
          </a:p>
        </p:txBody>
      </p:sp>
      <p:sp>
        <p:nvSpPr>
          <p:cNvPr id="1522" name="Google Shape;1522;p123"/>
          <p:cNvSpPr txBox="1"/>
          <p:nvPr>
            <p:ph idx="1" type="body"/>
          </p:nvPr>
        </p:nvSpPr>
        <p:spPr>
          <a:xfrm>
            <a:off x="311700" y="1536624"/>
            <a:ext cx="8520600" cy="5012400"/>
          </a:xfrm>
          <a:prstGeom prst="rect">
            <a:avLst/>
          </a:prstGeom>
        </p:spPr>
        <p:txBody>
          <a:bodyPr anchorCtr="0" anchor="t" bIns="91425" lIns="91425" spcFirstLastPara="1" rIns="91425" wrap="square" tIns="91425">
            <a:normAutofit fontScale="70000" lnSpcReduction="20000"/>
          </a:bodyPr>
          <a:lstStyle/>
          <a:p>
            <a:pPr indent="-353060" lvl="0" marL="457200" rtl="0" algn="l">
              <a:spcBef>
                <a:spcPts val="0"/>
              </a:spcBef>
              <a:spcAft>
                <a:spcPts val="0"/>
              </a:spcAft>
              <a:buSzPct val="100000"/>
              <a:buAutoNum type="arabicPeriod" startAt="4"/>
            </a:pPr>
            <a:r>
              <a:rPr b="1" lang="it"/>
              <a:t>Client</a:t>
            </a:r>
            <a:r>
              <a:rPr lang="it"/>
              <a:t>: “Ho verificato che sei attendibile. Creiamo un segreto solo nostro.” </a:t>
            </a:r>
            <a:br>
              <a:rPr lang="it"/>
            </a:br>
            <a:r>
              <a:rPr lang="it"/>
              <a:t>Il client genera (o contribuisce a generare) una </a:t>
            </a:r>
            <a:r>
              <a:rPr b="1" lang="it"/>
              <a:t>chiave di sessione</a:t>
            </a:r>
            <a:r>
              <a:rPr lang="it"/>
              <a:t>, che sarà la chiave usata per la cifratura dei dati.</a:t>
            </a:r>
            <a:br>
              <a:rPr lang="it"/>
            </a:br>
            <a:r>
              <a:rPr lang="it"/>
              <a:t>→ La invia in modo cifrato con la chiave pubblica del server, così solo il server può leggerla (ancora crittografia asimmetrica).</a:t>
            </a:r>
            <a:endParaRPr b="1"/>
          </a:p>
          <a:p>
            <a:pPr indent="-353060" lvl="0" marL="457200" rtl="0" algn="l">
              <a:spcBef>
                <a:spcPts val="0"/>
              </a:spcBef>
              <a:spcAft>
                <a:spcPts val="0"/>
              </a:spcAft>
              <a:buSzPct val="100000"/>
              <a:buAutoNum type="arabicPeriod" startAt="4"/>
            </a:pPr>
            <a:r>
              <a:rPr b="1" lang="it"/>
              <a:t>Server</a:t>
            </a:r>
            <a:r>
              <a:rPr lang="it"/>
              <a:t>: “Ricevuto! Ora scegliamo come cifrare i dati.” </a:t>
            </a:r>
            <a:br>
              <a:rPr lang="it"/>
            </a:br>
            <a:r>
              <a:rPr lang="it"/>
              <a:t>Client e server concordano l’algoritmo di </a:t>
            </a:r>
            <a:r>
              <a:rPr b="1" lang="it"/>
              <a:t>cifratura simmetrica</a:t>
            </a:r>
            <a:r>
              <a:rPr lang="it"/>
              <a:t> (per esempio AES-256 o ChaCha20).</a:t>
            </a:r>
            <a:br>
              <a:rPr lang="it"/>
            </a:br>
            <a:r>
              <a:rPr lang="it"/>
              <a:t>→ Tutta la comunicazione successiva userà quell’algoritmo insieme alla chiave di sessione appena scambiata.</a:t>
            </a:r>
            <a:endParaRPr/>
          </a:p>
          <a:p>
            <a:pPr indent="-353060" lvl="0" marL="457200" rtl="0" algn="l">
              <a:spcBef>
                <a:spcPts val="0"/>
              </a:spcBef>
              <a:spcAft>
                <a:spcPts val="0"/>
              </a:spcAft>
              <a:buSzPct val="100000"/>
              <a:buAutoNum type="arabicPeriod" startAt="4"/>
            </a:pPr>
            <a:r>
              <a:rPr b="1" lang="it"/>
              <a:t>Entrambi</a:t>
            </a:r>
            <a:r>
              <a:rPr lang="it"/>
              <a:t>: “Da ora parliamo in segreto.” </a:t>
            </a:r>
            <a:br>
              <a:rPr lang="it"/>
            </a:br>
            <a:r>
              <a:rPr lang="it"/>
              <a:t>Da questo momento in poi, tutto ciò che viene inviato (testo, password, dati…) è protetto con </a:t>
            </a:r>
            <a:r>
              <a:rPr b="1" lang="it"/>
              <a:t>crittografia simmetrica</a:t>
            </a:r>
            <a:r>
              <a:rPr lang="it"/>
              <a:t>: stessa chiave su entrambi i lati, molto più veloce e adatta allo scambio continuo di informazioni.</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2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Recap</a:t>
            </a:r>
            <a:endParaRPr/>
          </a:p>
        </p:txBody>
      </p:sp>
      <p:sp>
        <p:nvSpPr>
          <p:cNvPr id="1528" name="Google Shape;1528;p124"/>
          <p:cNvSpPr txBox="1"/>
          <p:nvPr>
            <p:ph idx="1" type="body"/>
          </p:nvPr>
        </p:nvSpPr>
        <p:spPr>
          <a:xfrm>
            <a:off x="311700" y="1536624"/>
            <a:ext cx="8520600" cy="4994700"/>
          </a:xfrm>
          <a:prstGeom prst="rect">
            <a:avLst/>
          </a:prstGeom>
        </p:spPr>
        <p:txBody>
          <a:bodyPr anchorCtr="0" anchor="t" bIns="91425" lIns="91425" spcFirstLastPara="1" rIns="91425" wrap="square" tIns="91425">
            <a:normAutofit lnSpcReduction="10000"/>
          </a:bodyPr>
          <a:lstStyle/>
          <a:p>
            <a:pPr indent="-406400" lvl="0" marL="457200" rtl="0" algn="l">
              <a:spcBef>
                <a:spcPts val="0"/>
              </a:spcBef>
              <a:spcAft>
                <a:spcPts val="0"/>
              </a:spcAft>
              <a:buSzPts val="2800"/>
              <a:buChar char="●"/>
            </a:pPr>
            <a:r>
              <a:rPr lang="it"/>
              <a:t>Funzioni di Hash: </a:t>
            </a:r>
            <a:r>
              <a:rPr b="1" lang="it">
                <a:solidFill>
                  <a:srgbClr val="38761D"/>
                </a:solidFill>
              </a:rPr>
              <a:t>integrità</a:t>
            </a:r>
            <a:r>
              <a:rPr lang="it">
                <a:solidFill>
                  <a:srgbClr val="38761D"/>
                </a:solidFill>
              </a:rPr>
              <a:t> </a:t>
            </a:r>
            <a:r>
              <a:rPr lang="it"/>
              <a:t>e </a:t>
            </a:r>
            <a:r>
              <a:rPr b="1" lang="it">
                <a:solidFill>
                  <a:srgbClr val="1155CC"/>
                </a:solidFill>
              </a:rPr>
              <a:t>anonimizzazione</a:t>
            </a:r>
            <a:r>
              <a:rPr lang="it"/>
              <a:t>.</a:t>
            </a:r>
            <a:endParaRPr/>
          </a:p>
          <a:p>
            <a:pPr indent="-406400" lvl="0" marL="457200" rtl="0" algn="l">
              <a:spcBef>
                <a:spcPts val="0"/>
              </a:spcBef>
              <a:spcAft>
                <a:spcPts val="0"/>
              </a:spcAft>
              <a:buSzPts val="2800"/>
              <a:buChar char="●"/>
            </a:pPr>
            <a:r>
              <a:rPr lang="it"/>
              <a:t>Crittografia Simmetrica: </a:t>
            </a:r>
            <a:r>
              <a:rPr b="1" lang="it">
                <a:solidFill>
                  <a:srgbClr val="B45F06"/>
                </a:solidFill>
              </a:rPr>
              <a:t>confidenzialità con elevate performance</a:t>
            </a:r>
            <a:r>
              <a:rPr lang="it"/>
              <a:t>.</a:t>
            </a:r>
            <a:endParaRPr/>
          </a:p>
          <a:p>
            <a:pPr indent="-406400" lvl="0" marL="457200" rtl="0" algn="l">
              <a:spcBef>
                <a:spcPts val="0"/>
              </a:spcBef>
              <a:spcAft>
                <a:spcPts val="0"/>
              </a:spcAft>
              <a:buSzPts val="2800"/>
              <a:buChar char="●"/>
            </a:pPr>
            <a:r>
              <a:rPr lang="it"/>
              <a:t>Crittografia Asimmetrica: </a:t>
            </a:r>
            <a:r>
              <a:rPr b="1" lang="it">
                <a:solidFill>
                  <a:srgbClr val="990000"/>
                </a:solidFill>
              </a:rPr>
              <a:t>confidenzialità con basse performance</a:t>
            </a:r>
            <a:r>
              <a:rPr b="1" lang="it">
                <a:solidFill>
                  <a:srgbClr val="B45F06"/>
                </a:solidFill>
              </a:rPr>
              <a:t> </a:t>
            </a:r>
            <a:r>
              <a:rPr lang="it"/>
              <a:t>e </a:t>
            </a:r>
            <a:r>
              <a:rPr b="1" lang="it">
                <a:solidFill>
                  <a:srgbClr val="351C75"/>
                </a:solidFill>
              </a:rPr>
              <a:t>autenticazione</a:t>
            </a:r>
            <a:r>
              <a:rPr lang="it"/>
              <a:t>.</a:t>
            </a:r>
            <a:endParaRPr/>
          </a:p>
          <a:p>
            <a:pPr indent="-406400" lvl="0" marL="457200" rtl="0" algn="l">
              <a:spcBef>
                <a:spcPts val="0"/>
              </a:spcBef>
              <a:spcAft>
                <a:spcPts val="0"/>
              </a:spcAft>
              <a:buSzPts val="2800"/>
              <a:buChar char="●"/>
            </a:pPr>
            <a:r>
              <a:rPr lang="it"/>
              <a:t>Certificati Digitali: </a:t>
            </a:r>
            <a:r>
              <a:rPr b="1" lang="it">
                <a:solidFill>
                  <a:srgbClr val="BF9000"/>
                </a:solidFill>
              </a:rPr>
              <a:t>Autenticazione dell’identità</a:t>
            </a:r>
            <a:r>
              <a:rPr lang="it"/>
              <a:t> di un soggetto (es. un sito web) e associazione sicura tra una chiave pubblica e un’entità verificata.</a:t>
            </a:r>
            <a:endParaRPr/>
          </a:p>
          <a:p>
            <a:pPr indent="0" lvl="0" marL="0" rtl="0" algn="l">
              <a:spcBef>
                <a:spcPts val="1200"/>
              </a:spcBef>
              <a:spcAft>
                <a:spcPts val="120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12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Conclusioni</a:t>
            </a:r>
            <a:endParaRPr/>
          </a:p>
        </p:txBody>
      </p:sp>
      <p:sp>
        <p:nvSpPr>
          <p:cNvPr id="1534" name="Google Shape;1534;p125"/>
          <p:cNvSpPr txBox="1"/>
          <p:nvPr>
            <p:ph idx="1" type="body"/>
          </p:nvPr>
        </p:nvSpPr>
        <p:spPr>
          <a:xfrm>
            <a:off x="311700" y="1536624"/>
            <a:ext cx="8520600" cy="4994700"/>
          </a:xfrm>
          <a:prstGeom prst="rect">
            <a:avLst/>
          </a:prstGeom>
        </p:spPr>
        <p:txBody>
          <a:bodyPr anchorCtr="0" anchor="t" bIns="91425" lIns="91425" spcFirstLastPara="1" rIns="91425" wrap="square" tIns="91425">
            <a:normAutofit fontScale="77500" lnSpcReduction="10000"/>
          </a:bodyPr>
          <a:lstStyle/>
          <a:p>
            <a:pPr indent="-366395" lvl="0" marL="457200" rtl="0" algn="l">
              <a:spcBef>
                <a:spcPts val="0"/>
              </a:spcBef>
              <a:spcAft>
                <a:spcPts val="0"/>
              </a:spcAft>
              <a:buSzPct val="100000"/>
              <a:buChar char="●"/>
            </a:pPr>
            <a:r>
              <a:rPr lang="it"/>
              <a:t>La crittografia, se si usano algoritmi moderni, è affidabile e, anche se imperfetta, relativamente sicura!</a:t>
            </a:r>
            <a:endParaRPr/>
          </a:p>
          <a:p>
            <a:pPr indent="-366394" lvl="1" marL="914400" rtl="0" algn="l">
              <a:spcBef>
                <a:spcPts val="0"/>
              </a:spcBef>
              <a:spcAft>
                <a:spcPts val="0"/>
              </a:spcAft>
              <a:buSzPct val="100000"/>
              <a:buChar char="○"/>
            </a:pPr>
            <a:r>
              <a:rPr lang="it"/>
              <a:t>Non si bypassa, si cercano altre strade.</a:t>
            </a:r>
            <a:endParaRPr/>
          </a:p>
          <a:p>
            <a:pPr indent="-366394" lvl="1" marL="914400" rtl="0" algn="l">
              <a:spcBef>
                <a:spcPts val="0"/>
              </a:spcBef>
              <a:spcAft>
                <a:spcPts val="0"/>
              </a:spcAft>
              <a:buSzPct val="100000"/>
              <a:buChar char="○"/>
            </a:pPr>
            <a:r>
              <a:rPr lang="it"/>
              <a:t>La chiave è l’unica cosa che deve rimanere segreta. L’algoritmo è sempre da considerare noto.</a:t>
            </a:r>
            <a:endParaRPr/>
          </a:p>
          <a:p>
            <a:pPr indent="-366395" lvl="0" marL="457200" rtl="0" algn="l">
              <a:spcBef>
                <a:spcPts val="0"/>
              </a:spcBef>
              <a:spcAft>
                <a:spcPts val="0"/>
              </a:spcAft>
              <a:buSzPct val="100000"/>
              <a:buChar char="●"/>
            </a:pPr>
            <a:r>
              <a:rPr lang="it"/>
              <a:t>Tante nozioni:</a:t>
            </a:r>
            <a:endParaRPr/>
          </a:p>
          <a:p>
            <a:pPr indent="-366394" lvl="1" marL="914400" rtl="0" algn="l">
              <a:spcBef>
                <a:spcPts val="0"/>
              </a:spcBef>
              <a:spcAft>
                <a:spcPts val="0"/>
              </a:spcAft>
              <a:buSzPct val="100000"/>
              <a:buChar char="○"/>
            </a:pPr>
            <a:r>
              <a:rPr lang="it"/>
              <a:t>Cifrari simmetrici/asimmetrici, funzioni di hash e certificati.</a:t>
            </a:r>
            <a:endParaRPr/>
          </a:p>
          <a:p>
            <a:pPr indent="0" lvl="0" marL="0" rtl="0" algn="l">
              <a:spcBef>
                <a:spcPts val="1200"/>
              </a:spcBef>
              <a:spcAft>
                <a:spcPts val="0"/>
              </a:spcAft>
              <a:buNone/>
            </a:pPr>
            <a:r>
              <a:t/>
            </a:r>
            <a:endParaRPr/>
          </a:p>
          <a:p>
            <a:pPr indent="-366395" lvl="0" marL="457200" rtl="0" algn="l">
              <a:spcBef>
                <a:spcPts val="1200"/>
              </a:spcBef>
              <a:spcAft>
                <a:spcPts val="0"/>
              </a:spcAft>
              <a:buSzPct val="100000"/>
              <a:buChar char="●"/>
            </a:pPr>
            <a:r>
              <a:rPr lang="it"/>
              <a:t>Abbiamo visto due casi di studio di attacchi contro applicazioni crittografiche.</a:t>
            </a:r>
            <a:endParaRPr/>
          </a:p>
          <a:p>
            <a:pPr indent="-366394" lvl="1" marL="914400" rtl="0" algn="l">
              <a:spcBef>
                <a:spcPts val="0"/>
              </a:spcBef>
              <a:spcAft>
                <a:spcPts val="0"/>
              </a:spcAft>
              <a:buSzPct val="100000"/>
              <a:buChar char="○"/>
            </a:pPr>
            <a:r>
              <a:rPr lang="it"/>
              <a:t>Questi attacchi avevano tutto a che fare con la sicurezza dei sistemi, senza nemmeno toccare gli algoritmi stessi.</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Cosa ci serve</a:t>
            </a:r>
            <a:endParaRPr/>
          </a:p>
        </p:txBody>
      </p:sp>
      <p:sp>
        <p:nvSpPr>
          <p:cNvPr id="307" name="Google Shape;307;p2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A noi interessa principalmente:</a:t>
            </a:r>
            <a:endParaRPr/>
          </a:p>
          <a:p>
            <a:pPr indent="-406400" lvl="0" marL="457200" rtl="0" algn="l">
              <a:spcBef>
                <a:spcPts val="1200"/>
              </a:spcBef>
              <a:spcAft>
                <a:spcPts val="0"/>
              </a:spcAft>
              <a:buSzPts val="2800"/>
              <a:buChar char="●"/>
            </a:pPr>
            <a:r>
              <a:rPr b="1" lang="it"/>
              <a:t>Funzioni di Hash</a:t>
            </a:r>
            <a:r>
              <a:rPr lang="it"/>
              <a:t>: per l’integrità dei dati.</a:t>
            </a:r>
            <a:endParaRPr/>
          </a:p>
          <a:p>
            <a:pPr indent="-406400" lvl="0" marL="457200" rtl="0" algn="l">
              <a:spcBef>
                <a:spcPts val="0"/>
              </a:spcBef>
              <a:spcAft>
                <a:spcPts val="0"/>
              </a:spcAft>
              <a:buSzPts val="2800"/>
              <a:buChar char="●"/>
            </a:pPr>
            <a:r>
              <a:rPr b="1" lang="it"/>
              <a:t>Cifrari </a:t>
            </a:r>
            <a:endParaRPr b="1"/>
          </a:p>
          <a:p>
            <a:pPr indent="-406400" lvl="1" marL="914400" rtl="0" algn="l">
              <a:spcBef>
                <a:spcPts val="0"/>
              </a:spcBef>
              <a:spcAft>
                <a:spcPts val="0"/>
              </a:spcAft>
              <a:buSzPts val="2800"/>
              <a:buChar char="○"/>
            </a:pPr>
            <a:r>
              <a:rPr b="1" lang="it"/>
              <a:t>simmetrici</a:t>
            </a:r>
            <a:r>
              <a:rPr lang="it"/>
              <a:t>: per comunicare velocemente con una sola chiave.</a:t>
            </a:r>
            <a:endParaRPr/>
          </a:p>
          <a:p>
            <a:pPr indent="-406400" lvl="1" marL="914400" rtl="0" algn="l">
              <a:spcBef>
                <a:spcPts val="0"/>
              </a:spcBef>
              <a:spcAft>
                <a:spcPts val="0"/>
              </a:spcAft>
              <a:buSzPts val="2800"/>
              <a:buChar char="○"/>
            </a:pPr>
            <a:r>
              <a:rPr b="1" lang="it"/>
              <a:t>asimmetrici</a:t>
            </a:r>
            <a:r>
              <a:rPr lang="it"/>
              <a:t>: per lo scambio di chiavi simmetriche e l’autenticazione.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5"/>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it"/>
              <a:t>Funzioni di Hash</a:t>
            </a:r>
            <a:endParaRPr b="1"/>
          </a:p>
        </p:txBody>
      </p:sp>
      <p:sp>
        <p:nvSpPr>
          <p:cNvPr id="313" name="Google Shape;313;p25"/>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Esempio: invio di file</a:t>
            </a:r>
            <a:endParaRPr/>
          </a:p>
        </p:txBody>
      </p:sp>
      <p:sp>
        <p:nvSpPr>
          <p:cNvPr id="319" name="Google Shape;319;p26"/>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Rumori di diversa natura possono causare alterazioni nei file che inviamo. Come ce ne accorgiamo?</a:t>
            </a:r>
            <a:endParaRPr/>
          </a:p>
        </p:txBody>
      </p:sp>
      <p:pic>
        <p:nvPicPr>
          <p:cNvPr descr="a computer monitor with joypixels written on the top of it (Fornito da Tenor)" id="320" name="Google Shape;320;p26"/>
          <p:cNvPicPr preferRelativeResize="0"/>
          <p:nvPr/>
        </p:nvPicPr>
        <p:blipFill>
          <a:blip r:embed="rId3">
            <a:alphaModFix/>
          </a:blip>
          <a:stretch>
            <a:fillRect/>
          </a:stretch>
        </p:blipFill>
        <p:spPr>
          <a:xfrm>
            <a:off x="923950" y="4356250"/>
            <a:ext cx="1136125" cy="1136125"/>
          </a:xfrm>
          <a:prstGeom prst="rect">
            <a:avLst/>
          </a:prstGeom>
          <a:noFill/>
          <a:ln>
            <a:noFill/>
          </a:ln>
        </p:spPr>
      </p:pic>
      <p:pic>
        <p:nvPicPr>
          <p:cNvPr descr="a computer monitor with joypixels written on the top of it (Fornito da Tenor)" id="321" name="Google Shape;321;p26"/>
          <p:cNvPicPr preferRelativeResize="0"/>
          <p:nvPr/>
        </p:nvPicPr>
        <p:blipFill>
          <a:blip r:embed="rId3">
            <a:alphaModFix/>
          </a:blip>
          <a:stretch>
            <a:fillRect/>
          </a:stretch>
        </p:blipFill>
        <p:spPr>
          <a:xfrm>
            <a:off x="6987400" y="4356250"/>
            <a:ext cx="1136125" cy="1136125"/>
          </a:xfrm>
          <a:prstGeom prst="rect">
            <a:avLst/>
          </a:prstGeom>
          <a:noFill/>
          <a:ln>
            <a:noFill/>
          </a:ln>
        </p:spPr>
      </p:pic>
      <p:pic>
        <p:nvPicPr>
          <p:cNvPr descr="a red and white pdf icon with a red letter a (Fornito da Tenor)" id="322" name="Google Shape;322;p26"/>
          <p:cNvPicPr preferRelativeResize="0"/>
          <p:nvPr/>
        </p:nvPicPr>
        <p:blipFill>
          <a:blip r:embed="rId4">
            <a:alphaModFix/>
          </a:blip>
          <a:stretch>
            <a:fillRect/>
          </a:stretch>
        </p:blipFill>
        <p:spPr>
          <a:xfrm>
            <a:off x="4215580" y="3260200"/>
            <a:ext cx="712850" cy="876525"/>
          </a:xfrm>
          <a:prstGeom prst="rect">
            <a:avLst/>
          </a:prstGeom>
          <a:noFill/>
          <a:ln>
            <a:noFill/>
          </a:ln>
        </p:spPr>
      </p:pic>
      <p:cxnSp>
        <p:nvCxnSpPr>
          <p:cNvPr id="323" name="Google Shape;323;p26"/>
          <p:cNvCxnSpPr>
            <a:stCxn id="320" idx="0"/>
            <a:endCxn id="322" idx="1"/>
          </p:cNvCxnSpPr>
          <p:nvPr/>
        </p:nvCxnSpPr>
        <p:spPr>
          <a:xfrm rot="-5400000">
            <a:off x="2524913" y="2665450"/>
            <a:ext cx="657900" cy="2723700"/>
          </a:xfrm>
          <a:prstGeom prst="bentConnector2">
            <a:avLst/>
          </a:prstGeom>
          <a:noFill/>
          <a:ln cap="flat" cmpd="sng" w="38100">
            <a:solidFill>
              <a:schemeClr val="dk2"/>
            </a:solidFill>
            <a:prstDash val="solid"/>
            <a:round/>
            <a:headEnd len="med" w="med" type="none"/>
            <a:tailEnd len="med" w="med" type="none"/>
          </a:ln>
        </p:spPr>
      </p:cxnSp>
      <p:cxnSp>
        <p:nvCxnSpPr>
          <p:cNvPr id="324" name="Google Shape;324;p26"/>
          <p:cNvCxnSpPr>
            <a:stCxn id="322" idx="3"/>
            <a:endCxn id="321" idx="0"/>
          </p:cNvCxnSpPr>
          <p:nvPr/>
        </p:nvCxnSpPr>
        <p:spPr>
          <a:xfrm>
            <a:off x="4928429" y="3698462"/>
            <a:ext cx="2627100" cy="657900"/>
          </a:xfrm>
          <a:prstGeom prst="bentConnector2">
            <a:avLst/>
          </a:prstGeom>
          <a:noFill/>
          <a:ln cap="flat" cmpd="sng" w="38100">
            <a:solidFill>
              <a:schemeClr val="dk2"/>
            </a:solidFill>
            <a:prstDash val="solid"/>
            <a:round/>
            <a:headEnd len="med" w="med" type="none"/>
            <a:tailEnd len="med" w="med" type="triangle"/>
          </a:ln>
        </p:spPr>
      </p:cxnSp>
      <p:pic>
        <p:nvPicPr>
          <p:cNvPr id="325" name="Google Shape;325;p26" title="Radio_waves_hazard_symbol.svg.png"/>
          <p:cNvPicPr preferRelativeResize="0"/>
          <p:nvPr/>
        </p:nvPicPr>
        <p:blipFill>
          <a:blip r:embed="rId5">
            <a:alphaModFix/>
          </a:blip>
          <a:stretch>
            <a:fillRect/>
          </a:stretch>
        </p:blipFill>
        <p:spPr>
          <a:xfrm>
            <a:off x="6168799" y="3386588"/>
            <a:ext cx="712850" cy="623741"/>
          </a:xfrm>
          <a:prstGeom prst="rect">
            <a:avLst/>
          </a:prstGeom>
          <a:noFill/>
          <a:ln>
            <a:noFill/>
          </a:ln>
        </p:spPr>
      </p:pic>
      <p:pic>
        <p:nvPicPr>
          <p:cNvPr descr="yellow lightning bolt on a white background (Fornito da Tenor)" id="326" name="Google Shape;326;p26"/>
          <p:cNvPicPr preferRelativeResize="0"/>
          <p:nvPr/>
        </p:nvPicPr>
        <p:blipFill>
          <a:blip r:embed="rId6">
            <a:alphaModFix/>
          </a:blip>
          <a:stretch>
            <a:fillRect/>
          </a:stretch>
        </p:blipFill>
        <p:spPr>
          <a:xfrm>
            <a:off x="2333550" y="3316722"/>
            <a:ext cx="641646" cy="76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7"/>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Esempio: acquisizione di una prova digitale</a:t>
            </a:r>
            <a:endParaRPr/>
          </a:p>
        </p:txBody>
      </p:sp>
      <p:sp>
        <p:nvSpPr>
          <p:cNvPr id="332" name="Google Shape;332;p27"/>
          <p:cNvSpPr txBox="1"/>
          <p:nvPr>
            <p:ph idx="1" type="body"/>
          </p:nvPr>
        </p:nvSpPr>
        <p:spPr>
          <a:xfrm>
            <a:off x="311700" y="1536625"/>
            <a:ext cx="4675200" cy="4555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a:t>Le fonti di prova (Hard disk e SSD) passano tramite diverse persone prima di arrivare in un tribunale:</a:t>
            </a:r>
            <a:endParaRPr/>
          </a:p>
          <a:p>
            <a:pPr indent="-406400" lvl="0" marL="457200" rtl="0" algn="l">
              <a:spcBef>
                <a:spcPts val="1200"/>
              </a:spcBef>
              <a:spcAft>
                <a:spcPts val="0"/>
              </a:spcAft>
              <a:buSzPts val="2800"/>
              <a:buChar char="●"/>
            </a:pPr>
            <a:r>
              <a:rPr lang="it"/>
              <a:t>Periti tecnici</a:t>
            </a:r>
            <a:endParaRPr/>
          </a:p>
          <a:p>
            <a:pPr indent="-406400" lvl="0" marL="457200" rtl="0" algn="l">
              <a:spcBef>
                <a:spcPts val="0"/>
              </a:spcBef>
              <a:spcAft>
                <a:spcPts val="0"/>
              </a:spcAft>
              <a:buSzPts val="2800"/>
              <a:buChar char="●"/>
            </a:pPr>
            <a:r>
              <a:rPr lang="it"/>
              <a:t>Supervisore delle indagini</a:t>
            </a:r>
            <a:endParaRPr/>
          </a:p>
          <a:p>
            <a:pPr indent="-406400" lvl="0" marL="457200" rtl="0" algn="l">
              <a:spcBef>
                <a:spcPts val="0"/>
              </a:spcBef>
              <a:spcAft>
                <a:spcPts val="0"/>
              </a:spcAft>
              <a:buSzPts val="2800"/>
              <a:buChar char="●"/>
            </a:pPr>
            <a:r>
              <a:rPr lang="it"/>
              <a:t>Analisti forensi</a:t>
            </a:r>
            <a:endParaRPr/>
          </a:p>
          <a:p>
            <a:pPr indent="-406400" lvl="0" marL="457200" rtl="0" algn="l">
              <a:spcBef>
                <a:spcPts val="0"/>
              </a:spcBef>
              <a:spcAft>
                <a:spcPts val="0"/>
              </a:spcAft>
              <a:buSzPts val="2800"/>
              <a:buChar char="●"/>
            </a:pPr>
            <a:r>
              <a:rPr lang="it"/>
              <a:t>Responsabili della custodia</a:t>
            </a:r>
            <a:endParaRPr/>
          </a:p>
        </p:txBody>
      </p:sp>
      <p:pic>
        <p:nvPicPr>
          <p:cNvPr id="333" name="Google Shape;333;p27" title="Informatica-forense-e-analisi-forense-di-un-attacco.jpg"/>
          <p:cNvPicPr preferRelativeResize="0"/>
          <p:nvPr/>
        </p:nvPicPr>
        <p:blipFill>
          <a:blip r:embed="rId3">
            <a:alphaModFix/>
          </a:blip>
          <a:stretch>
            <a:fillRect/>
          </a:stretch>
        </p:blipFill>
        <p:spPr>
          <a:xfrm>
            <a:off x="4986900" y="1668742"/>
            <a:ext cx="3915000" cy="2501250"/>
          </a:xfrm>
          <a:prstGeom prst="rect">
            <a:avLst/>
          </a:prstGeom>
          <a:noFill/>
          <a:ln>
            <a:noFill/>
          </a:ln>
        </p:spPr>
      </p:pic>
      <p:sp>
        <p:nvSpPr>
          <p:cNvPr id="334" name="Google Shape;334;p27"/>
          <p:cNvSpPr txBox="1"/>
          <p:nvPr>
            <p:ph idx="1" type="body"/>
          </p:nvPr>
        </p:nvSpPr>
        <p:spPr>
          <a:xfrm>
            <a:off x="4986900" y="4729250"/>
            <a:ext cx="4020000" cy="125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sz="2600"/>
              <a:t>Come sappiamo se è stata alterata?</a:t>
            </a:r>
            <a:endParaRPr sz="2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Esempio: attacco informatico</a:t>
            </a:r>
            <a:endParaRPr/>
          </a:p>
        </p:txBody>
      </p:sp>
      <p:pic>
        <p:nvPicPr>
          <p:cNvPr id="340" name="Google Shape;340;p28" title="credential-stuffing.png"/>
          <p:cNvPicPr preferRelativeResize="0"/>
          <p:nvPr/>
        </p:nvPicPr>
        <p:blipFill>
          <a:blip r:embed="rId3">
            <a:alphaModFix/>
          </a:blip>
          <a:stretch>
            <a:fillRect/>
          </a:stretch>
        </p:blipFill>
        <p:spPr>
          <a:xfrm>
            <a:off x="1076325" y="2954617"/>
            <a:ext cx="6991350" cy="3819525"/>
          </a:xfrm>
          <a:prstGeom prst="rect">
            <a:avLst/>
          </a:prstGeom>
          <a:noFill/>
          <a:ln>
            <a:noFill/>
          </a:ln>
        </p:spPr>
      </p:pic>
      <p:sp>
        <p:nvSpPr>
          <p:cNvPr id="341" name="Google Shape;341;p28"/>
          <p:cNvSpPr txBox="1"/>
          <p:nvPr>
            <p:ph idx="1" type="body"/>
          </p:nvPr>
        </p:nvSpPr>
        <p:spPr>
          <a:xfrm>
            <a:off x="311700" y="1536625"/>
            <a:ext cx="84003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Un hacker malevolo ruba le password da un sito. Molti utenti ri-usano le stesse password su altri siti. Possiamo anonimizzarle?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Idea generale</a:t>
            </a:r>
            <a:endParaRPr/>
          </a:p>
        </p:txBody>
      </p:sp>
      <p:sp>
        <p:nvSpPr>
          <p:cNvPr id="347" name="Google Shape;347;p29"/>
          <p:cNvSpPr txBox="1"/>
          <p:nvPr>
            <p:ph idx="1" type="body"/>
          </p:nvPr>
        </p:nvSpPr>
        <p:spPr>
          <a:xfrm>
            <a:off x="311700" y="1536625"/>
            <a:ext cx="4502700" cy="281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Ci serve uno strumento in grado di </a:t>
            </a:r>
            <a:r>
              <a:rPr b="1" lang="it"/>
              <a:t>verificare se qualcosa è cambiato</a:t>
            </a:r>
            <a:r>
              <a:rPr lang="it"/>
              <a:t>. Le funzioni di hash fanno questo.</a:t>
            </a:r>
            <a:endParaRPr/>
          </a:p>
        </p:txBody>
      </p:sp>
      <p:sp>
        <p:nvSpPr>
          <p:cNvPr id="348" name="Google Shape;348;p29"/>
          <p:cNvSpPr txBox="1"/>
          <p:nvPr>
            <p:ph idx="1" type="body"/>
          </p:nvPr>
        </p:nvSpPr>
        <p:spPr>
          <a:xfrm>
            <a:off x="411750" y="4629600"/>
            <a:ext cx="8320500" cy="164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it"/>
              <a:t>Dato un entità digitale (binaria), la </a:t>
            </a:r>
            <a:r>
              <a:rPr b="1" i="1" lang="it"/>
              <a:t>funzione di hash</a:t>
            </a:r>
            <a:r>
              <a:rPr i="1" lang="it"/>
              <a:t> restituisce un numero (chiamato </a:t>
            </a:r>
            <a:r>
              <a:rPr b="1" i="1" lang="it"/>
              <a:t>digest</a:t>
            </a:r>
            <a:r>
              <a:rPr i="1" lang="it"/>
              <a:t>), che rappresenta quella specifica entità.</a:t>
            </a:r>
            <a:endParaRPr i="1"/>
          </a:p>
        </p:txBody>
      </p:sp>
      <p:pic>
        <p:nvPicPr>
          <p:cNvPr id="349" name="Google Shape;349;p29" title="4598851.png"/>
          <p:cNvPicPr preferRelativeResize="0"/>
          <p:nvPr/>
        </p:nvPicPr>
        <p:blipFill>
          <a:blip r:embed="rId3">
            <a:alphaModFix/>
          </a:blip>
          <a:stretch>
            <a:fillRect/>
          </a:stretch>
        </p:blipFill>
        <p:spPr>
          <a:xfrm>
            <a:off x="5052025" y="1164525"/>
            <a:ext cx="3191549" cy="31915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Proprietà</a:t>
            </a:r>
            <a:endParaRPr/>
          </a:p>
        </p:txBody>
      </p:sp>
      <p:sp>
        <p:nvSpPr>
          <p:cNvPr id="355" name="Google Shape;355;p30"/>
          <p:cNvSpPr txBox="1"/>
          <p:nvPr>
            <p:ph idx="1" type="body"/>
          </p:nvPr>
        </p:nvSpPr>
        <p:spPr>
          <a:xfrm>
            <a:off x="311700" y="1536624"/>
            <a:ext cx="8520600" cy="5032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a:t>Una funzione di hash deve essere:</a:t>
            </a:r>
            <a:endParaRPr/>
          </a:p>
          <a:p>
            <a:pPr indent="-406400" lvl="0" marL="457200" rtl="0" algn="l">
              <a:spcBef>
                <a:spcPts val="1200"/>
              </a:spcBef>
              <a:spcAft>
                <a:spcPts val="0"/>
              </a:spcAft>
              <a:buSzPts val="2800"/>
              <a:buChar char="●"/>
            </a:pPr>
            <a:r>
              <a:rPr b="1" lang="it">
                <a:solidFill>
                  <a:srgbClr val="1155CC"/>
                </a:solidFill>
              </a:rPr>
              <a:t>Deterministica</a:t>
            </a:r>
            <a:r>
              <a:rPr lang="it"/>
              <a:t>: dato un input, restituisce sempre lo stesso digest.</a:t>
            </a:r>
            <a:endParaRPr/>
          </a:p>
          <a:p>
            <a:pPr indent="-406400" lvl="0" marL="457200" rtl="0" algn="l">
              <a:spcBef>
                <a:spcPts val="0"/>
              </a:spcBef>
              <a:spcAft>
                <a:spcPts val="0"/>
              </a:spcAft>
              <a:buSzPts val="2800"/>
              <a:buChar char="●"/>
            </a:pPr>
            <a:r>
              <a:rPr b="1" lang="it">
                <a:solidFill>
                  <a:srgbClr val="38761D"/>
                </a:solidFill>
              </a:rPr>
              <a:t>Produrre un digest di lunghezza fissa (in bit)</a:t>
            </a:r>
            <a:r>
              <a:rPr lang="it"/>
              <a:t>: altrimenti risulterebbe complesso gestire diverse lunghezze.</a:t>
            </a:r>
            <a:endParaRPr/>
          </a:p>
          <a:p>
            <a:pPr indent="-406400" lvl="0" marL="457200" rtl="0" algn="l">
              <a:spcBef>
                <a:spcPts val="0"/>
              </a:spcBef>
              <a:spcAft>
                <a:spcPts val="0"/>
              </a:spcAft>
              <a:buSzPts val="2800"/>
              <a:buChar char="●"/>
            </a:pPr>
            <a:r>
              <a:rPr b="1" lang="it">
                <a:solidFill>
                  <a:srgbClr val="990000"/>
                </a:solidFill>
              </a:rPr>
              <a:t>Irreversibile</a:t>
            </a:r>
            <a:r>
              <a:rPr lang="it"/>
              <a:t>: dal digest non si deve poter risalire all’input.</a:t>
            </a:r>
            <a:endParaRPr/>
          </a:p>
          <a:p>
            <a:pPr indent="-406400" lvl="0" marL="457200" rtl="0" algn="l">
              <a:spcBef>
                <a:spcPts val="0"/>
              </a:spcBef>
              <a:spcAft>
                <a:spcPts val="0"/>
              </a:spcAft>
              <a:buSzPts val="2800"/>
              <a:buChar char="●"/>
            </a:pPr>
            <a:r>
              <a:rPr b="1" lang="it">
                <a:solidFill>
                  <a:srgbClr val="351C75"/>
                </a:solidFill>
              </a:rPr>
              <a:t>Resistente alle collisioni</a:t>
            </a:r>
            <a:r>
              <a:rPr lang="it"/>
              <a:t>: deve essere difficile trovare 2 input con lo stesso digest.</a:t>
            </a:r>
            <a:endParaRPr/>
          </a:p>
          <a:p>
            <a:pPr indent="-406400" lvl="0" marL="457200" rtl="0" algn="l">
              <a:spcBef>
                <a:spcPts val="0"/>
              </a:spcBef>
              <a:spcAft>
                <a:spcPts val="0"/>
              </a:spcAft>
              <a:buSzPts val="2800"/>
              <a:buChar char="●"/>
            </a:pPr>
            <a:r>
              <a:rPr b="1" lang="it">
                <a:solidFill>
                  <a:srgbClr val="B45F06"/>
                </a:solidFill>
              </a:rPr>
              <a:t>Veloce da calcolare</a:t>
            </a:r>
            <a:r>
              <a:rPr lang="it"/>
              <a:t>: per ragioni di performance.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Una semplice funzione di hash</a:t>
            </a:r>
            <a:endParaRPr/>
          </a:p>
        </p:txBody>
      </p:sp>
      <p:sp>
        <p:nvSpPr>
          <p:cNvPr id="361" name="Google Shape;361;p31"/>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Un esempio di una funzione di hash è una funzione che prende tutti i byte e fa una xor fra di loro:</a:t>
            </a:r>
            <a:endParaRPr/>
          </a:p>
          <a:p>
            <a:pPr indent="0" lvl="0" marL="0" rtl="0" algn="l">
              <a:spcBef>
                <a:spcPts val="1200"/>
              </a:spcBef>
              <a:spcAft>
                <a:spcPts val="0"/>
              </a:spcAft>
              <a:buNone/>
            </a:pPr>
            <a:r>
              <a:t/>
            </a:r>
            <a:endParaRPr/>
          </a:p>
          <a:p>
            <a:pPr indent="0" lvl="0" marL="0" rtl="0" algn="ctr">
              <a:spcBef>
                <a:spcPts val="1200"/>
              </a:spcBef>
              <a:spcAft>
                <a:spcPts val="0"/>
              </a:spcAft>
              <a:buNone/>
            </a:pPr>
            <a:r>
              <a:rPr i="1" lang="it"/>
              <a:t>H(x) = x</a:t>
            </a:r>
            <a:r>
              <a:rPr baseline="-25000" i="1" lang="it"/>
              <a:t>1</a:t>
            </a:r>
            <a:r>
              <a:rPr i="1" lang="it"/>
              <a:t> ⊕ x</a:t>
            </a:r>
            <a:r>
              <a:rPr baseline="-25000" i="1" lang="it"/>
              <a:t>2</a:t>
            </a:r>
            <a:r>
              <a:rPr i="1" lang="it"/>
              <a:t> ⊕ x</a:t>
            </a:r>
            <a:r>
              <a:rPr baseline="-25000" i="1" lang="it"/>
              <a:t>3</a:t>
            </a:r>
            <a:r>
              <a:rPr i="1" lang="it"/>
              <a:t> ⊕ … ⊕ x</a:t>
            </a:r>
            <a:r>
              <a:rPr baseline="-25000" i="1" lang="it"/>
              <a:t>n</a:t>
            </a:r>
            <a:endParaRPr baseline="-25000" i="1"/>
          </a:p>
          <a:p>
            <a:pPr indent="0" lvl="0" marL="0" rtl="0" algn="l">
              <a:spcBef>
                <a:spcPts val="1200"/>
              </a:spcBef>
              <a:spcAft>
                <a:spcPts val="0"/>
              </a:spcAft>
              <a:buNone/>
            </a:pPr>
            <a:r>
              <a:t/>
            </a:r>
            <a:endParaRPr/>
          </a:p>
          <a:p>
            <a:pPr indent="0" lvl="0" marL="0" rtl="0" algn="l">
              <a:spcBef>
                <a:spcPts val="1200"/>
              </a:spcBef>
              <a:spcAft>
                <a:spcPts val="1200"/>
              </a:spcAft>
              <a:buNone/>
            </a:pPr>
            <a:r>
              <a:rPr lang="it"/>
              <a:t>Esempio: </a:t>
            </a:r>
            <a:endParaRPr baseline="-25000"/>
          </a:p>
        </p:txBody>
      </p:sp>
      <p:sp>
        <p:nvSpPr>
          <p:cNvPr id="362" name="Google Shape;362;p31"/>
          <p:cNvSpPr txBox="1"/>
          <p:nvPr/>
        </p:nvSpPr>
        <p:spPr>
          <a:xfrm>
            <a:off x="2061450" y="4606375"/>
            <a:ext cx="778800" cy="67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L</a:t>
            </a:r>
            <a:endParaRPr sz="2600">
              <a:solidFill>
                <a:srgbClr val="000000"/>
              </a:solidFill>
              <a:latin typeface="Exo 2"/>
              <a:ea typeface="Exo 2"/>
              <a:cs typeface="Exo 2"/>
              <a:sym typeface="Exo 2"/>
            </a:endParaRPr>
          </a:p>
        </p:txBody>
      </p:sp>
      <p:sp>
        <p:nvSpPr>
          <p:cNvPr id="363" name="Google Shape;363;p31"/>
          <p:cNvSpPr txBox="1"/>
          <p:nvPr/>
        </p:nvSpPr>
        <p:spPr>
          <a:xfrm>
            <a:off x="2840275" y="4606375"/>
            <a:ext cx="778800" cy="67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a</a:t>
            </a:r>
            <a:endParaRPr sz="2600">
              <a:solidFill>
                <a:srgbClr val="000000"/>
              </a:solidFill>
              <a:latin typeface="Exo 2"/>
              <a:ea typeface="Exo 2"/>
              <a:cs typeface="Exo 2"/>
              <a:sym typeface="Exo 2"/>
            </a:endParaRPr>
          </a:p>
        </p:txBody>
      </p:sp>
      <p:sp>
        <p:nvSpPr>
          <p:cNvPr id="364" name="Google Shape;364;p31"/>
          <p:cNvSpPr txBox="1"/>
          <p:nvPr/>
        </p:nvSpPr>
        <p:spPr>
          <a:xfrm>
            <a:off x="3619100" y="4606375"/>
            <a:ext cx="778800" cy="67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r</a:t>
            </a:r>
            <a:endParaRPr sz="2600">
              <a:solidFill>
                <a:srgbClr val="000000"/>
              </a:solidFill>
              <a:latin typeface="Exo 2"/>
              <a:ea typeface="Exo 2"/>
              <a:cs typeface="Exo 2"/>
              <a:sym typeface="Exo 2"/>
            </a:endParaRPr>
          </a:p>
        </p:txBody>
      </p:sp>
      <p:sp>
        <p:nvSpPr>
          <p:cNvPr id="365" name="Google Shape;365;p31"/>
          <p:cNvSpPr txBox="1"/>
          <p:nvPr/>
        </p:nvSpPr>
        <p:spPr>
          <a:xfrm>
            <a:off x="4397900" y="4606375"/>
            <a:ext cx="778800" cy="67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a</a:t>
            </a:r>
            <a:endParaRPr sz="2600">
              <a:solidFill>
                <a:srgbClr val="000000"/>
              </a:solidFill>
              <a:latin typeface="Exo 2"/>
              <a:ea typeface="Exo 2"/>
              <a:cs typeface="Exo 2"/>
              <a:sym typeface="Exo 2"/>
            </a:endParaRPr>
          </a:p>
        </p:txBody>
      </p:sp>
      <p:sp>
        <p:nvSpPr>
          <p:cNvPr id="366" name="Google Shape;366;p31"/>
          <p:cNvSpPr txBox="1"/>
          <p:nvPr/>
        </p:nvSpPr>
        <p:spPr>
          <a:xfrm>
            <a:off x="2061450" y="5278975"/>
            <a:ext cx="778800" cy="67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4C</a:t>
            </a:r>
            <a:endParaRPr sz="2600">
              <a:solidFill>
                <a:srgbClr val="000000"/>
              </a:solidFill>
              <a:latin typeface="Exo 2"/>
              <a:ea typeface="Exo 2"/>
              <a:cs typeface="Exo 2"/>
              <a:sym typeface="Exo 2"/>
            </a:endParaRPr>
          </a:p>
        </p:txBody>
      </p:sp>
      <p:sp>
        <p:nvSpPr>
          <p:cNvPr id="367" name="Google Shape;367;p31"/>
          <p:cNvSpPr txBox="1"/>
          <p:nvPr/>
        </p:nvSpPr>
        <p:spPr>
          <a:xfrm>
            <a:off x="2840275" y="5278975"/>
            <a:ext cx="778800" cy="67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61</a:t>
            </a:r>
            <a:endParaRPr sz="2600">
              <a:solidFill>
                <a:srgbClr val="000000"/>
              </a:solidFill>
              <a:latin typeface="Exo 2"/>
              <a:ea typeface="Exo 2"/>
              <a:cs typeface="Exo 2"/>
              <a:sym typeface="Exo 2"/>
            </a:endParaRPr>
          </a:p>
        </p:txBody>
      </p:sp>
      <p:sp>
        <p:nvSpPr>
          <p:cNvPr id="368" name="Google Shape;368;p31"/>
          <p:cNvSpPr txBox="1"/>
          <p:nvPr/>
        </p:nvSpPr>
        <p:spPr>
          <a:xfrm>
            <a:off x="3619100" y="5278975"/>
            <a:ext cx="778800" cy="67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72</a:t>
            </a:r>
            <a:endParaRPr sz="2600">
              <a:solidFill>
                <a:srgbClr val="000000"/>
              </a:solidFill>
              <a:latin typeface="Exo 2"/>
              <a:ea typeface="Exo 2"/>
              <a:cs typeface="Exo 2"/>
              <a:sym typeface="Exo 2"/>
            </a:endParaRPr>
          </a:p>
        </p:txBody>
      </p:sp>
      <p:sp>
        <p:nvSpPr>
          <p:cNvPr id="369" name="Google Shape;369;p31"/>
          <p:cNvSpPr txBox="1"/>
          <p:nvPr/>
        </p:nvSpPr>
        <p:spPr>
          <a:xfrm>
            <a:off x="4397900" y="5278975"/>
            <a:ext cx="778800" cy="672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61</a:t>
            </a:r>
            <a:endParaRPr sz="2600">
              <a:solidFill>
                <a:srgbClr val="000000"/>
              </a:solidFill>
              <a:latin typeface="Exo 2"/>
              <a:ea typeface="Exo 2"/>
              <a:cs typeface="Exo 2"/>
              <a:sym typeface="Exo 2"/>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Avvertimento</a:t>
            </a:r>
            <a:endParaRPr/>
          </a:p>
        </p:txBody>
      </p:sp>
      <p:sp>
        <p:nvSpPr>
          <p:cNvPr id="61" name="Google Shape;61;p1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Char char="●"/>
            </a:pPr>
            <a:r>
              <a:rPr lang="it"/>
              <a:t>Questa è una breve introduzione semplificata alla crittografia.</a:t>
            </a:r>
            <a:endParaRPr/>
          </a:p>
          <a:p>
            <a:pPr indent="-406400" lvl="0" marL="457200" rtl="0" algn="l">
              <a:spcBef>
                <a:spcPts val="0"/>
              </a:spcBef>
              <a:spcAft>
                <a:spcPts val="0"/>
              </a:spcAft>
              <a:buSzPts val="2800"/>
              <a:buChar char="●"/>
            </a:pPr>
            <a:r>
              <a:rPr lang="it"/>
              <a:t>Presenteremo solo ciò che è necessario per le discussioni sulla sicurezza dei sistemi.</a:t>
            </a:r>
            <a:endParaRPr/>
          </a:p>
          <a:p>
            <a:pPr indent="-406400" lvl="0" marL="457200" rtl="0" algn="l">
              <a:spcBef>
                <a:spcPts val="0"/>
              </a:spcBef>
              <a:spcAft>
                <a:spcPts val="0"/>
              </a:spcAft>
              <a:buSzPts val="2800"/>
              <a:buChar char="●"/>
            </a:pPr>
            <a:r>
              <a:rPr lang="it"/>
              <a:t>Nella maggior parte dei casi tratteremo i concetti matematici come delle “scatole nere”.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Una semplice funzione di hash</a:t>
            </a:r>
            <a:endParaRPr/>
          </a:p>
        </p:txBody>
      </p:sp>
      <p:sp>
        <p:nvSpPr>
          <p:cNvPr id="375" name="Google Shape;375;p32"/>
          <p:cNvSpPr txBox="1"/>
          <p:nvPr/>
        </p:nvSpPr>
        <p:spPr>
          <a:xfrm>
            <a:off x="608431" y="1786258"/>
            <a:ext cx="7788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L</a:t>
            </a:r>
            <a:endParaRPr sz="2600">
              <a:solidFill>
                <a:srgbClr val="000000"/>
              </a:solidFill>
              <a:latin typeface="Exo 2"/>
              <a:ea typeface="Exo 2"/>
              <a:cs typeface="Exo 2"/>
              <a:sym typeface="Exo 2"/>
            </a:endParaRPr>
          </a:p>
        </p:txBody>
      </p:sp>
      <p:sp>
        <p:nvSpPr>
          <p:cNvPr id="376" name="Google Shape;376;p32"/>
          <p:cNvSpPr txBox="1"/>
          <p:nvPr/>
        </p:nvSpPr>
        <p:spPr>
          <a:xfrm>
            <a:off x="2666706" y="1786108"/>
            <a:ext cx="7788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4C</a:t>
            </a:r>
            <a:endParaRPr sz="2600">
              <a:solidFill>
                <a:srgbClr val="000000"/>
              </a:solidFill>
              <a:latin typeface="Exo 2"/>
              <a:ea typeface="Exo 2"/>
              <a:cs typeface="Exo 2"/>
              <a:sym typeface="Exo 2"/>
            </a:endParaRPr>
          </a:p>
        </p:txBody>
      </p:sp>
      <p:sp>
        <p:nvSpPr>
          <p:cNvPr id="377" name="Google Shape;377;p32"/>
          <p:cNvSpPr txBox="1"/>
          <p:nvPr/>
        </p:nvSpPr>
        <p:spPr>
          <a:xfrm>
            <a:off x="4724990" y="17862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378" name="Google Shape;378;p32"/>
          <p:cNvSpPr txBox="1"/>
          <p:nvPr/>
        </p:nvSpPr>
        <p:spPr>
          <a:xfrm>
            <a:off x="5161190" y="17862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379" name="Google Shape;379;p32"/>
          <p:cNvSpPr txBox="1"/>
          <p:nvPr/>
        </p:nvSpPr>
        <p:spPr>
          <a:xfrm>
            <a:off x="5597390" y="17862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380" name="Google Shape;380;p32"/>
          <p:cNvSpPr txBox="1"/>
          <p:nvPr/>
        </p:nvSpPr>
        <p:spPr>
          <a:xfrm>
            <a:off x="6033590" y="17862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381" name="Google Shape;381;p32"/>
          <p:cNvSpPr txBox="1"/>
          <p:nvPr/>
        </p:nvSpPr>
        <p:spPr>
          <a:xfrm>
            <a:off x="6572497" y="178626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382" name="Google Shape;382;p32"/>
          <p:cNvSpPr txBox="1"/>
          <p:nvPr/>
        </p:nvSpPr>
        <p:spPr>
          <a:xfrm>
            <a:off x="7008697" y="178626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383" name="Google Shape;383;p32"/>
          <p:cNvSpPr txBox="1"/>
          <p:nvPr/>
        </p:nvSpPr>
        <p:spPr>
          <a:xfrm>
            <a:off x="7444897" y="178626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384" name="Google Shape;384;p32"/>
          <p:cNvSpPr txBox="1"/>
          <p:nvPr/>
        </p:nvSpPr>
        <p:spPr>
          <a:xfrm>
            <a:off x="7881097" y="178626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600">
                <a:latin typeface="Exo 2"/>
                <a:ea typeface="Exo 2"/>
                <a:cs typeface="Exo 2"/>
                <a:sym typeface="Exo 2"/>
              </a:rPr>
              <a:t>0</a:t>
            </a:r>
            <a:endParaRPr sz="2600">
              <a:latin typeface="Exo 2"/>
              <a:ea typeface="Exo 2"/>
              <a:cs typeface="Exo 2"/>
              <a:sym typeface="Exo 2"/>
            </a:endParaRPr>
          </a:p>
        </p:txBody>
      </p:sp>
      <p:cxnSp>
        <p:nvCxnSpPr>
          <p:cNvPr id="385" name="Google Shape;385;p32"/>
          <p:cNvCxnSpPr>
            <a:stCxn id="375" idx="3"/>
            <a:endCxn id="376" idx="1"/>
          </p:cNvCxnSpPr>
          <p:nvPr/>
        </p:nvCxnSpPr>
        <p:spPr>
          <a:xfrm flipH="1" rot="10800000">
            <a:off x="1387231" y="1998208"/>
            <a:ext cx="1279500" cy="300"/>
          </a:xfrm>
          <a:prstGeom prst="straightConnector1">
            <a:avLst/>
          </a:prstGeom>
          <a:noFill/>
          <a:ln cap="flat" cmpd="sng" w="19050">
            <a:solidFill>
              <a:schemeClr val="dk2"/>
            </a:solidFill>
            <a:prstDash val="solid"/>
            <a:round/>
            <a:headEnd len="med" w="med" type="none"/>
            <a:tailEnd len="med" w="med" type="triangle"/>
          </a:ln>
        </p:spPr>
      </p:cxnSp>
      <p:cxnSp>
        <p:nvCxnSpPr>
          <p:cNvPr id="386" name="Google Shape;386;p32"/>
          <p:cNvCxnSpPr>
            <a:stCxn id="376" idx="3"/>
            <a:endCxn id="377" idx="1"/>
          </p:cNvCxnSpPr>
          <p:nvPr/>
        </p:nvCxnSpPr>
        <p:spPr>
          <a:xfrm>
            <a:off x="3445506" y="1998358"/>
            <a:ext cx="1279500" cy="0"/>
          </a:xfrm>
          <a:prstGeom prst="straightConnector1">
            <a:avLst/>
          </a:prstGeom>
          <a:noFill/>
          <a:ln cap="flat" cmpd="sng" w="19050">
            <a:solidFill>
              <a:schemeClr val="dk2"/>
            </a:solidFill>
            <a:prstDash val="solid"/>
            <a:round/>
            <a:headEnd len="med" w="med" type="none"/>
            <a:tailEnd len="med" w="med" type="triangle"/>
          </a:ln>
        </p:spPr>
      </p:cxnSp>
      <p:sp>
        <p:nvSpPr>
          <p:cNvPr id="387" name="Google Shape;387;p32"/>
          <p:cNvSpPr txBox="1"/>
          <p:nvPr/>
        </p:nvSpPr>
        <p:spPr>
          <a:xfrm>
            <a:off x="608431" y="2332433"/>
            <a:ext cx="7788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a</a:t>
            </a:r>
            <a:endParaRPr sz="2600">
              <a:solidFill>
                <a:srgbClr val="000000"/>
              </a:solidFill>
              <a:latin typeface="Exo 2"/>
              <a:ea typeface="Exo 2"/>
              <a:cs typeface="Exo 2"/>
              <a:sym typeface="Exo 2"/>
            </a:endParaRPr>
          </a:p>
        </p:txBody>
      </p:sp>
      <p:sp>
        <p:nvSpPr>
          <p:cNvPr id="388" name="Google Shape;388;p32"/>
          <p:cNvSpPr txBox="1"/>
          <p:nvPr/>
        </p:nvSpPr>
        <p:spPr>
          <a:xfrm>
            <a:off x="2666706" y="2332283"/>
            <a:ext cx="7788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61</a:t>
            </a:r>
            <a:endParaRPr sz="2600">
              <a:solidFill>
                <a:srgbClr val="000000"/>
              </a:solidFill>
              <a:latin typeface="Exo 2"/>
              <a:ea typeface="Exo 2"/>
              <a:cs typeface="Exo 2"/>
              <a:sym typeface="Exo 2"/>
            </a:endParaRPr>
          </a:p>
        </p:txBody>
      </p:sp>
      <p:sp>
        <p:nvSpPr>
          <p:cNvPr id="389" name="Google Shape;389;p32"/>
          <p:cNvSpPr txBox="1"/>
          <p:nvPr/>
        </p:nvSpPr>
        <p:spPr>
          <a:xfrm>
            <a:off x="4724990" y="233239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390" name="Google Shape;390;p32"/>
          <p:cNvSpPr txBox="1"/>
          <p:nvPr/>
        </p:nvSpPr>
        <p:spPr>
          <a:xfrm>
            <a:off x="5161190" y="233239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391" name="Google Shape;391;p32"/>
          <p:cNvSpPr txBox="1"/>
          <p:nvPr/>
        </p:nvSpPr>
        <p:spPr>
          <a:xfrm>
            <a:off x="5597390" y="233239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392" name="Google Shape;392;p32"/>
          <p:cNvSpPr txBox="1"/>
          <p:nvPr/>
        </p:nvSpPr>
        <p:spPr>
          <a:xfrm>
            <a:off x="6033590" y="233239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393" name="Google Shape;393;p32"/>
          <p:cNvSpPr txBox="1"/>
          <p:nvPr/>
        </p:nvSpPr>
        <p:spPr>
          <a:xfrm>
            <a:off x="6572510" y="233229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394" name="Google Shape;394;p32"/>
          <p:cNvSpPr txBox="1"/>
          <p:nvPr/>
        </p:nvSpPr>
        <p:spPr>
          <a:xfrm>
            <a:off x="7008710" y="233229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395" name="Google Shape;395;p32"/>
          <p:cNvSpPr txBox="1"/>
          <p:nvPr/>
        </p:nvSpPr>
        <p:spPr>
          <a:xfrm>
            <a:off x="7444910" y="233229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396" name="Google Shape;396;p32"/>
          <p:cNvSpPr txBox="1"/>
          <p:nvPr/>
        </p:nvSpPr>
        <p:spPr>
          <a:xfrm>
            <a:off x="7881110" y="233229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cxnSp>
        <p:nvCxnSpPr>
          <p:cNvPr id="397" name="Google Shape;397;p32"/>
          <p:cNvCxnSpPr>
            <a:stCxn id="387" idx="3"/>
            <a:endCxn id="388" idx="1"/>
          </p:cNvCxnSpPr>
          <p:nvPr/>
        </p:nvCxnSpPr>
        <p:spPr>
          <a:xfrm flipH="1" rot="10800000">
            <a:off x="1387231" y="2544383"/>
            <a:ext cx="1279500" cy="300"/>
          </a:xfrm>
          <a:prstGeom prst="straightConnector1">
            <a:avLst/>
          </a:prstGeom>
          <a:noFill/>
          <a:ln cap="flat" cmpd="sng" w="19050">
            <a:solidFill>
              <a:schemeClr val="dk2"/>
            </a:solidFill>
            <a:prstDash val="solid"/>
            <a:round/>
            <a:headEnd len="med" w="med" type="none"/>
            <a:tailEnd len="med" w="med" type="triangle"/>
          </a:ln>
        </p:spPr>
      </p:cxnSp>
      <p:cxnSp>
        <p:nvCxnSpPr>
          <p:cNvPr id="398" name="Google Shape;398;p32"/>
          <p:cNvCxnSpPr>
            <a:stCxn id="388" idx="3"/>
            <a:endCxn id="389" idx="1"/>
          </p:cNvCxnSpPr>
          <p:nvPr/>
        </p:nvCxnSpPr>
        <p:spPr>
          <a:xfrm>
            <a:off x="3445506" y="2544533"/>
            <a:ext cx="1279500" cy="0"/>
          </a:xfrm>
          <a:prstGeom prst="straightConnector1">
            <a:avLst/>
          </a:prstGeom>
          <a:noFill/>
          <a:ln cap="flat" cmpd="sng" w="19050">
            <a:solidFill>
              <a:schemeClr val="dk2"/>
            </a:solidFill>
            <a:prstDash val="solid"/>
            <a:round/>
            <a:headEnd len="med" w="med" type="none"/>
            <a:tailEnd len="med" w="med" type="triangle"/>
          </a:ln>
        </p:spPr>
      </p:cxnSp>
      <p:sp>
        <p:nvSpPr>
          <p:cNvPr id="399" name="Google Shape;399;p32"/>
          <p:cNvSpPr txBox="1"/>
          <p:nvPr/>
        </p:nvSpPr>
        <p:spPr>
          <a:xfrm>
            <a:off x="8420031" y="1786108"/>
            <a:ext cx="522900" cy="42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lang="it" sz="2800">
                <a:solidFill>
                  <a:schemeClr val="dk2"/>
                </a:solidFill>
                <a:latin typeface="Exo 2"/>
                <a:ea typeface="Exo 2"/>
                <a:cs typeface="Exo 2"/>
                <a:sym typeface="Exo 2"/>
              </a:rPr>
              <a:t>⊕</a:t>
            </a:r>
            <a:endParaRPr sz="2800">
              <a:solidFill>
                <a:schemeClr val="dk2"/>
              </a:solidFill>
              <a:latin typeface="Exo 2"/>
              <a:ea typeface="Exo 2"/>
              <a:cs typeface="Exo 2"/>
              <a:sym typeface="Exo 2"/>
            </a:endParaRPr>
          </a:p>
        </p:txBody>
      </p:sp>
      <p:sp>
        <p:nvSpPr>
          <p:cNvPr id="400" name="Google Shape;400;p32"/>
          <p:cNvSpPr txBox="1"/>
          <p:nvPr/>
        </p:nvSpPr>
        <p:spPr>
          <a:xfrm>
            <a:off x="8420031" y="2293333"/>
            <a:ext cx="522900" cy="42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it" sz="2800">
                <a:solidFill>
                  <a:schemeClr val="dk2"/>
                </a:solidFill>
                <a:latin typeface="Exo 2"/>
                <a:ea typeface="Exo 2"/>
                <a:cs typeface="Exo 2"/>
                <a:sym typeface="Exo 2"/>
              </a:rPr>
              <a:t>=</a:t>
            </a:r>
            <a:endParaRPr sz="2800">
              <a:solidFill>
                <a:schemeClr val="dk2"/>
              </a:solidFill>
              <a:latin typeface="Exo 2"/>
              <a:ea typeface="Exo 2"/>
              <a:cs typeface="Exo 2"/>
              <a:sym typeface="Exo 2"/>
            </a:endParaRPr>
          </a:p>
        </p:txBody>
      </p:sp>
      <p:cxnSp>
        <p:nvCxnSpPr>
          <p:cNvPr id="401" name="Google Shape;401;p32"/>
          <p:cNvCxnSpPr/>
          <p:nvPr/>
        </p:nvCxnSpPr>
        <p:spPr>
          <a:xfrm>
            <a:off x="4734481" y="2922571"/>
            <a:ext cx="3613800" cy="0"/>
          </a:xfrm>
          <a:prstGeom prst="straightConnector1">
            <a:avLst/>
          </a:prstGeom>
          <a:noFill/>
          <a:ln cap="flat" cmpd="sng" w="9525">
            <a:solidFill>
              <a:schemeClr val="dk1"/>
            </a:solidFill>
            <a:prstDash val="solid"/>
            <a:round/>
            <a:headEnd len="med" w="med" type="none"/>
            <a:tailEnd len="med" w="med" type="none"/>
          </a:ln>
        </p:spPr>
      </p:cxnSp>
      <p:sp>
        <p:nvSpPr>
          <p:cNvPr id="402" name="Google Shape;402;p32"/>
          <p:cNvSpPr txBox="1"/>
          <p:nvPr/>
        </p:nvSpPr>
        <p:spPr>
          <a:xfrm>
            <a:off x="4724990" y="30910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03" name="Google Shape;403;p32"/>
          <p:cNvSpPr txBox="1"/>
          <p:nvPr/>
        </p:nvSpPr>
        <p:spPr>
          <a:xfrm>
            <a:off x="5161190" y="30910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04" name="Google Shape;404;p32"/>
          <p:cNvSpPr txBox="1"/>
          <p:nvPr/>
        </p:nvSpPr>
        <p:spPr>
          <a:xfrm>
            <a:off x="5597390" y="30910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05" name="Google Shape;405;p32"/>
          <p:cNvSpPr txBox="1"/>
          <p:nvPr/>
        </p:nvSpPr>
        <p:spPr>
          <a:xfrm>
            <a:off x="6033590" y="30910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06" name="Google Shape;406;p32"/>
          <p:cNvSpPr txBox="1"/>
          <p:nvPr/>
        </p:nvSpPr>
        <p:spPr>
          <a:xfrm>
            <a:off x="6572510" y="30909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07" name="Google Shape;407;p32"/>
          <p:cNvSpPr txBox="1"/>
          <p:nvPr/>
        </p:nvSpPr>
        <p:spPr>
          <a:xfrm>
            <a:off x="7008710" y="30909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08" name="Google Shape;408;p32"/>
          <p:cNvSpPr txBox="1"/>
          <p:nvPr/>
        </p:nvSpPr>
        <p:spPr>
          <a:xfrm>
            <a:off x="7444910" y="30909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09" name="Google Shape;409;p32"/>
          <p:cNvSpPr txBox="1"/>
          <p:nvPr/>
        </p:nvSpPr>
        <p:spPr>
          <a:xfrm>
            <a:off x="7881110" y="30909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10" name="Google Shape;410;p32"/>
          <p:cNvSpPr txBox="1"/>
          <p:nvPr/>
        </p:nvSpPr>
        <p:spPr>
          <a:xfrm>
            <a:off x="4724990" y="36345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11" name="Google Shape;411;p32"/>
          <p:cNvSpPr txBox="1"/>
          <p:nvPr/>
        </p:nvSpPr>
        <p:spPr>
          <a:xfrm>
            <a:off x="5161190" y="36345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12" name="Google Shape;412;p32"/>
          <p:cNvSpPr txBox="1"/>
          <p:nvPr/>
        </p:nvSpPr>
        <p:spPr>
          <a:xfrm>
            <a:off x="5597390" y="36345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13" name="Google Shape;413;p32"/>
          <p:cNvSpPr txBox="1"/>
          <p:nvPr/>
        </p:nvSpPr>
        <p:spPr>
          <a:xfrm>
            <a:off x="6033590" y="36345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14" name="Google Shape;414;p32"/>
          <p:cNvSpPr txBox="1"/>
          <p:nvPr/>
        </p:nvSpPr>
        <p:spPr>
          <a:xfrm>
            <a:off x="6572510" y="36344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15" name="Google Shape;415;p32"/>
          <p:cNvSpPr txBox="1"/>
          <p:nvPr/>
        </p:nvSpPr>
        <p:spPr>
          <a:xfrm>
            <a:off x="7008710" y="36344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16" name="Google Shape;416;p32"/>
          <p:cNvSpPr txBox="1"/>
          <p:nvPr/>
        </p:nvSpPr>
        <p:spPr>
          <a:xfrm>
            <a:off x="7444910" y="36344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17" name="Google Shape;417;p32"/>
          <p:cNvSpPr txBox="1"/>
          <p:nvPr/>
        </p:nvSpPr>
        <p:spPr>
          <a:xfrm>
            <a:off x="7881110" y="363441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18" name="Google Shape;418;p32"/>
          <p:cNvSpPr txBox="1"/>
          <p:nvPr/>
        </p:nvSpPr>
        <p:spPr>
          <a:xfrm>
            <a:off x="608406" y="3634483"/>
            <a:ext cx="7788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r</a:t>
            </a:r>
            <a:endParaRPr sz="2600">
              <a:solidFill>
                <a:srgbClr val="000000"/>
              </a:solidFill>
              <a:latin typeface="Exo 2"/>
              <a:ea typeface="Exo 2"/>
              <a:cs typeface="Exo 2"/>
              <a:sym typeface="Exo 2"/>
            </a:endParaRPr>
          </a:p>
        </p:txBody>
      </p:sp>
      <p:sp>
        <p:nvSpPr>
          <p:cNvPr id="419" name="Google Shape;419;p32"/>
          <p:cNvSpPr txBox="1"/>
          <p:nvPr/>
        </p:nvSpPr>
        <p:spPr>
          <a:xfrm>
            <a:off x="2666681" y="3634333"/>
            <a:ext cx="7788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72</a:t>
            </a:r>
            <a:endParaRPr sz="2600">
              <a:solidFill>
                <a:srgbClr val="000000"/>
              </a:solidFill>
              <a:latin typeface="Exo 2"/>
              <a:ea typeface="Exo 2"/>
              <a:cs typeface="Exo 2"/>
              <a:sym typeface="Exo 2"/>
            </a:endParaRPr>
          </a:p>
        </p:txBody>
      </p:sp>
      <p:cxnSp>
        <p:nvCxnSpPr>
          <p:cNvPr id="420" name="Google Shape;420;p32"/>
          <p:cNvCxnSpPr>
            <a:stCxn id="418" idx="3"/>
            <a:endCxn id="419" idx="1"/>
          </p:cNvCxnSpPr>
          <p:nvPr/>
        </p:nvCxnSpPr>
        <p:spPr>
          <a:xfrm flipH="1" rot="10800000">
            <a:off x="1387206" y="3846433"/>
            <a:ext cx="1279500" cy="300"/>
          </a:xfrm>
          <a:prstGeom prst="straightConnector1">
            <a:avLst/>
          </a:prstGeom>
          <a:noFill/>
          <a:ln cap="flat" cmpd="sng" w="19050">
            <a:solidFill>
              <a:schemeClr val="dk2"/>
            </a:solidFill>
            <a:prstDash val="solid"/>
            <a:round/>
            <a:headEnd len="med" w="med" type="none"/>
            <a:tailEnd len="med" w="med" type="triangle"/>
          </a:ln>
        </p:spPr>
      </p:cxnSp>
      <p:cxnSp>
        <p:nvCxnSpPr>
          <p:cNvPr id="421" name="Google Shape;421;p32"/>
          <p:cNvCxnSpPr>
            <a:stCxn id="419" idx="3"/>
          </p:cNvCxnSpPr>
          <p:nvPr/>
        </p:nvCxnSpPr>
        <p:spPr>
          <a:xfrm>
            <a:off x="3445481" y="3846583"/>
            <a:ext cx="1279500" cy="0"/>
          </a:xfrm>
          <a:prstGeom prst="straightConnector1">
            <a:avLst/>
          </a:prstGeom>
          <a:noFill/>
          <a:ln cap="flat" cmpd="sng" w="19050">
            <a:solidFill>
              <a:schemeClr val="dk2"/>
            </a:solidFill>
            <a:prstDash val="solid"/>
            <a:round/>
            <a:headEnd len="med" w="med" type="none"/>
            <a:tailEnd len="med" w="med" type="triangle"/>
          </a:ln>
        </p:spPr>
      </p:cxnSp>
      <p:cxnSp>
        <p:nvCxnSpPr>
          <p:cNvPr id="422" name="Google Shape;422;p32"/>
          <p:cNvCxnSpPr/>
          <p:nvPr/>
        </p:nvCxnSpPr>
        <p:spPr>
          <a:xfrm>
            <a:off x="4744081" y="4177996"/>
            <a:ext cx="3613800" cy="0"/>
          </a:xfrm>
          <a:prstGeom prst="straightConnector1">
            <a:avLst/>
          </a:prstGeom>
          <a:noFill/>
          <a:ln cap="flat" cmpd="sng" w="9525">
            <a:solidFill>
              <a:schemeClr val="dk1"/>
            </a:solidFill>
            <a:prstDash val="solid"/>
            <a:round/>
            <a:headEnd len="med" w="med" type="none"/>
            <a:tailEnd len="med" w="med" type="none"/>
          </a:ln>
        </p:spPr>
      </p:cxnSp>
      <p:sp>
        <p:nvSpPr>
          <p:cNvPr id="423" name="Google Shape;423;p32"/>
          <p:cNvSpPr txBox="1"/>
          <p:nvPr/>
        </p:nvSpPr>
        <p:spPr>
          <a:xfrm>
            <a:off x="4734590" y="43464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24" name="Google Shape;424;p32"/>
          <p:cNvSpPr txBox="1"/>
          <p:nvPr/>
        </p:nvSpPr>
        <p:spPr>
          <a:xfrm>
            <a:off x="5170790" y="43464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25" name="Google Shape;425;p32"/>
          <p:cNvSpPr txBox="1"/>
          <p:nvPr/>
        </p:nvSpPr>
        <p:spPr>
          <a:xfrm>
            <a:off x="5606990" y="43464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26" name="Google Shape;426;p32"/>
          <p:cNvSpPr txBox="1"/>
          <p:nvPr/>
        </p:nvSpPr>
        <p:spPr>
          <a:xfrm>
            <a:off x="6043190" y="43464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27" name="Google Shape;427;p32"/>
          <p:cNvSpPr txBox="1"/>
          <p:nvPr/>
        </p:nvSpPr>
        <p:spPr>
          <a:xfrm>
            <a:off x="6582110" y="43463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28" name="Google Shape;428;p32"/>
          <p:cNvSpPr txBox="1"/>
          <p:nvPr/>
        </p:nvSpPr>
        <p:spPr>
          <a:xfrm>
            <a:off x="7018310" y="43463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29" name="Google Shape;429;p32"/>
          <p:cNvSpPr txBox="1"/>
          <p:nvPr/>
        </p:nvSpPr>
        <p:spPr>
          <a:xfrm>
            <a:off x="7454510" y="43463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30" name="Google Shape;430;p32"/>
          <p:cNvSpPr txBox="1"/>
          <p:nvPr/>
        </p:nvSpPr>
        <p:spPr>
          <a:xfrm>
            <a:off x="7890710" y="43463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31" name="Google Shape;431;p32"/>
          <p:cNvSpPr txBox="1"/>
          <p:nvPr/>
        </p:nvSpPr>
        <p:spPr>
          <a:xfrm>
            <a:off x="4734590" y="48899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32" name="Google Shape;432;p32"/>
          <p:cNvSpPr txBox="1"/>
          <p:nvPr/>
        </p:nvSpPr>
        <p:spPr>
          <a:xfrm>
            <a:off x="5170790" y="48899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33" name="Google Shape;433;p32"/>
          <p:cNvSpPr txBox="1"/>
          <p:nvPr/>
        </p:nvSpPr>
        <p:spPr>
          <a:xfrm>
            <a:off x="5606990" y="48899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34" name="Google Shape;434;p32"/>
          <p:cNvSpPr txBox="1"/>
          <p:nvPr/>
        </p:nvSpPr>
        <p:spPr>
          <a:xfrm>
            <a:off x="6043190" y="48899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35" name="Google Shape;435;p32"/>
          <p:cNvSpPr txBox="1"/>
          <p:nvPr/>
        </p:nvSpPr>
        <p:spPr>
          <a:xfrm>
            <a:off x="6582110" y="48898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36" name="Google Shape;436;p32"/>
          <p:cNvSpPr txBox="1"/>
          <p:nvPr/>
        </p:nvSpPr>
        <p:spPr>
          <a:xfrm>
            <a:off x="7018310" y="48898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37" name="Google Shape;437;p32"/>
          <p:cNvSpPr txBox="1"/>
          <p:nvPr/>
        </p:nvSpPr>
        <p:spPr>
          <a:xfrm>
            <a:off x="7454510" y="48898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38" name="Google Shape;438;p32"/>
          <p:cNvSpPr txBox="1"/>
          <p:nvPr/>
        </p:nvSpPr>
        <p:spPr>
          <a:xfrm>
            <a:off x="7890710" y="4889842"/>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39" name="Google Shape;439;p32"/>
          <p:cNvSpPr txBox="1"/>
          <p:nvPr/>
        </p:nvSpPr>
        <p:spPr>
          <a:xfrm>
            <a:off x="618006" y="4889908"/>
            <a:ext cx="7788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a</a:t>
            </a:r>
            <a:endParaRPr sz="2600">
              <a:solidFill>
                <a:srgbClr val="000000"/>
              </a:solidFill>
              <a:latin typeface="Exo 2"/>
              <a:ea typeface="Exo 2"/>
              <a:cs typeface="Exo 2"/>
              <a:sym typeface="Exo 2"/>
            </a:endParaRPr>
          </a:p>
        </p:txBody>
      </p:sp>
      <p:sp>
        <p:nvSpPr>
          <p:cNvPr id="440" name="Google Shape;440;p32"/>
          <p:cNvSpPr txBox="1"/>
          <p:nvPr/>
        </p:nvSpPr>
        <p:spPr>
          <a:xfrm>
            <a:off x="2676281" y="4889758"/>
            <a:ext cx="7788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61</a:t>
            </a:r>
            <a:endParaRPr sz="2600">
              <a:solidFill>
                <a:srgbClr val="000000"/>
              </a:solidFill>
              <a:latin typeface="Exo 2"/>
              <a:ea typeface="Exo 2"/>
              <a:cs typeface="Exo 2"/>
              <a:sym typeface="Exo 2"/>
            </a:endParaRPr>
          </a:p>
        </p:txBody>
      </p:sp>
      <p:cxnSp>
        <p:nvCxnSpPr>
          <p:cNvPr id="441" name="Google Shape;441;p32"/>
          <p:cNvCxnSpPr>
            <a:stCxn id="439" idx="3"/>
            <a:endCxn id="440" idx="1"/>
          </p:cNvCxnSpPr>
          <p:nvPr/>
        </p:nvCxnSpPr>
        <p:spPr>
          <a:xfrm flipH="1" rot="10800000">
            <a:off x="1396806" y="5101858"/>
            <a:ext cx="1279500" cy="300"/>
          </a:xfrm>
          <a:prstGeom prst="straightConnector1">
            <a:avLst/>
          </a:prstGeom>
          <a:noFill/>
          <a:ln cap="flat" cmpd="sng" w="19050">
            <a:solidFill>
              <a:schemeClr val="dk2"/>
            </a:solidFill>
            <a:prstDash val="solid"/>
            <a:round/>
            <a:headEnd len="med" w="med" type="none"/>
            <a:tailEnd len="med" w="med" type="triangle"/>
          </a:ln>
        </p:spPr>
      </p:cxnSp>
      <p:cxnSp>
        <p:nvCxnSpPr>
          <p:cNvPr id="442" name="Google Shape;442;p32"/>
          <p:cNvCxnSpPr>
            <a:stCxn id="440" idx="3"/>
          </p:cNvCxnSpPr>
          <p:nvPr/>
        </p:nvCxnSpPr>
        <p:spPr>
          <a:xfrm>
            <a:off x="3455081" y="5102008"/>
            <a:ext cx="1279500" cy="0"/>
          </a:xfrm>
          <a:prstGeom prst="straightConnector1">
            <a:avLst/>
          </a:prstGeom>
          <a:noFill/>
          <a:ln cap="flat" cmpd="sng" w="19050">
            <a:solidFill>
              <a:schemeClr val="dk2"/>
            </a:solidFill>
            <a:prstDash val="solid"/>
            <a:round/>
            <a:headEnd len="med" w="med" type="none"/>
            <a:tailEnd len="med" w="med" type="triangle"/>
          </a:ln>
        </p:spPr>
      </p:cxnSp>
      <p:cxnSp>
        <p:nvCxnSpPr>
          <p:cNvPr id="443" name="Google Shape;443;p32"/>
          <p:cNvCxnSpPr/>
          <p:nvPr/>
        </p:nvCxnSpPr>
        <p:spPr>
          <a:xfrm>
            <a:off x="4744093" y="5433421"/>
            <a:ext cx="3613800" cy="0"/>
          </a:xfrm>
          <a:prstGeom prst="straightConnector1">
            <a:avLst/>
          </a:prstGeom>
          <a:noFill/>
          <a:ln cap="flat" cmpd="sng" w="9525">
            <a:solidFill>
              <a:schemeClr val="dk1"/>
            </a:solidFill>
            <a:prstDash val="solid"/>
            <a:round/>
            <a:headEnd len="med" w="med" type="none"/>
            <a:tailEnd len="med" w="med" type="none"/>
          </a:ln>
        </p:spPr>
      </p:cxnSp>
      <p:sp>
        <p:nvSpPr>
          <p:cNvPr id="444" name="Google Shape;444;p32"/>
          <p:cNvSpPr txBox="1"/>
          <p:nvPr/>
        </p:nvSpPr>
        <p:spPr>
          <a:xfrm>
            <a:off x="4734602" y="560186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45" name="Google Shape;445;p32"/>
          <p:cNvSpPr txBox="1"/>
          <p:nvPr/>
        </p:nvSpPr>
        <p:spPr>
          <a:xfrm>
            <a:off x="5170802" y="560186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46" name="Google Shape;446;p32"/>
          <p:cNvSpPr txBox="1"/>
          <p:nvPr/>
        </p:nvSpPr>
        <p:spPr>
          <a:xfrm>
            <a:off x="5607002" y="560186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47" name="Google Shape;447;p32"/>
          <p:cNvSpPr txBox="1"/>
          <p:nvPr/>
        </p:nvSpPr>
        <p:spPr>
          <a:xfrm>
            <a:off x="6043202" y="560186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48" name="Google Shape;448;p32"/>
          <p:cNvSpPr txBox="1"/>
          <p:nvPr/>
        </p:nvSpPr>
        <p:spPr>
          <a:xfrm>
            <a:off x="6582123" y="560176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49" name="Google Shape;449;p32"/>
          <p:cNvSpPr txBox="1"/>
          <p:nvPr/>
        </p:nvSpPr>
        <p:spPr>
          <a:xfrm>
            <a:off x="7018323" y="560176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50" name="Google Shape;450;p32"/>
          <p:cNvSpPr txBox="1"/>
          <p:nvPr/>
        </p:nvSpPr>
        <p:spPr>
          <a:xfrm>
            <a:off x="7454523" y="560176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1</a:t>
            </a:r>
            <a:endParaRPr sz="2600">
              <a:latin typeface="Exo 2"/>
              <a:ea typeface="Exo 2"/>
              <a:cs typeface="Exo 2"/>
              <a:sym typeface="Exo 2"/>
            </a:endParaRPr>
          </a:p>
        </p:txBody>
      </p:sp>
      <p:sp>
        <p:nvSpPr>
          <p:cNvPr id="451" name="Google Shape;451;p32"/>
          <p:cNvSpPr txBox="1"/>
          <p:nvPr/>
        </p:nvSpPr>
        <p:spPr>
          <a:xfrm>
            <a:off x="7890723" y="5601767"/>
            <a:ext cx="4362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0</a:t>
            </a:r>
            <a:endParaRPr sz="2600">
              <a:latin typeface="Exo 2"/>
              <a:ea typeface="Exo 2"/>
              <a:cs typeface="Exo 2"/>
              <a:sym typeface="Exo 2"/>
            </a:endParaRPr>
          </a:p>
        </p:txBody>
      </p:sp>
      <p:sp>
        <p:nvSpPr>
          <p:cNvPr id="452" name="Google Shape;452;p32"/>
          <p:cNvSpPr txBox="1"/>
          <p:nvPr/>
        </p:nvSpPr>
        <p:spPr>
          <a:xfrm>
            <a:off x="8420006" y="3090908"/>
            <a:ext cx="522900" cy="42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it" sz="2800">
                <a:solidFill>
                  <a:schemeClr val="dk2"/>
                </a:solidFill>
                <a:latin typeface="Exo 2"/>
                <a:ea typeface="Exo 2"/>
                <a:cs typeface="Exo 2"/>
                <a:sym typeface="Exo 2"/>
              </a:rPr>
              <a:t>⊕</a:t>
            </a:r>
            <a:endParaRPr sz="2800">
              <a:solidFill>
                <a:schemeClr val="dk2"/>
              </a:solidFill>
              <a:latin typeface="Exo 2"/>
              <a:ea typeface="Exo 2"/>
              <a:cs typeface="Exo 2"/>
              <a:sym typeface="Exo 2"/>
            </a:endParaRPr>
          </a:p>
        </p:txBody>
      </p:sp>
      <p:sp>
        <p:nvSpPr>
          <p:cNvPr id="453" name="Google Shape;453;p32"/>
          <p:cNvSpPr txBox="1"/>
          <p:nvPr/>
        </p:nvSpPr>
        <p:spPr>
          <a:xfrm>
            <a:off x="8420006" y="3598133"/>
            <a:ext cx="522900" cy="42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it" sz="2800">
                <a:solidFill>
                  <a:schemeClr val="dk2"/>
                </a:solidFill>
                <a:latin typeface="Exo 2"/>
                <a:ea typeface="Exo 2"/>
                <a:cs typeface="Exo 2"/>
                <a:sym typeface="Exo 2"/>
              </a:rPr>
              <a:t>=</a:t>
            </a:r>
            <a:endParaRPr sz="2800">
              <a:solidFill>
                <a:schemeClr val="dk2"/>
              </a:solidFill>
              <a:latin typeface="Exo 2"/>
              <a:ea typeface="Exo 2"/>
              <a:cs typeface="Exo 2"/>
              <a:sym typeface="Exo 2"/>
            </a:endParaRPr>
          </a:p>
        </p:txBody>
      </p:sp>
      <p:sp>
        <p:nvSpPr>
          <p:cNvPr id="454" name="Google Shape;454;p32"/>
          <p:cNvSpPr txBox="1"/>
          <p:nvPr/>
        </p:nvSpPr>
        <p:spPr>
          <a:xfrm>
            <a:off x="8429681" y="4315158"/>
            <a:ext cx="522900" cy="42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it" sz="2800">
                <a:solidFill>
                  <a:schemeClr val="dk2"/>
                </a:solidFill>
                <a:latin typeface="Exo 2"/>
                <a:ea typeface="Exo 2"/>
                <a:cs typeface="Exo 2"/>
                <a:sym typeface="Exo 2"/>
              </a:rPr>
              <a:t>⊕</a:t>
            </a:r>
            <a:endParaRPr sz="2800">
              <a:solidFill>
                <a:schemeClr val="dk2"/>
              </a:solidFill>
              <a:latin typeface="Exo 2"/>
              <a:ea typeface="Exo 2"/>
              <a:cs typeface="Exo 2"/>
              <a:sym typeface="Exo 2"/>
            </a:endParaRPr>
          </a:p>
        </p:txBody>
      </p:sp>
      <p:sp>
        <p:nvSpPr>
          <p:cNvPr id="455" name="Google Shape;455;p32"/>
          <p:cNvSpPr txBox="1"/>
          <p:nvPr/>
        </p:nvSpPr>
        <p:spPr>
          <a:xfrm>
            <a:off x="8429681" y="4822383"/>
            <a:ext cx="522900" cy="42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it" sz="2800">
                <a:solidFill>
                  <a:schemeClr val="dk2"/>
                </a:solidFill>
                <a:latin typeface="Exo 2"/>
                <a:ea typeface="Exo 2"/>
                <a:cs typeface="Exo 2"/>
                <a:sym typeface="Exo 2"/>
              </a:rPr>
              <a:t>=</a:t>
            </a:r>
            <a:endParaRPr sz="2800">
              <a:solidFill>
                <a:schemeClr val="dk2"/>
              </a:solidFill>
              <a:latin typeface="Exo 2"/>
              <a:ea typeface="Exo 2"/>
              <a:cs typeface="Exo 2"/>
              <a:sym typeface="Exo 2"/>
            </a:endParaRPr>
          </a:p>
        </p:txBody>
      </p:sp>
      <p:sp>
        <p:nvSpPr>
          <p:cNvPr id="456" name="Google Shape;456;p32"/>
          <p:cNvSpPr txBox="1"/>
          <p:nvPr/>
        </p:nvSpPr>
        <p:spPr>
          <a:xfrm>
            <a:off x="2676306" y="5601883"/>
            <a:ext cx="778800" cy="424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2500">
                <a:latin typeface="Exo 2"/>
                <a:ea typeface="Exo 2"/>
                <a:cs typeface="Exo 2"/>
                <a:sym typeface="Exo 2"/>
              </a:rPr>
              <a:t>3E</a:t>
            </a:r>
            <a:endParaRPr sz="2500">
              <a:latin typeface="Exo 2"/>
              <a:ea typeface="Exo 2"/>
              <a:cs typeface="Exo 2"/>
              <a:sym typeface="Exo 2"/>
            </a:endParaRPr>
          </a:p>
        </p:txBody>
      </p:sp>
      <p:cxnSp>
        <p:nvCxnSpPr>
          <p:cNvPr id="457" name="Google Shape;457;p32"/>
          <p:cNvCxnSpPr>
            <a:stCxn id="456" idx="3"/>
          </p:cNvCxnSpPr>
          <p:nvPr/>
        </p:nvCxnSpPr>
        <p:spPr>
          <a:xfrm>
            <a:off x="3455106" y="5814133"/>
            <a:ext cx="1279500" cy="0"/>
          </a:xfrm>
          <a:prstGeom prst="straightConnector1">
            <a:avLst/>
          </a:prstGeom>
          <a:noFill/>
          <a:ln cap="flat" cmpd="sng" w="19050">
            <a:solidFill>
              <a:schemeClr val="dk2"/>
            </a:solidFill>
            <a:prstDash val="solid"/>
            <a:round/>
            <a:headEnd len="med" w="med" type="triangl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3"/>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2352"/>
              <a:buFont typeface="Arial"/>
              <a:buNone/>
            </a:pPr>
            <a:r>
              <a:rPr lang="it"/>
              <a:t>Una semplice funzione di hash</a:t>
            </a:r>
            <a:endParaRPr/>
          </a:p>
          <a:p>
            <a:pPr indent="0" lvl="0" marL="0" rtl="0" algn="l">
              <a:spcBef>
                <a:spcPts val="0"/>
              </a:spcBef>
              <a:spcAft>
                <a:spcPts val="0"/>
              </a:spcAft>
              <a:buNone/>
            </a:pPr>
            <a:r>
              <a:t/>
            </a:r>
            <a:endParaRPr/>
          </a:p>
        </p:txBody>
      </p:sp>
      <p:sp>
        <p:nvSpPr>
          <p:cNvPr id="463" name="Google Shape;463;p33"/>
          <p:cNvSpPr txBox="1"/>
          <p:nvPr>
            <p:ph idx="1" type="body"/>
          </p:nvPr>
        </p:nvSpPr>
        <p:spPr>
          <a:xfrm>
            <a:off x="311700" y="1536624"/>
            <a:ext cx="8520600" cy="503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Digest di “Lara” è 0x3E.</a:t>
            </a:r>
            <a:endParaRPr/>
          </a:p>
          <a:p>
            <a:pPr indent="0" lvl="0" marL="0" rtl="0" algn="l">
              <a:spcBef>
                <a:spcPts val="1200"/>
              </a:spcBef>
              <a:spcAft>
                <a:spcPts val="1200"/>
              </a:spcAft>
              <a:buNone/>
            </a:pPr>
            <a:r>
              <a:rPr lang="it"/>
              <a:t>E quello di “Enzo”?</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4"/>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Una semplice funzione di hash</a:t>
            </a:r>
            <a:endParaRPr/>
          </a:p>
          <a:p>
            <a:pPr indent="0" lvl="0" marL="0" rtl="0" algn="l">
              <a:spcBef>
                <a:spcPts val="0"/>
              </a:spcBef>
              <a:spcAft>
                <a:spcPts val="0"/>
              </a:spcAft>
              <a:buNone/>
            </a:pPr>
            <a:r>
              <a:t/>
            </a:r>
            <a:endParaRPr/>
          </a:p>
        </p:txBody>
      </p:sp>
      <p:sp>
        <p:nvSpPr>
          <p:cNvPr id="469" name="Google Shape;469;p34"/>
          <p:cNvSpPr txBox="1"/>
          <p:nvPr>
            <p:ph idx="1" type="body"/>
          </p:nvPr>
        </p:nvSpPr>
        <p:spPr>
          <a:xfrm>
            <a:off x="311700" y="1536624"/>
            <a:ext cx="8520600" cy="5032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it"/>
              <a:t>Digest di “Lara” è 0x3E.</a:t>
            </a:r>
            <a:endParaRPr/>
          </a:p>
          <a:p>
            <a:pPr indent="0" lvl="0" marL="0" rtl="0" algn="l">
              <a:spcBef>
                <a:spcPts val="1200"/>
              </a:spcBef>
              <a:spcAft>
                <a:spcPts val="0"/>
              </a:spcAft>
              <a:buNone/>
            </a:pPr>
            <a:r>
              <a:rPr lang="it"/>
              <a:t>E quello di “Enzo”?</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it"/>
              <a:t>Questa funzione di hash è:</a:t>
            </a:r>
            <a:endParaRPr/>
          </a:p>
          <a:p>
            <a:pPr indent="-406400" lvl="0" marL="457200" rtl="0" algn="l">
              <a:spcBef>
                <a:spcPts val="1200"/>
              </a:spcBef>
              <a:spcAft>
                <a:spcPts val="0"/>
              </a:spcAft>
              <a:buSzPts val="2800"/>
              <a:buChar char="●"/>
            </a:pPr>
            <a:r>
              <a:rPr b="1" lang="it">
                <a:solidFill>
                  <a:srgbClr val="1155CC"/>
                </a:solidFill>
              </a:rPr>
              <a:t>Deterministica</a:t>
            </a:r>
            <a:endParaRPr b="1">
              <a:solidFill>
                <a:srgbClr val="1155CC"/>
              </a:solidFill>
            </a:endParaRPr>
          </a:p>
          <a:p>
            <a:pPr indent="-406400" lvl="0" marL="457200" rtl="0" algn="l">
              <a:spcBef>
                <a:spcPts val="0"/>
              </a:spcBef>
              <a:spcAft>
                <a:spcPts val="0"/>
              </a:spcAft>
              <a:buSzPts val="2800"/>
              <a:buChar char="●"/>
            </a:pPr>
            <a:r>
              <a:rPr b="1" lang="it">
                <a:solidFill>
                  <a:srgbClr val="38761D"/>
                </a:solidFill>
              </a:rPr>
              <a:t>Produce un digest di lunghezza fissa (in bit)</a:t>
            </a:r>
            <a:endParaRPr b="1">
              <a:solidFill>
                <a:srgbClr val="38761D"/>
              </a:solidFill>
            </a:endParaRPr>
          </a:p>
          <a:p>
            <a:pPr indent="-406400" lvl="0" marL="457200" rtl="0" algn="l">
              <a:spcBef>
                <a:spcPts val="0"/>
              </a:spcBef>
              <a:spcAft>
                <a:spcPts val="0"/>
              </a:spcAft>
              <a:buClr>
                <a:srgbClr val="666666"/>
              </a:buClr>
              <a:buSzPts val="2800"/>
              <a:buChar char="●"/>
            </a:pPr>
            <a:r>
              <a:rPr b="1" lang="it">
                <a:solidFill>
                  <a:srgbClr val="990000"/>
                </a:solidFill>
              </a:rPr>
              <a:t>Irreversibile</a:t>
            </a:r>
            <a:endParaRPr b="1">
              <a:solidFill>
                <a:srgbClr val="990000"/>
              </a:solidFill>
            </a:endParaRPr>
          </a:p>
          <a:p>
            <a:pPr indent="-406400" lvl="0" marL="457200" rtl="0" algn="l">
              <a:spcBef>
                <a:spcPts val="0"/>
              </a:spcBef>
              <a:spcAft>
                <a:spcPts val="0"/>
              </a:spcAft>
              <a:buSzPts val="2800"/>
              <a:buChar char="●"/>
            </a:pPr>
            <a:r>
              <a:rPr b="1" lang="it" strike="sngStrike">
                <a:solidFill>
                  <a:srgbClr val="351C75"/>
                </a:solidFill>
              </a:rPr>
              <a:t>Resistente alle collisioni</a:t>
            </a:r>
            <a:endParaRPr b="1" strike="sngStrike">
              <a:solidFill>
                <a:srgbClr val="351C75"/>
              </a:solidFill>
            </a:endParaRPr>
          </a:p>
          <a:p>
            <a:pPr indent="-406400" lvl="0" marL="457200" rtl="0" algn="l">
              <a:spcBef>
                <a:spcPts val="0"/>
              </a:spcBef>
              <a:spcAft>
                <a:spcPts val="0"/>
              </a:spcAft>
              <a:buSzPts val="2800"/>
              <a:buChar char="●"/>
            </a:pPr>
            <a:r>
              <a:rPr b="1" lang="it">
                <a:solidFill>
                  <a:srgbClr val="B45F06"/>
                </a:solidFill>
              </a:rPr>
              <a:t>Veloce da calcolare</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5"/>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Resistenza alle collisioni</a:t>
            </a:r>
            <a:endParaRPr/>
          </a:p>
          <a:p>
            <a:pPr indent="0" lvl="0" marL="0" rtl="0" algn="l">
              <a:spcBef>
                <a:spcPts val="0"/>
              </a:spcBef>
              <a:spcAft>
                <a:spcPts val="0"/>
              </a:spcAft>
              <a:buNone/>
            </a:pPr>
            <a:r>
              <a:t/>
            </a:r>
            <a:endParaRPr/>
          </a:p>
        </p:txBody>
      </p:sp>
      <p:sp>
        <p:nvSpPr>
          <p:cNvPr id="475" name="Google Shape;475;p35"/>
          <p:cNvSpPr txBox="1"/>
          <p:nvPr>
            <p:ph idx="1" type="body"/>
          </p:nvPr>
        </p:nvSpPr>
        <p:spPr>
          <a:xfrm>
            <a:off x="311700" y="1536624"/>
            <a:ext cx="8520600" cy="503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L’aspetto </a:t>
            </a:r>
            <a:r>
              <a:rPr b="1" lang="it">
                <a:solidFill>
                  <a:srgbClr val="990000"/>
                </a:solidFill>
              </a:rPr>
              <a:t>più importante</a:t>
            </a:r>
            <a:r>
              <a:rPr lang="it"/>
              <a:t> di una funzione di hash è la </a:t>
            </a:r>
            <a:r>
              <a:rPr b="1" lang="it">
                <a:solidFill>
                  <a:srgbClr val="351C75"/>
                </a:solidFill>
              </a:rPr>
              <a:t>r</a:t>
            </a:r>
            <a:r>
              <a:rPr b="1" lang="it">
                <a:solidFill>
                  <a:srgbClr val="351C75"/>
                </a:solidFill>
              </a:rPr>
              <a:t>esistenza alle collisioni</a:t>
            </a:r>
            <a:r>
              <a:rPr lang="it"/>
              <a:t>. Senza questa caratteristica sarebbe facile:</a:t>
            </a:r>
            <a:endParaRPr/>
          </a:p>
          <a:p>
            <a:pPr indent="-406400" lvl="0" marL="457200" rtl="0" algn="l">
              <a:spcBef>
                <a:spcPts val="1200"/>
              </a:spcBef>
              <a:spcAft>
                <a:spcPts val="0"/>
              </a:spcAft>
              <a:buSzPts val="2800"/>
              <a:buChar char="●"/>
            </a:pPr>
            <a:r>
              <a:rPr lang="it"/>
              <a:t>Non accorgersi di un cambiamento dovuto al rumore</a:t>
            </a:r>
            <a:endParaRPr/>
          </a:p>
          <a:p>
            <a:pPr indent="-406400" lvl="0" marL="457200" rtl="0" algn="l">
              <a:spcBef>
                <a:spcPts val="0"/>
              </a:spcBef>
              <a:spcAft>
                <a:spcPts val="0"/>
              </a:spcAft>
              <a:buSzPts val="2800"/>
              <a:buChar char="●"/>
            </a:pPr>
            <a:r>
              <a:rPr lang="it"/>
              <a:t>Manomettere le fonti di prova</a:t>
            </a:r>
            <a:endParaRPr/>
          </a:p>
          <a:p>
            <a:pPr indent="-406400" lvl="0" marL="457200" rtl="0" algn="l">
              <a:spcBef>
                <a:spcPts val="0"/>
              </a:spcBef>
              <a:spcAft>
                <a:spcPts val="0"/>
              </a:spcAft>
              <a:buSzPts val="2800"/>
              <a:buChar char="●"/>
            </a:pPr>
            <a:r>
              <a:rPr lang="it"/>
              <a:t>Proteggere le informazioni online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Funzioni di hash moderne</a:t>
            </a:r>
            <a:endParaRPr/>
          </a:p>
        </p:txBody>
      </p:sp>
      <p:graphicFrame>
        <p:nvGraphicFramePr>
          <p:cNvPr id="481" name="Google Shape;481;p36"/>
          <p:cNvGraphicFramePr/>
          <p:nvPr/>
        </p:nvGraphicFramePr>
        <p:xfrm>
          <a:off x="414225" y="1490775"/>
          <a:ext cx="3000000" cy="3000000"/>
        </p:xfrm>
        <a:graphic>
          <a:graphicData uri="http://schemas.openxmlformats.org/drawingml/2006/table">
            <a:tbl>
              <a:tblPr>
                <a:noFill/>
                <a:tableStyleId>{4B375DC7-10D3-41CD-88A4-21A8DE1F2A7F}</a:tableStyleId>
              </a:tblPr>
              <a:tblGrid>
                <a:gridCol w="1801625"/>
                <a:gridCol w="2419650"/>
                <a:gridCol w="4196800"/>
              </a:tblGrid>
              <a:tr h="512125">
                <a:tc>
                  <a:txBody>
                    <a:bodyPr/>
                    <a:lstStyle/>
                    <a:p>
                      <a:pPr indent="0" lvl="0" marL="0" rtl="0" algn="l">
                        <a:spcBef>
                          <a:spcPts val="0"/>
                        </a:spcBef>
                        <a:spcAft>
                          <a:spcPts val="0"/>
                        </a:spcAft>
                        <a:buNone/>
                      </a:pPr>
                      <a:r>
                        <a:rPr b="1" lang="it" sz="2200">
                          <a:latin typeface="Exo 2"/>
                          <a:ea typeface="Exo 2"/>
                          <a:cs typeface="Exo 2"/>
                          <a:sym typeface="Exo 2"/>
                        </a:rPr>
                        <a:t>Algoritmo</a:t>
                      </a:r>
                      <a:endParaRPr b="1" sz="22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2200">
                          <a:latin typeface="Exo 2"/>
                          <a:ea typeface="Exo 2"/>
                          <a:cs typeface="Exo 2"/>
                          <a:sym typeface="Exo 2"/>
                        </a:rPr>
                        <a:t>Lunghezza (bit)</a:t>
                      </a:r>
                      <a:endParaRPr b="1" sz="22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2200">
                          <a:latin typeface="Exo 2"/>
                          <a:ea typeface="Exo 2"/>
                          <a:cs typeface="Exo 2"/>
                          <a:sym typeface="Exo 2"/>
                        </a:rPr>
                        <a:t>Digest di “ciao”</a:t>
                      </a:r>
                      <a:endParaRPr b="1" sz="2200">
                        <a:latin typeface="Exo 2"/>
                        <a:ea typeface="Exo 2"/>
                        <a:cs typeface="Exo 2"/>
                        <a:sym typeface="Exo 2"/>
                      </a:endParaRPr>
                    </a:p>
                  </a:txBody>
                  <a:tcPr marT="91425" marB="91425" marR="91425" marL="91425">
                    <a:solidFill>
                      <a:srgbClr val="A4C2F4"/>
                    </a:solidFill>
                  </a:tcPr>
                </a:tc>
              </a:tr>
              <a:tr h="674625">
                <a:tc>
                  <a:txBody>
                    <a:bodyPr/>
                    <a:lstStyle/>
                    <a:p>
                      <a:pPr indent="0" lvl="0" marL="0" rtl="0" algn="l">
                        <a:spcBef>
                          <a:spcPts val="0"/>
                        </a:spcBef>
                        <a:spcAft>
                          <a:spcPts val="0"/>
                        </a:spcAft>
                        <a:buNone/>
                      </a:pPr>
                      <a:r>
                        <a:rPr lang="it" sz="2000">
                          <a:latin typeface="Exo 2"/>
                          <a:ea typeface="Exo 2"/>
                          <a:cs typeface="Exo 2"/>
                          <a:sym typeface="Exo 2"/>
                        </a:rPr>
                        <a:t>MD5</a:t>
                      </a:r>
                      <a:endParaRPr sz="20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sz="1600">
                          <a:latin typeface="Exo 2"/>
                          <a:ea typeface="Exo 2"/>
                          <a:cs typeface="Exo 2"/>
                          <a:sym typeface="Exo 2"/>
                        </a:rPr>
                        <a:t>128 (2¹²⁸ ≈ 3,4 × 10³⁸)</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latin typeface="Consolas"/>
                          <a:ea typeface="Consolas"/>
                          <a:cs typeface="Consolas"/>
                          <a:sym typeface="Consolas"/>
                        </a:rPr>
                        <a:t>6e6bc4e49dd477ebc98ef4046c067b5f</a:t>
                      </a:r>
                      <a:endParaRPr>
                        <a:latin typeface="Consolas"/>
                        <a:ea typeface="Consolas"/>
                        <a:cs typeface="Consolas"/>
                        <a:sym typeface="Consolas"/>
                      </a:endParaRPr>
                    </a:p>
                  </a:txBody>
                  <a:tcPr marT="91425" marB="91425" marR="91425" marL="91425"/>
                </a:tc>
              </a:tr>
              <a:tr h="674625">
                <a:tc>
                  <a:txBody>
                    <a:bodyPr/>
                    <a:lstStyle/>
                    <a:p>
                      <a:pPr indent="0" lvl="0" marL="0" rtl="0" algn="l">
                        <a:spcBef>
                          <a:spcPts val="0"/>
                        </a:spcBef>
                        <a:spcAft>
                          <a:spcPts val="0"/>
                        </a:spcAft>
                        <a:buNone/>
                      </a:pPr>
                      <a:r>
                        <a:rPr lang="it" sz="2000">
                          <a:latin typeface="Exo 2"/>
                          <a:ea typeface="Exo 2"/>
                          <a:cs typeface="Exo 2"/>
                          <a:sym typeface="Exo 2"/>
                        </a:rPr>
                        <a:t>SHA1</a:t>
                      </a:r>
                      <a:endParaRPr sz="20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sz="1600">
                          <a:latin typeface="Exo 2"/>
                          <a:ea typeface="Exo 2"/>
                          <a:cs typeface="Exo 2"/>
                          <a:sym typeface="Exo 2"/>
                        </a:rPr>
                        <a:t>160 (2¹⁶⁰ ≈ 1,46 × 10⁴⁸)</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latin typeface="Consolas"/>
                          <a:ea typeface="Consolas"/>
                          <a:cs typeface="Consolas"/>
                          <a:sym typeface="Consolas"/>
                        </a:rPr>
                        <a:t>1e4e888ac66f8dd41e00c5a7ac36a32a9950d271</a:t>
                      </a:r>
                      <a:endParaRPr>
                        <a:latin typeface="Consolas"/>
                        <a:ea typeface="Consolas"/>
                        <a:cs typeface="Consolas"/>
                        <a:sym typeface="Consolas"/>
                      </a:endParaRPr>
                    </a:p>
                  </a:txBody>
                  <a:tcPr marT="91425" marB="91425" marR="91425" marL="91425"/>
                </a:tc>
              </a:tr>
              <a:tr h="674625">
                <a:tc>
                  <a:txBody>
                    <a:bodyPr/>
                    <a:lstStyle/>
                    <a:p>
                      <a:pPr indent="0" lvl="0" marL="0" rtl="0" algn="l">
                        <a:spcBef>
                          <a:spcPts val="0"/>
                        </a:spcBef>
                        <a:spcAft>
                          <a:spcPts val="0"/>
                        </a:spcAft>
                        <a:buNone/>
                      </a:pPr>
                      <a:r>
                        <a:rPr lang="it" sz="2000">
                          <a:latin typeface="Exo 2"/>
                          <a:ea typeface="Exo 2"/>
                          <a:cs typeface="Exo 2"/>
                          <a:sym typeface="Exo 2"/>
                        </a:rPr>
                        <a:t>SHA256</a:t>
                      </a:r>
                      <a:endParaRPr sz="20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sz="1600">
                          <a:latin typeface="Exo 2"/>
                          <a:ea typeface="Exo 2"/>
                          <a:cs typeface="Exo 2"/>
                          <a:sym typeface="Exo 2"/>
                        </a:rPr>
                        <a:t>256 (2²⁵⁶ ≈ 1,16 × 10⁷⁷)</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latin typeface="Consolas"/>
                          <a:ea typeface="Consolas"/>
                          <a:cs typeface="Consolas"/>
                          <a:sym typeface="Consolas"/>
                        </a:rPr>
                        <a:t>b133a0c0e9bee3be20163d2ad31d6248db292aa6dcb1ee2d7fc0da29886a2a5d</a:t>
                      </a:r>
                      <a:endParaRPr>
                        <a:latin typeface="Consolas"/>
                        <a:ea typeface="Consolas"/>
                        <a:cs typeface="Consolas"/>
                        <a:sym typeface="Consolas"/>
                      </a:endParaRPr>
                    </a:p>
                  </a:txBody>
                  <a:tcPr marT="91425" marB="91425" marR="91425" marL="91425"/>
                </a:tc>
              </a:tr>
              <a:tr h="674625">
                <a:tc>
                  <a:txBody>
                    <a:bodyPr/>
                    <a:lstStyle/>
                    <a:p>
                      <a:pPr indent="0" lvl="0" marL="0" rtl="0" algn="l">
                        <a:spcBef>
                          <a:spcPts val="0"/>
                        </a:spcBef>
                        <a:spcAft>
                          <a:spcPts val="0"/>
                        </a:spcAft>
                        <a:buNone/>
                      </a:pPr>
                      <a:r>
                        <a:rPr lang="it" sz="2000">
                          <a:latin typeface="Exo 2"/>
                          <a:ea typeface="Exo 2"/>
                          <a:cs typeface="Exo 2"/>
                          <a:sym typeface="Exo 2"/>
                        </a:rPr>
                        <a:t>SHA512</a:t>
                      </a:r>
                      <a:endParaRPr sz="20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sz="1600">
                          <a:latin typeface="Exo 2"/>
                          <a:ea typeface="Exo 2"/>
                          <a:cs typeface="Exo 2"/>
                          <a:sym typeface="Exo 2"/>
                        </a:rPr>
                        <a:t>512 (2⁵¹² ≈ 1,34 × 10¹⁵⁴)</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latin typeface="Consolas"/>
                          <a:ea typeface="Consolas"/>
                          <a:cs typeface="Consolas"/>
                          <a:sym typeface="Consolas"/>
                        </a:rPr>
                        <a:t>a0c299b71a9e59d5ebb07917e70601a3570aa103e99a7b2c92e4b0fef2d8a6a26e2d64cd845c7f0fbc7b383e4ac2a32d7f49b2911b0a09e301b78a35fd9d69fc</a:t>
                      </a:r>
                      <a:endParaRPr>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7"/>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R</a:t>
            </a:r>
            <a:r>
              <a:rPr lang="it"/>
              <a:t>esistenza alle collisioni</a:t>
            </a:r>
            <a:endParaRPr/>
          </a:p>
          <a:p>
            <a:pPr indent="0" lvl="0" marL="0" rtl="0" algn="l">
              <a:spcBef>
                <a:spcPts val="0"/>
              </a:spcBef>
              <a:spcAft>
                <a:spcPts val="0"/>
              </a:spcAft>
              <a:buNone/>
            </a:pPr>
            <a:r>
              <a:t/>
            </a:r>
            <a:endParaRPr/>
          </a:p>
        </p:txBody>
      </p:sp>
      <p:sp>
        <p:nvSpPr>
          <p:cNvPr id="487" name="Google Shape;487;p37"/>
          <p:cNvSpPr txBox="1"/>
          <p:nvPr>
            <p:ph idx="1" type="body"/>
          </p:nvPr>
        </p:nvSpPr>
        <p:spPr>
          <a:xfrm>
            <a:off x="311700" y="1536624"/>
            <a:ext cx="8520600" cy="5032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Per resistenza alle collisioni si intende che è difficile trovare due input </a:t>
            </a:r>
            <a:r>
              <a:rPr b="1" lang="it"/>
              <a:t>qualsiasi</a:t>
            </a:r>
            <a:r>
              <a:rPr lang="it"/>
              <a:t> con lo stesso digest. </a:t>
            </a:r>
            <a:endParaRPr/>
          </a:p>
        </p:txBody>
      </p:sp>
      <p:graphicFrame>
        <p:nvGraphicFramePr>
          <p:cNvPr id="488" name="Google Shape;488;p37"/>
          <p:cNvGraphicFramePr/>
          <p:nvPr/>
        </p:nvGraphicFramePr>
        <p:xfrm>
          <a:off x="730329" y="3209725"/>
          <a:ext cx="3000000" cy="3000000"/>
        </p:xfrm>
        <a:graphic>
          <a:graphicData uri="http://schemas.openxmlformats.org/drawingml/2006/table">
            <a:tbl>
              <a:tblPr>
                <a:noFill/>
                <a:tableStyleId>{4B375DC7-10D3-41CD-88A4-21A8DE1F2A7F}</a:tableStyleId>
              </a:tblPr>
              <a:tblGrid>
                <a:gridCol w="1991025"/>
                <a:gridCol w="2230250"/>
              </a:tblGrid>
              <a:tr h="405475">
                <a:tc>
                  <a:txBody>
                    <a:bodyPr/>
                    <a:lstStyle/>
                    <a:p>
                      <a:pPr indent="0" lvl="0" marL="0" rtl="0" algn="l">
                        <a:spcBef>
                          <a:spcPts val="0"/>
                        </a:spcBef>
                        <a:spcAft>
                          <a:spcPts val="0"/>
                        </a:spcAft>
                        <a:buNone/>
                      </a:pPr>
                      <a:r>
                        <a:rPr lang="it" sz="1600">
                          <a:latin typeface="Exo 2"/>
                          <a:ea typeface="Exo 2"/>
                          <a:cs typeface="Exo 2"/>
                          <a:sym typeface="Exo 2"/>
                        </a:rPr>
                        <a:t>Casa</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6</a:t>
                      </a:r>
                      <a:r>
                        <a:rPr lang="it">
                          <a:solidFill>
                            <a:schemeClr val="dk1"/>
                          </a:solidFill>
                          <a:latin typeface="Consolas"/>
                          <a:ea typeface="Consolas"/>
                          <a:cs typeface="Consolas"/>
                          <a:sym typeface="Consolas"/>
                        </a:rPr>
                        <a:t>34e888a</a:t>
                      </a:r>
                      <a:endParaRPr sz="1600">
                        <a:latin typeface="Exo 2"/>
                        <a:ea typeface="Exo 2"/>
                        <a:cs typeface="Exo 2"/>
                        <a:sym typeface="Exo 2"/>
                      </a:endParaRPr>
                    </a:p>
                  </a:txBody>
                  <a:tcPr marT="91425" marB="91425" marR="91425" marL="91425"/>
                </a:tc>
              </a:tr>
              <a:tr h="425425">
                <a:tc>
                  <a:txBody>
                    <a:bodyPr/>
                    <a:lstStyle/>
                    <a:p>
                      <a:pPr indent="0" lvl="0" marL="0" rtl="0" algn="l">
                        <a:spcBef>
                          <a:spcPts val="0"/>
                        </a:spcBef>
                        <a:spcAft>
                          <a:spcPts val="0"/>
                        </a:spcAft>
                        <a:buNone/>
                      </a:pPr>
                      <a:r>
                        <a:rPr b="1" lang="it" sz="1600">
                          <a:highlight>
                            <a:srgbClr val="FFFF00"/>
                          </a:highlight>
                          <a:latin typeface="Exo 2"/>
                          <a:ea typeface="Exo 2"/>
                          <a:cs typeface="Exo 2"/>
                          <a:sym typeface="Exo 2"/>
                        </a:rPr>
                        <a:t>Cucina</a:t>
                      </a:r>
                      <a:endParaRPr b="1" sz="1600">
                        <a:highlight>
                          <a:srgbClr val="FFFF00"/>
                        </a:highlight>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b="1" lang="it">
                          <a:solidFill>
                            <a:schemeClr val="dk1"/>
                          </a:solidFill>
                          <a:highlight>
                            <a:srgbClr val="FFFF00"/>
                          </a:highlight>
                          <a:latin typeface="Consolas"/>
                          <a:ea typeface="Consolas"/>
                          <a:cs typeface="Consolas"/>
                          <a:sym typeface="Consolas"/>
                        </a:rPr>
                        <a:t>0e9b</a:t>
                      </a:r>
                      <a:r>
                        <a:rPr b="1" lang="it">
                          <a:solidFill>
                            <a:schemeClr val="dk1"/>
                          </a:solidFill>
                          <a:highlight>
                            <a:srgbClr val="FFFF00"/>
                          </a:highlight>
                          <a:latin typeface="Consolas"/>
                          <a:ea typeface="Consolas"/>
                          <a:cs typeface="Consolas"/>
                          <a:sym typeface="Consolas"/>
                        </a:rPr>
                        <a:t>a298</a:t>
                      </a:r>
                      <a:endParaRPr b="1" sz="1600">
                        <a:highlight>
                          <a:srgbClr val="FFFF00"/>
                        </a:highlight>
                        <a:latin typeface="Exo 2"/>
                        <a:ea typeface="Exo 2"/>
                        <a:cs typeface="Exo 2"/>
                        <a:sym typeface="Exo 2"/>
                      </a:endParaRPr>
                    </a:p>
                  </a:txBody>
                  <a:tcPr marT="91425" marB="91425" marR="91425" marL="91425"/>
                </a:tc>
              </a:tr>
              <a:tr h="405500">
                <a:tc>
                  <a:txBody>
                    <a:bodyPr/>
                    <a:lstStyle/>
                    <a:p>
                      <a:pPr indent="0" lvl="0" marL="0" rtl="0" algn="l">
                        <a:spcBef>
                          <a:spcPts val="0"/>
                        </a:spcBef>
                        <a:spcAft>
                          <a:spcPts val="0"/>
                        </a:spcAft>
                        <a:buNone/>
                      </a:pPr>
                      <a:r>
                        <a:rPr lang="it" sz="1600">
                          <a:latin typeface="Exo 2"/>
                          <a:ea typeface="Exo 2"/>
                          <a:cs typeface="Exo 2"/>
                          <a:sym typeface="Exo 2"/>
                        </a:rPr>
                        <a:t>Mobile</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a2a86</a:t>
                      </a:r>
                      <a:r>
                        <a:rPr lang="it">
                          <a:solidFill>
                            <a:schemeClr val="dk1"/>
                          </a:solidFill>
                          <a:latin typeface="Consolas"/>
                          <a:ea typeface="Consolas"/>
                          <a:cs typeface="Consolas"/>
                          <a:sym typeface="Consolas"/>
                        </a:rPr>
                        <a:t>fef</a:t>
                      </a:r>
                      <a:endParaRPr sz="1600">
                        <a:latin typeface="Exo 2"/>
                        <a:ea typeface="Exo 2"/>
                        <a:cs typeface="Exo 2"/>
                        <a:sym typeface="Exo 2"/>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Garage</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d7231f49</a:t>
                      </a:r>
                      <a:endParaRPr sz="1600">
                        <a:latin typeface="Exo 2"/>
                        <a:ea typeface="Exo 2"/>
                        <a:cs typeface="Exo 2"/>
                        <a:sym typeface="Exo 2"/>
                      </a:endParaRPr>
                    </a:p>
                  </a:txBody>
                  <a:tcPr marT="91425" marB="91425" marR="91425" marL="91425"/>
                </a:tc>
              </a:tr>
              <a:tr h="435400">
                <a:tc>
                  <a:txBody>
                    <a:bodyPr/>
                    <a:lstStyle/>
                    <a:p>
                      <a:pPr indent="0" lvl="0" marL="0" rtl="0" algn="l">
                        <a:spcBef>
                          <a:spcPts val="0"/>
                        </a:spcBef>
                        <a:spcAft>
                          <a:spcPts val="0"/>
                        </a:spcAft>
                        <a:buNone/>
                      </a:pPr>
                      <a:r>
                        <a:rPr b="1" lang="it" sz="1600">
                          <a:highlight>
                            <a:srgbClr val="FFFF00"/>
                          </a:highlight>
                          <a:latin typeface="Exo 2"/>
                          <a:ea typeface="Exo 2"/>
                          <a:cs typeface="Exo 2"/>
                          <a:sym typeface="Exo 2"/>
                        </a:rPr>
                        <a:t>Radio</a:t>
                      </a:r>
                      <a:endParaRPr b="1" sz="1600">
                        <a:highlight>
                          <a:srgbClr val="FFFF00"/>
                        </a:highlight>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it">
                          <a:solidFill>
                            <a:schemeClr val="dk1"/>
                          </a:solidFill>
                          <a:highlight>
                            <a:srgbClr val="FFFF00"/>
                          </a:highlight>
                          <a:latin typeface="Consolas"/>
                          <a:ea typeface="Consolas"/>
                          <a:cs typeface="Consolas"/>
                          <a:sym typeface="Consolas"/>
                        </a:rPr>
                        <a:t>0e9ba298</a:t>
                      </a:r>
                      <a:endParaRPr b="1">
                        <a:solidFill>
                          <a:schemeClr val="dk1"/>
                        </a:solidFill>
                        <a:highlight>
                          <a:srgbClr val="FFFF00"/>
                        </a:highlight>
                        <a:latin typeface="Consolas"/>
                        <a:ea typeface="Consolas"/>
                        <a:cs typeface="Consolas"/>
                        <a:sym typeface="Consolas"/>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Microfono</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d64cd845</a:t>
                      </a:r>
                      <a:endParaRPr>
                        <a:solidFill>
                          <a:schemeClr val="dk1"/>
                        </a:solidFill>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8"/>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Resistenza alla prima pre-immagine</a:t>
            </a:r>
            <a:endParaRPr/>
          </a:p>
          <a:p>
            <a:pPr indent="0" lvl="0" marL="0" rtl="0" algn="l">
              <a:spcBef>
                <a:spcPts val="0"/>
              </a:spcBef>
              <a:spcAft>
                <a:spcPts val="0"/>
              </a:spcAft>
              <a:buNone/>
            </a:pPr>
            <a:r>
              <a:t/>
            </a:r>
            <a:endParaRPr/>
          </a:p>
        </p:txBody>
      </p:sp>
      <p:sp>
        <p:nvSpPr>
          <p:cNvPr id="494" name="Google Shape;494;p38"/>
          <p:cNvSpPr txBox="1"/>
          <p:nvPr>
            <p:ph idx="1" type="body"/>
          </p:nvPr>
        </p:nvSpPr>
        <p:spPr>
          <a:xfrm>
            <a:off x="311700" y="1536624"/>
            <a:ext cx="8520600" cy="503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Dato un digest </a:t>
            </a:r>
            <a:r>
              <a:rPr b="1" i="1" lang="it"/>
              <a:t>d</a:t>
            </a:r>
            <a:r>
              <a:rPr lang="it"/>
              <a:t>, deve essere difficile trovare un input </a:t>
            </a:r>
            <a:r>
              <a:rPr b="1" i="1" lang="it"/>
              <a:t>i</a:t>
            </a:r>
            <a:r>
              <a:rPr lang="it"/>
              <a:t> tale che </a:t>
            </a:r>
            <a:r>
              <a:rPr b="1" i="1" lang="it"/>
              <a:t>H(i) = h</a:t>
            </a:r>
            <a:r>
              <a:rPr lang="it"/>
              <a:t>.</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i="1" lang="it"/>
              <a:t>Digest</a:t>
            </a:r>
            <a:r>
              <a:rPr i="1" lang="it"/>
              <a:t>: 1e4e888a</a:t>
            </a:r>
            <a:endParaRPr i="1"/>
          </a:p>
          <a:p>
            <a:pPr indent="0" lvl="0" marL="0" rtl="0" algn="l">
              <a:spcBef>
                <a:spcPts val="1200"/>
              </a:spcBef>
              <a:spcAft>
                <a:spcPts val="0"/>
              </a:spcAft>
              <a:buNone/>
            </a:pPr>
            <a:r>
              <a:t/>
            </a:r>
            <a:endParaRPr/>
          </a:p>
          <a:p>
            <a:pPr indent="0" lvl="0" marL="0" rtl="0" algn="l">
              <a:spcBef>
                <a:spcPts val="1200"/>
              </a:spcBef>
              <a:spcAft>
                <a:spcPts val="1200"/>
              </a:spcAft>
              <a:buNone/>
            </a:pPr>
            <a:r>
              <a:rPr lang="it"/>
              <a:t>Deve essere difficile trovare un input </a:t>
            </a:r>
            <a:r>
              <a:rPr b="1" i="1" lang="it"/>
              <a:t>i</a:t>
            </a:r>
            <a:r>
              <a:rPr lang="it"/>
              <a:t>, per esempio “segreto”, che da un digest </a:t>
            </a:r>
            <a:r>
              <a:rPr b="1" i="1" lang="it"/>
              <a:t>d</a:t>
            </a:r>
            <a:r>
              <a:rPr lang="it"/>
              <a:t> pari a 1e4e888a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9"/>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Resistenza alla seconda pre-immagine</a:t>
            </a:r>
            <a:endParaRPr/>
          </a:p>
          <a:p>
            <a:pPr indent="0" lvl="0" marL="0" rtl="0" algn="l">
              <a:spcBef>
                <a:spcPts val="0"/>
              </a:spcBef>
              <a:spcAft>
                <a:spcPts val="0"/>
              </a:spcAft>
              <a:buNone/>
            </a:pPr>
            <a:r>
              <a:t/>
            </a:r>
            <a:endParaRPr/>
          </a:p>
        </p:txBody>
      </p:sp>
      <p:sp>
        <p:nvSpPr>
          <p:cNvPr id="500" name="Google Shape;500;p39"/>
          <p:cNvSpPr txBox="1"/>
          <p:nvPr>
            <p:ph idx="1" type="body"/>
          </p:nvPr>
        </p:nvSpPr>
        <p:spPr>
          <a:xfrm>
            <a:off x="311700" y="1536624"/>
            <a:ext cx="8520600" cy="503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Dato un input </a:t>
            </a:r>
            <a:r>
              <a:rPr b="1" i="1" lang="it"/>
              <a:t>i</a:t>
            </a:r>
            <a:r>
              <a:rPr baseline="-25000" i="1" lang="it"/>
              <a:t>1</a:t>
            </a:r>
            <a:r>
              <a:rPr lang="it"/>
              <a:t>, deve essere difficile trovare un </a:t>
            </a:r>
            <a:r>
              <a:rPr lang="it"/>
              <a:t>input </a:t>
            </a:r>
            <a:r>
              <a:rPr lang="it"/>
              <a:t>diversi </a:t>
            </a:r>
            <a:r>
              <a:rPr b="1" i="1" lang="it"/>
              <a:t>i</a:t>
            </a:r>
            <a:r>
              <a:rPr baseline="-25000" i="1" lang="it"/>
              <a:t>2</a:t>
            </a:r>
            <a:r>
              <a:rPr lang="it"/>
              <a:t> tale che </a:t>
            </a:r>
            <a:r>
              <a:rPr b="1" i="1" lang="it"/>
              <a:t>H(i</a:t>
            </a:r>
            <a:r>
              <a:rPr baseline="-25000" i="1" lang="it"/>
              <a:t>1</a:t>
            </a:r>
            <a:r>
              <a:rPr b="1" i="1" lang="it"/>
              <a:t>) = </a:t>
            </a:r>
            <a:r>
              <a:rPr b="1" i="1" lang="it"/>
              <a:t>H(i</a:t>
            </a:r>
            <a:r>
              <a:rPr baseline="-25000" i="1" lang="it"/>
              <a:t>2</a:t>
            </a:r>
            <a:r>
              <a:rPr b="1" i="1" lang="it"/>
              <a:t>)</a:t>
            </a:r>
            <a:r>
              <a:rPr lang="it"/>
              <a:t>.</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i="1" lang="it"/>
              <a:t>Input</a:t>
            </a:r>
            <a:r>
              <a:rPr i="1" lang="it"/>
              <a:t>: “Pippo”    -&gt;    </a:t>
            </a:r>
            <a:r>
              <a:rPr b="1" i="1" lang="it"/>
              <a:t>Digest</a:t>
            </a:r>
            <a:r>
              <a:rPr i="1" lang="it"/>
              <a:t>: 4e478089</a:t>
            </a:r>
            <a:endParaRPr i="1"/>
          </a:p>
          <a:p>
            <a:pPr indent="0" lvl="0" marL="0" rtl="0" algn="l">
              <a:spcBef>
                <a:spcPts val="1200"/>
              </a:spcBef>
              <a:spcAft>
                <a:spcPts val="0"/>
              </a:spcAft>
              <a:buNone/>
            </a:pPr>
            <a:r>
              <a:t/>
            </a:r>
            <a:endParaRPr/>
          </a:p>
          <a:p>
            <a:pPr indent="0" lvl="0" marL="0" rtl="0" algn="l">
              <a:spcBef>
                <a:spcPts val="1200"/>
              </a:spcBef>
              <a:spcAft>
                <a:spcPts val="1200"/>
              </a:spcAft>
              <a:buNone/>
            </a:pPr>
            <a:r>
              <a:rPr lang="it"/>
              <a:t>Deve essere difficile trovare un input </a:t>
            </a:r>
            <a:r>
              <a:rPr b="1" i="1" lang="it"/>
              <a:t>i</a:t>
            </a:r>
            <a:r>
              <a:rPr baseline="-25000" i="1" lang="it"/>
              <a:t>2</a:t>
            </a:r>
            <a:r>
              <a:rPr lang="it"/>
              <a:t> che da lo stesso digest </a:t>
            </a:r>
            <a:r>
              <a:rPr b="1" i="1" lang="it"/>
              <a:t>d</a:t>
            </a:r>
            <a:r>
              <a:rPr lang="it"/>
              <a:t> di “Pippo” (ovvero </a:t>
            </a:r>
            <a:r>
              <a:rPr i="1" lang="it"/>
              <a:t>4e478089 nell’esempio)</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Resistenza e tempi medi</a:t>
            </a:r>
            <a:endParaRPr/>
          </a:p>
        </p:txBody>
      </p:sp>
      <p:graphicFrame>
        <p:nvGraphicFramePr>
          <p:cNvPr id="506" name="Google Shape;506;p40"/>
          <p:cNvGraphicFramePr/>
          <p:nvPr/>
        </p:nvGraphicFramePr>
        <p:xfrm>
          <a:off x="414225" y="1490775"/>
          <a:ext cx="3000000" cy="3000000"/>
        </p:xfrm>
        <a:graphic>
          <a:graphicData uri="http://schemas.openxmlformats.org/drawingml/2006/table">
            <a:tbl>
              <a:tblPr>
                <a:noFill/>
                <a:tableStyleId>{4B375DC7-10D3-41CD-88A4-21A8DE1F2A7F}</a:tableStyleId>
              </a:tblPr>
              <a:tblGrid>
                <a:gridCol w="2319950"/>
                <a:gridCol w="2838325"/>
                <a:gridCol w="3259800"/>
              </a:tblGrid>
              <a:tr h="512125">
                <a:tc>
                  <a:txBody>
                    <a:bodyPr/>
                    <a:lstStyle/>
                    <a:p>
                      <a:pPr indent="0" lvl="0" marL="0" rtl="0" algn="l">
                        <a:spcBef>
                          <a:spcPts val="0"/>
                        </a:spcBef>
                        <a:spcAft>
                          <a:spcPts val="0"/>
                        </a:spcAft>
                        <a:buNone/>
                      </a:pPr>
                      <a:r>
                        <a:rPr b="1" lang="it" sz="2200">
                          <a:latin typeface="Exo 2"/>
                          <a:ea typeface="Exo 2"/>
                          <a:cs typeface="Exo 2"/>
                          <a:sym typeface="Exo 2"/>
                        </a:rPr>
                        <a:t>Algoritmo</a:t>
                      </a:r>
                      <a:endParaRPr b="1" sz="22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2200">
                          <a:latin typeface="Exo 2"/>
                          <a:ea typeface="Exo 2"/>
                          <a:cs typeface="Exo 2"/>
                          <a:sym typeface="Exo 2"/>
                        </a:rPr>
                        <a:t>Collisione</a:t>
                      </a:r>
                      <a:endParaRPr b="1" sz="22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2200">
                          <a:latin typeface="Exo 2"/>
                          <a:ea typeface="Exo 2"/>
                          <a:cs typeface="Exo 2"/>
                          <a:sym typeface="Exo 2"/>
                        </a:rPr>
                        <a:t>Pre-Immagine</a:t>
                      </a:r>
                      <a:endParaRPr b="1" sz="2200">
                        <a:latin typeface="Exo 2"/>
                        <a:ea typeface="Exo 2"/>
                        <a:cs typeface="Exo 2"/>
                        <a:sym typeface="Exo 2"/>
                      </a:endParaRPr>
                    </a:p>
                  </a:txBody>
                  <a:tcPr marT="91425" marB="91425" marR="91425" marL="91425">
                    <a:solidFill>
                      <a:srgbClr val="A4C2F4"/>
                    </a:solidFill>
                  </a:tcPr>
                </a:tc>
              </a:tr>
              <a:tr h="674625">
                <a:tc>
                  <a:txBody>
                    <a:bodyPr/>
                    <a:lstStyle/>
                    <a:p>
                      <a:pPr indent="0" lvl="0" marL="0" rtl="0" algn="l">
                        <a:spcBef>
                          <a:spcPts val="0"/>
                        </a:spcBef>
                        <a:spcAft>
                          <a:spcPts val="0"/>
                        </a:spcAft>
                        <a:buNone/>
                      </a:pPr>
                      <a:r>
                        <a:rPr lang="it" sz="2000">
                          <a:latin typeface="Exo 2"/>
                          <a:ea typeface="Exo 2"/>
                          <a:cs typeface="Exo 2"/>
                          <a:sym typeface="Exo 2"/>
                        </a:rPr>
                        <a:t>MD5</a:t>
                      </a:r>
                      <a:endParaRPr sz="20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sz="1800">
                          <a:latin typeface="Exo 2"/>
                          <a:ea typeface="Exo 2"/>
                          <a:cs typeface="Exo 2"/>
                          <a:sym typeface="Exo 2"/>
                        </a:rPr>
                        <a:t>secondi</a:t>
                      </a:r>
                      <a:endParaRPr sz="18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sz="1800">
                          <a:solidFill>
                            <a:schemeClr val="dk1"/>
                          </a:solidFill>
                          <a:latin typeface="Exo 2"/>
                          <a:ea typeface="Exo 2"/>
                          <a:cs typeface="Exo 2"/>
                          <a:sym typeface="Exo 2"/>
                        </a:rPr>
                        <a:t>10</a:t>
                      </a:r>
                      <a:r>
                        <a:rPr baseline="30000" lang="it" sz="1800">
                          <a:solidFill>
                            <a:schemeClr val="dk1"/>
                          </a:solidFill>
                          <a:latin typeface="Exo 2"/>
                          <a:ea typeface="Exo 2"/>
                          <a:cs typeface="Exo 2"/>
                          <a:sym typeface="Exo 2"/>
                        </a:rPr>
                        <a:t>18</a:t>
                      </a:r>
                      <a:r>
                        <a:rPr lang="it" sz="1800">
                          <a:solidFill>
                            <a:schemeClr val="dk1"/>
                          </a:solidFill>
                          <a:latin typeface="Exo 2"/>
                          <a:ea typeface="Exo 2"/>
                          <a:cs typeface="Exo 2"/>
                          <a:sym typeface="Exo 2"/>
                        </a:rPr>
                        <a:t> anni</a:t>
                      </a:r>
                      <a:endParaRPr sz="1800">
                        <a:latin typeface="Consolas"/>
                        <a:ea typeface="Consolas"/>
                        <a:cs typeface="Consolas"/>
                        <a:sym typeface="Consolas"/>
                      </a:endParaRPr>
                    </a:p>
                  </a:txBody>
                  <a:tcPr marT="91425" marB="91425" marR="91425" marL="91425"/>
                </a:tc>
              </a:tr>
              <a:tr h="674625">
                <a:tc>
                  <a:txBody>
                    <a:bodyPr/>
                    <a:lstStyle/>
                    <a:p>
                      <a:pPr indent="0" lvl="0" marL="0" rtl="0" algn="l">
                        <a:spcBef>
                          <a:spcPts val="0"/>
                        </a:spcBef>
                        <a:spcAft>
                          <a:spcPts val="0"/>
                        </a:spcAft>
                        <a:buNone/>
                      </a:pPr>
                      <a:r>
                        <a:rPr lang="it" sz="2000">
                          <a:latin typeface="Exo 2"/>
                          <a:ea typeface="Exo 2"/>
                          <a:cs typeface="Exo 2"/>
                          <a:sym typeface="Exo 2"/>
                        </a:rPr>
                        <a:t>SHA1</a:t>
                      </a:r>
                      <a:endParaRPr sz="20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sz="1800">
                          <a:latin typeface="Exo 2"/>
                          <a:ea typeface="Exo 2"/>
                          <a:cs typeface="Exo 2"/>
                          <a:sym typeface="Exo 2"/>
                        </a:rPr>
                        <a:t>giorni</a:t>
                      </a:r>
                      <a:endParaRPr sz="18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sz="1800">
                          <a:solidFill>
                            <a:schemeClr val="dk1"/>
                          </a:solidFill>
                          <a:latin typeface="Exo 2"/>
                          <a:ea typeface="Exo 2"/>
                          <a:cs typeface="Exo 2"/>
                          <a:sym typeface="Exo 2"/>
                        </a:rPr>
                        <a:t>10</a:t>
                      </a:r>
                      <a:r>
                        <a:rPr baseline="30000" lang="it" sz="1800">
                          <a:solidFill>
                            <a:schemeClr val="dk1"/>
                          </a:solidFill>
                          <a:latin typeface="Exo 2"/>
                          <a:ea typeface="Exo 2"/>
                          <a:cs typeface="Exo 2"/>
                          <a:sym typeface="Exo 2"/>
                        </a:rPr>
                        <a:t>28</a:t>
                      </a:r>
                      <a:r>
                        <a:rPr lang="it" sz="1800">
                          <a:solidFill>
                            <a:schemeClr val="dk1"/>
                          </a:solidFill>
                          <a:latin typeface="Exo 2"/>
                          <a:ea typeface="Exo 2"/>
                          <a:cs typeface="Exo 2"/>
                          <a:sym typeface="Exo 2"/>
                        </a:rPr>
                        <a:t> anni</a:t>
                      </a:r>
                      <a:endParaRPr sz="1800">
                        <a:latin typeface="Consolas"/>
                        <a:ea typeface="Consolas"/>
                        <a:cs typeface="Consolas"/>
                        <a:sym typeface="Consolas"/>
                      </a:endParaRPr>
                    </a:p>
                  </a:txBody>
                  <a:tcPr marT="91425" marB="91425" marR="91425" marL="91425"/>
                </a:tc>
              </a:tr>
              <a:tr h="674625">
                <a:tc>
                  <a:txBody>
                    <a:bodyPr/>
                    <a:lstStyle/>
                    <a:p>
                      <a:pPr indent="0" lvl="0" marL="0" rtl="0" algn="l">
                        <a:spcBef>
                          <a:spcPts val="0"/>
                        </a:spcBef>
                        <a:spcAft>
                          <a:spcPts val="0"/>
                        </a:spcAft>
                        <a:buNone/>
                      </a:pPr>
                      <a:r>
                        <a:rPr lang="it" sz="2000">
                          <a:latin typeface="Exo 2"/>
                          <a:ea typeface="Exo 2"/>
                          <a:cs typeface="Exo 2"/>
                          <a:sym typeface="Exo 2"/>
                        </a:rPr>
                        <a:t>SHA256</a:t>
                      </a:r>
                      <a:endParaRPr sz="20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sz="1800">
                          <a:latin typeface="Exo 2"/>
                          <a:ea typeface="Exo 2"/>
                          <a:cs typeface="Exo 2"/>
                          <a:sym typeface="Exo 2"/>
                        </a:rPr>
                        <a:t>10</a:t>
                      </a:r>
                      <a:r>
                        <a:rPr baseline="30000" lang="it" sz="1800">
                          <a:latin typeface="Exo 2"/>
                          <a:ea typeface="Exo 2"/>
                          <a:cs typeface="Exo 2"/>
                          <a:sym typeface="Exo 2"/>
                        </a:rPr>
                        <a:t>32</a:t>
                      </a:r>
                      <a:r>
                        <a:rPr lang="it" sz="1800">
                          <a:latin typeface="Exo 2"/>
                          <a:ea typeface="Exo 2"/>
                          <a:cs typeface="Exo 2"/>
                          <a:sym typeface="Exo 2"/>
                        </a:rPr>
                        <a:t> anni</a:t>
                      </a:r>
                      <a:endParaRPr sz="18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sz="1800">
                          <a:solidFill>
                            <a:schemeClr val="dk1"/>
                          </a:solidFill>
                          <a:latin typeface="Exo 2"/>
                          <a:ea typeface="Exo 2"/>
                          <a:cs typeface="Exo 2"/>
                          <a:sym typeface="Exo 2"/>
                        </a:rPr>
                        <a:t>10</a:t>
                      </a:r>
                      <a:r>
                        <a:rPr baseline="30000" lang="it" sz="1800">
                          <a:solidFill>
                            <a:schemeClr val="dk1"/>
                          </a:solidFill>
                          <a:latin typeface="Exo 2"/>
                          <a:ea typeface="Exo 2"/>
                          <a:cs typeface="Exo 2"/>
                          <a:sym typeface="Exo 2"/>
                        </a:rPr>
                        <a:t>57</a:t>
                      </a:r>
                      <a:r>
                        <a:rPr lang="it" sz="1800">
                          <a:solidFill>
                            <a:schemeClr val="dk1"/>
                          </a:solidFill>
                          <a:latin typeface="Exo 2"/>
                          <a:ea typeface="Exo 2"/>
                          <a:cs typeface="Exo 2"/>
                          <a:sym typeface="Exo 2"/>
                        </a:rPr>
                        <a:t> anni</a:t>
                      </a:r>
                      <a:endParaRPr sz="1800">
                        <a:latin typeface="Consolas"/>
                        <a:ea typeface="Consolas"/>
                        <a:cs typeface="Consolas"/>
                        <a:sym typeface="Consolas"/>
                      </a:endParaRPr>
                    </a:p>
                  </a:txBody>
                  <a:tcPr marT="91425" marB="91425" marR="91425" marL="91425"/>
                </a:tc>
              </a:tr>
              <a:tr h="674625">
                <a:tc>
                  <a:txBody>
                    <a:bodyPr/>
                    <a:lstStyle/>
                    <a:p>
                      <a:pPr indent="0" lvl="0" marL="0" rtl="0" algn="l">
                        <a:spcBef>
                          <a:spcPts val="0"/>
                        </a:spcBef>
                        <a:spcAft>
                          <a:spcPts val="0"/>
                        </a:spcAft>
                        <a:buNone/>
                      </a:pPr>
                      <a:r>
                        <a:rPr lang="it" sz="2000">
                          <a:latin typeface="Exo 2"/>
                          <a:ea typeface="Exo 2"/>
                          <a:cs typeface="Exo 2"/>
                          <a:sym typeface="Exo 2"/>
                        </a:rPr>
                        <a:t>SHA512</a:t>
                      </a:r>
                      <a:endParaRPr sz="20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sz="1800">
                          <a:solidFill>
                            <a:schemeClr val="dk1"/>
                          </a:solidFill>
                          <a:latin typeface="Exo 2"/>
                          <a:ea typeface="Exo 2"/>
                          <a:cs typeface="Exo 2"/>
                          <a:sym typeface="Exo 2"/>
                        </a:rPr>
                        <a:t>10</a:t>
                      </a:r>
                      <a:r>
                        <a:rPr baseline="30000" lang="it" sz="1800">
                          <a:solidFill>
                            <a:schemeClr val="dk1"/>
                          </a:solidFill>
                          <a:latin typeface="Exo 2"/>
                          <a:ea typeface="Exo 2"/>
                          <a:cs typeface="Exo 2"/>
                          <a:sym typeface="Exo 2"/>
                        </a:rPr>
                        <a:t>66</a:t>
                      </a:r>
                      <a:r>
                        <a:rPr lang="it" sz="1800">
                          <a:solidFill>
                            <a:schemeClr val="dk1"/>
                          </a:solidFill>
                          <a:latin typeface="Exo 2"/>
                          <a:ea typeface="Exo 2"/>
                          <a:cs typeface="Exo 2"/>
                          <a:sym typeface="Exo 2"/>
                        </a:rPr>
                        <a:t> anni</a:t>
                      </a:r>
                      <a:endParaRPr sz="18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sz="1800">
                          <a:solidFill>
                            <a:schemeClr val="dk1"/>
                          </a:solidFill>
                          <a:latin typeface="Exo 2"/>
                          <a:ea typeface="Exo 2"/>
                          <a:cs typeface="Exo 2"/>
                          <a:sym typeface="Exo 2"/>
                        </a:rPr>
                        <a:t>10</a:t>
                      </a:r>
                      <a:r>
                        <a:rPr baseline="30000" lang="it" sz="1800">
                          <a:solidFill>
                            <a:schemeClr val="dk1"/>
                          </a:solidFill>
                          <a:latin typeface="Exo 2"/>
                          <a:ea typeface="Exo 2"/>
                          <a:cs typeface="Exo 2"/>
                          <a:sym typeface="Exo 2"/>
                        </a:rPr>
                        <a:t>134</a:t>
                      </a:r>
                      <a:r>
                        <a:rPr lang="it" sz="1800">
                          <a:solidFill>
                            <a:schemeClr val="dk1"/>
                          </a:solidFill>
                          <a:latin typeface="Exo 2"/>
                          <a:ea typeface="Exo 2"/>
                          <a:cs typeface="Exo 2"/>
                          <a:sym typeface="Exo 2"/>
                        </a:rPr>
                        <a:t> anni</a:t>
                      </a:r>
                      <a:endParaRPr sz="18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Resistenza e tempi medi</a:t>
            </a:r>
            <a:endParaRPr/>
          </a:p>
        </p:txBody>
      </p:sp>
      <p:graphicFrame>
        <p:nvGraphicFramePr>
          <p:cNvPr id="512" name="Google Shape;512;p41"/>
          <p:cNvGraphicFramePr/>
          <p:nvPr/>
        </p:nvGraphicFramePr>
        <p:xfrm>
          <a:off x="414225" y="1490775"/>
          <a:ext cx="3000000" cy="3000000"/>
        </p:xfrm>
        <a:graphic>
          <a:graphicData uri="http://schemas.openxmlformats.org/drawingml/2006/table">
            <a:tbl>
              <a:tblPr>
                <a:noFill/>
                <a:tableStyleId>{4B375DC7-10D3-41CD-88A4-21A8DE1F2A7F}</a:tableStyleId>
              </a:tblPr>
              <a:tblGrid>
                <a:gridCol w="2319950"/>
                <a:gridCol w="2838325"/>
                <a:gridCol w="3259800"/>
              </a:tblGrid>
              <a:tr h="512125">
                <a:tc>
                  <a:txBody>
                    <a:bodyPr/>
                    <a:lstStyle/>
                    <a:p>
                      <a:pPr indent="0" lvl="0" marL="0" rtl="0" algn="l">
                        <a:spcBef>
                          <a:spcPts val="0"/>
                        </a:spcBef>
                        <a:spcAft>
                          <a:spcPts val="0"/>
                        </a:spcAft>
                        <a:buNone/>
                      </a:pPr>
                      <a:r>
                        <a:rPr b="1" lang="it" sz="2200">
                          <a:latin typeface="Exo 2"/>
                          <a:ea typeface="Exo 2"/>
                          <a:cs typeface="Exo 2"/>
                          <a:sym typeface="Exo 2"/>
                        </a:rPr>
                        <a:t>Algoritmo</a:t>
                      </a:r>
                      <a:endParaRPr b="1" sz="22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2200">
                          <a:latin typeface="Exo 2"/>
                          <a:ea typeface="Exo 2"/>
                          <a:cs typeface="Exo 2"/>
                          <a:sym typeface="Exo 2"/>
                        </a:rPr>
                        <a:t>Collisione</a:t>
                      </a:r>
                      <a:endParaRPr b="1" sz="22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2200">
                          <a:latin typeface="Exo 2"/>
                          <a:ea typeface="Exo 2"/>
                          <a:cs typeface="Exo 2"/>
                          <a:sym typeface="Exo 2"/>
                        </a:rPr>
                        <a:t>Pre-Immagine</a:t>
                      </a:r>
                      <a:endParaRPr b="1" sz="2200">
                        <a:latin typeface="Exo 2"/>
                        <a:ea typeface="Exo 2"/>
                        <a:cs typeface="Exo 2"/>
                        <a:sym typeface="Exo 2"/>
                      </a:endParaRPr>
                    </a:p>
                  </a:txBody>
                  <a:tcPr marT="91425" marB="91425" marR="91425" marL="91425">
                    <a:solidFill>
                      <a:srgbClr val="A4C2F4"/>
                    </a:solidFill>
                  </a:tcPr>
                </a:tc>
              </a:tr>
              <a:tr h="674625">
                <a:tc>
                  <a:txBody>
                    <a:bodyPr/>
                    <a:lstStyle/>
                    <a:p>
                      <a:pPr indent="0" lvl="0" marL="0" rtl="0" algn="l">
                        <a:spcBef>
                          <a:spcPts val="0"/>
                        </a:spcBef>
                        <a:spcAft>
                          <a:spcPts val="0"/>
                        </a:spcAft>
                        <a:buNone/>
                      </a:pPr>
                      <a:r>
                        <a:rPr lang="it" sz="2000" strike="sngStrike">
                          <a:latin typeface="Exo 2"/>
                          <a:ea typeface="Exo 2"/>
                          <a:cs typeface="Exo 2"/>
                          <a:sym typeface="Exo 2"/>
                        </a:rPr>
                        <a:t>MD5</a:t>
                      </a:r>
                      <a:endParaRPr sz="2000" strike="sngStrike">
                        <a:latin typeface="Exo 2"/>
                        <a:ea typeface="Exo 2"/>
                        <a:cs typeface="Exo 2"/>
                        <a:sym typeface="Exo 2"/>
                      </a:endParaRPr>
                    </a:p>
                  </a:txBody>
                  <a:tcPr marT="91425" marB="91425" marR="91425" marL="91425">
                    <a:solidFill>
                      <a:srgbClr val="990000"/>
                    </a:solidFill>
                  </a:tcPr>
                </a:tc>
                <a:tc>
                  <a:txBody>
                    <a:bodyPr/>
                    <a:lstStyle/>
                    <a:p>
                      <a:pPr indent="0" lvl="0" marL="0" rtl="0" algn="l">
                        <a:spcBef>
                          <a:spcPts val="0"/>
                        </a:spcBef>
                        <a:spcAft>
                          <a:spcPts val="0"/>
                        </a:spcAft>
                        <a:buNone/>
                      </a:pPr>
                      <a:r>
                        <a:rPr lang="it" sz="1800" strike="sngStrike">
                          <a:latin typeface="Exo 2"/>
                          <a:ea typeface="Exo 2"/>
                          <a:cs typeface="Exo 2"/>
                          <a:sym typeface="Exo 2"/>
                        </a:rPr>
                        <a:t>secondi</a:t>
                      </a:r>
                      <a:endParaRPr sz="1800" strike="sngStrike">
                        <a:latin typeface="Exo 2"/>
                        <a:ea typeface="Exo 2"/>
                        <a:cs typeface="Exo 2"/>
                        <a:sym typeface="Exo 2"/>
                      </a:endParaRPr>
                    </a:p>
                  </a:txBody>
                  <a:tcPr marT="91425" marB="91425" marR="91425" marL="91425">
                    <a:solidFill>
                      <a:srgbClr val="990000"/>
                    </a:solidFill>
                  </a:tcPr>
                </a:tc>
                <a:tc>
                  <a:txBody>
                    <a:bodyPr/>
                    <a:lstStyle/>
                    <a:p>
                      <a:pPr indent="0" lvl="0" marL="0" rtl="0" algn="l">
                        <a:spcBef>
                          <a:spcPts val="0"/>
                        </a:spcBef>
                        <a:spcAft>
                          <a:spcPts val="0"/>
                        </a:spcAft>
                        <a:buNone/>
                      </a:pPr>
                      <a:r>
                        <a:rPr lang="it" sz="1800" strike="sngStrike">
                          <a:solidFill>
                            <a:schemeClr val="dk1"/>
                          </a:solidFill>
                          <a:latin typeface="Exo 2"/>
                          <a:ea typeface="Exo 2"/>
                          <a:cs typeface="Exo 2"/>
                          <a:sym typeface="Exo 2"/>
                        </a:rPr>
                        <a:t>10</a:t>
                      </a:r>
                      <a:r>
                        <a:rPr baseline="30000" lang="it" sz="1800" strike="sngStrike">
                          <a:solidFill>
                            <a:schemeClr val="dk1"/>
                          </a:solidFill>
                          <a:latin typeface="Exo 2"/>
                          <a:ea typeface="Exo 2"/>
                          <a:cs typeface="Exo 2"/>
                          <a:sym typeface="Exo 2"/>
                        </a:rPr>
                        <a:t>18</a:t>
                      </a:r>
                      <a:r>
                        <a:rPr lang="it" sz="1800" strike="sngStrike">
                          <a:solidFill>
                            <a:schemeClr val="dk1"/>
                          </a:solidFill>
                          <a:latin typeface="Exo 2"/>
                          <a:ea typeface="Exo 2"/>
                          <a:cs typeface="Exo 2"/>
                          <a:sym typeface="Exo 2"/>
                        </a:rPr>
                        <a:t> anni</a:t>
                      </a:r>
                      <a:endParaRPr sz="1800" strike="sngStrike">
                        <a:latin typeface="Consolas"/>
                        <a:ea typeface="Consolas"/>
                        <a:cs typeface="Consolas"/>
                        <a:sym typeface="Consolas"/>
                      </a:endParaRPr>
                    </a:p>
                  </a:txBody>
                  <a:tcPr marT="91425" marB="91425" marR="91425" marL="91425">
                    <a:solidFill>
                      <a:srgbClr val="990000"/>
                    </a:solidFill>
                  </a:tcPr>
                </a:tc>
              </a:tr>
              <a:tr h="674625">
                <a:tc>
                  <a:txBody>
                    <a:bodyPr/>
                    <a:lstStyle/>
                    <a:p>
                      <a:pPr indent="0" lvl="0" marL="0" rtl="0" algn="l">
                        <a:spcBef>
                          <a:spcPts val="0"/>
                        </a:spcBef>
                        <a:spcAft>
                          <a:spcPts val="0"/>
                        </a:spcAft>
                        <a:buNone/>
                      </a:pPr>
                      <a:r>
                        <a:rPr lang="it" sz="2000" strike="sngStrike">
                          <a:latin typeface="Exo 2"/>
                          <a:ea typeface="Exo 2"/>
                          <a:cs typeface="Exo 2"/>
                          <a:sym typeface="Exo 2"/>
                        </a:rPr>
                        <a:t>SHA1</a:t>
                      </a:r>
                      <a:endParaRPr sz="2000" strike="sngStrike">
                        <a:latin typeface="Exo 2"/>
                        <a:ea typeface="Exo 2"/>
                        <a:cs typeface="Exo 2"/>
                        <a:sym typeface="Exo 2"/>
                      </a:endParaRPr>
                    </a:p>
                  </a:txBody>
                  <a:tcPr marT="91425" marB="91425" marR="91425" marL="91425">
                    <a:solidFill>
                      <a:srgbClr val="990000"/>
                    </a:solidFill>
                  </a:tcPr>
                </a:tc>
                <a:tc>
                  <a:txBody>
                    <a:bodyPr/>
                    <a:lstStyle/>
                    <a:p>
                      <a:pPr indent="0" lvl="0" marL="0" rtl="0" algn="l">
                        <a:spcBef>
                          <a:spcPts val="0"/>
                        </a:spcBef>
                        <a:spcAft>
                          <a:spcPts val="0"/>
                        </a:spcAft>
                        <a:buNone/>
                      </a:pPr>
                      <a:r>
                        <a:rPr lang="it" sz="1800" strike="sngStrike">
                          <a:latin typeface="Exo 2"/>
                          <a:ea typeface="Exo 2"/>
                          <a:cs typeface="Exo 2"/>
                          <a:sym typeface="Exo 2"/>
                        </a:rPr>
                        <a:t>giorni</a:t>
                      </a:r>
                      <a:endParaRPr sz="1800" strike="sngStrike">
                        <a:latin typeface="Exo 2"/>
                        <a:ea typeface="Exo 2"/>
                        <a:cs typeface="Exo 2"/>
                        <a:sym typeface="Exo 2"/>
                      </a:endParaRPr>
                    </a:p>
                  </a:txBody>
                  <a:tcPr marT="91425" marB="91425" marR="91425" marL="91425">
                    <a:solidFill>
                      <a:srgbClr val="990000"/>
                    </a:solidFill>
                  </a:tcPr>
                </a:tc>
                <a:tc>
                  <a:txBody>
                    <a:bodyPr/>
                    <a:lstStyle/>
                    <a:p>
                      <a:pPr indent="0" lvl="0" marL="0" rtl="0" algn="l">
                        <a:spcBef>
                          <a:spcPts val="0"/>
                        </a:spcBef>
                        <a:spcAft>
                          <a:spcPts val="0"/>
                        </a:spcAft>
                        <a:buNone/>
                      </a:pPr>
                      <a:r>
                        <a:rPr lang="it" sz="1800" strike="sngStrike">
                          <a:solidFill>
                            <a:schemeClr val="dk1"/>
                          </a:solidFill>
                          <a:latin typeface="Exo 2"/>
                          <a:ea typeface="Exo 2"/>
                          <a:cs typeface="Exo 2"/>
                          <a:sym typeface="Exo 2"/>
                        </a:rPr>
                        <a:t>10</a:t>
                      </a:r>
                      <a:r>
                        <a:rPr baseline="30000" lang="it" sz="1800" strike="sngStrike">
                          <a:solidFill>
                            <a:schemeClr val="dk1"/>
                          </a:solidFill>
                          <a:latin typeface="Exo 2"/>
                          <a:ea typeface="Exo 2"/>
                          <a:cs typeface="Exo 2"/>
                          <a:sym typeface="Exo 2"/>
                        </a:rPr>
                        <a:t>28</a:t>
                      </a:r>
                      <a:r>
                        <a:rPr lang="it" sz="1800" strike="sngStrike">
                          <a:solidFill>
                            <a:schemeClr val="dk1"/>
                          </a:solidFill>
                          <a:latin typeface="Exo 2"/>
                          <a:ea typeface="Exo 2"/>
                          <a:cs typeface="Exo 2"/>
                          <a:sym typeface="Exo 2"/>
                        </a:rPr>
                        <a:t> anni</a:t>
                      </a:r>
                      <a:endParaRPr sz="1800" strike="sngStrike">
                        <a:latin typeface="Consolas"/>
                        <a:ea typeface="Consolas"/>
                        <a:cs typeface="Consolas"/>
                        <a:sym typeface="Consolas"/>
                      </a:endParaRPr>
                    </a:p>
                  </a:txBody>
                  <a:tcPr marT="91425" marB="91425" marR="91425" marL="91425">
                    <a:solidFill>
                      <a:srgbClr val="990000"/>
                    </a:solidFill>
                  </a:tcPr>
                </a:tc>
              </a:tr>
              <a:tr h="674625">
                <a:tc>
                  <a:txBody>
                    <a:bodyPr/>
                    <a:lstStyle/>
                    <a:p>
                      <a:pPr indent="0" lvl="0" marL="0" rtl="0" algn="l">
                        <a:spcBef>
                          <a:spcPts val="0"/>
                        </a:spcBef>
                        <a:spcAft>
                          <a:spcPts val="0"/>
                        </a:spcAft>
                        <a:buNone/>
                      </a:pPr>
                      <a:r>
                        <a:rPr lang="it" sz="2000">
                          <a:latin typeface="Exo 2"/>
                          <a:ea typeface="Exo 2"/>
                          <a:cs typeface="Exo 2"/>
                          <a:sym typeface="Exo 2"/>
                        </a:rPr>
                        <a:t>SHA256</a:t>
                      </a:r>
                      <a:endParaRPr sz="20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sz="1800">
                          <a:latin typeface="Exo 2"/>
                          <a:ea typeface="Exo 2"/>
                          <a:cs typeface="Exo 2"/>
                          <a:sym typeface="Exo 2"/>
                        </a:rPr>
                        <a:t>10</a:t>
                      </a:r>
                      <a:r>
                        <a:rPr baseline="30000" lang="it" sz="1800">
                          <a:latin typeface="Exo 2"/>
                          <a:ea typeface="Exo 2"/>
                          <a:cs typeface="Exo 2"/>
                          <a:sym typeface="Exo 2"/>
                        </a:rPr>
                        <a:t>32</a:t>
                      </a:r>
                      <a:r>
                        <a:rPr lang="it" sz="1800">
                          <a:latin typeface="Exo 2"/>
                          <a:ea typeface="Exo 2"/>
                          <a:cs typeface="Exo 2"/>
                          <a:sym typeface="Exo 2"/>
                        </a:rPr>
                        <a:t> anni</a:t>
                      </a:r>
                      <a:endParaRPr sz="18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sz="1800">
                          <a:solidFill>
                            <a:schemeClr val="dk1"/>
                          </a:solidFill>
                          <a:latin typeface="Exo 2"/>
                          <a:ea typeface="Exo 2"/>
                          <a:cs typeface="Exo 2"/>
                          <a:sym typeface="Exo 2"/>
                        </a:rPr>
                        <a:t>10</a:t>
                      </a:r>
                      <a:r>
                        <a:rPr baseline="30000" lang="it" sz="1800">
                          <a:solidFill>
                            <a:schemeClr val="dk1"/>
                          </a:solidFill>
                          <a:latin typeface="Exo 2"/>
                          <a:ea typeface="Exo 2"/>
                          <a:cs typeface="Exo 2"/>
                          <a:sym typeface="Exo 2"/>
                        </a:rPr>
                        <a:t>57</a:t>
                      </a:r>
                      <a:r>
                        <a:rPr lang="it" sz="1800">
                          <a:solidFill>
                            <a:schemeClr val="dk1"/>
                          </a:solidFill>
                          <a:latin typeface="Exo 2"/>
                          <a:ea typeface="Exo 2"/>
                          <a:cs typeface="Exo 2"/>
                          <a:sym typeface="Exo 2"/>
                        </a:rPr>
                        <a:t> anni</a:t>
                      </a:r>
                      <a:endParaRPr sz="1800">
                        <a:latin typeface="Consolas"/>
                        <a:ea typeface="Consolas"/>
                        <a:cs typeface="Consolas"/>
                        <a:sym typeface="Consolas"/>
                      </a:endParaRPr>
                    </a:p>
                  </a:txBody>
                  <a:tcPr marT="91425" marB="91425" marR="91425" marL="91425"/>
                </a:tc>
              </a:tr>
              <a:tr h="674625">
                <a:tc>
                  <a:txBody>
                    <a:bodyPr/>
                    <a:lstStyle/>
                    <a:p>
                      <a:pPr indent="0" lvl="0" marL="0" rtl="0" algn="l">
                        <a:spcBef>
                          <a:spcPts val="0"/>
                        </a:spcBef>
                        <a:spcAft>
                          <a:spcPts val="0"/>
                        </a:spcAft>
                        <a:buNone/>
                      </a:pPr>
                      <a:r>
                        <a:rPr lang="it" sz="2000">
                          <a:latin typeface="Exo 2"/>
                          <a:ea typeface="Exo 2"/>
                          <a:cs typeface="Exo 2"/>
                          <a:sym typeface="Exo 2"/>
                        </a:rPr>
                        <a:t>SHA512</a:t>
                      </a:r>
                      <a:endParaRPr sz="20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sz="1800">
                          <a:solidFill>
                            <a:schemeClr val="dk1"/>
                          </a:solidFill>
                          <a:latin typeface="Exo 2"/>
                          <a:ea typeface="Exo 2"/>
                          <a:cs typeface="Exo 2"/>
                          <a:sym typeface="Exo 2"/>
                        </a:rPr>
                        <a:t>10</a:t>
                      </a:r>
                      <a:r>
                        <a:rPr baseline="30000" lang="it" sz="1800">
                          <a:solidFill>
                            <a:schemeClr val="dk1"/>
                          </a:solidFill>
                          <a:latin typeface="Exo 2"/>
                          <a:ea typeface="Exo 2"/>
                          <a:cs typeface="Exo 2"/>
                          <a:sym typeface="Exo 2"/>
                        </a:rPr>
                        <a:t>66</a:t>
                      </a:r>
                      <a:r>
                        <a:rPr lang="it" sz="1800">
                          <a:solidFill>
                            <a:schemeClr val="dk1"/>
                          </a:solidFill>
                          <a:latin typeface="Exo 2"/>
                          <a:ea typeface="Exo 2"/>
                          <a:cs typeface="Exo 2"/>
                          <a:sym typeface="Exo 2"/>
                        </a:rPr>
                        <a:t> anni</a:t>
                      </a:r>
                      <a:endParaRPr sz="18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sz="1800">
                          <a:solidFill>
                            <a:schemeClr val="dk1"/>
                          </a:solidFill>
                          <a:latin typeface="Exo 2"/>
                          <a:ea typeface="Exo 2"/>
                          <a:cs typeface="Exo 2"/>
                          <a:sym typeface="Exo 2"/>
                        </a:rPr>
                        <a:t>10</a:t>
                      </a:r>
                      <a:r>
                        <a:rPr baseline="30000" lang="it" sz="1800">
                          <a:solidFill>
                            <a:schemeClr val="dk1"/>
                          </a:solidFill>
                          <a:latin typeface="Exo 2"/>
                          <a:ea typeface="Exo 2"/>
                          <a:cs typeface="Exo 2"/>
                          <a:sym typeface="Exo 2"/>
                        </a:rPr>
                        <a:t>134</a:t>
                      </a:r>
                      <a:r>
                        <a:rPr lang="it" sz="1800">
                          <a:solidFill>
                            <a:schemeClr val="dk1"/>
                          </a:solidFill>
                          <a:latin typeface="Exo 2"/>
                          <a:ea typeface="Exo 2"/>
                          <a:cs typeface="Exo 2"/>
                          <a:sym typeface="Exo 2"/>
                        </a:rPr>
                        <a:t> anni</a:t>
                      </a:r>
                      <a:endParaRPr sz="1800">
                        <a:latin typeface="Consolas"/>
                        <a:ea typeface="Consolas"/>
                        <a:cs typeface="Consolas"/>
                        <a:sym typeface="Consolas"/>
                      </a:endParaRPr>
                    </a:p>
                  </a:txBody>
                  <a:tcPr marT="91425" marB="91425" marR="91425" marL="91425"/>
                </a:tc>
              </a:tr>
            </a:tbl>
          </a:graphicData>
        </a:graphic>
      </p:graphicFrame>
      <p:sp>
        <p:nvSpPr>
          <p:cNvPr id="513" name="Google Shape;513;p41"/>
          <p:cNvSpPr txBox="1"/>
          <p:nvPr>
            <p:ph idx="1" type="body"/>
          </p:nvPr>
        </p:nvSpPr>
        <p:spPr>
          <a:xfrm>
            <a:off x="311700" y="4884324"/>
            <a:ext cx="8520600" cy="1684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MD5 e SHA1 sono oggi considerati insicuri</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Un cenno storico</a:t>
            </a:r>
            <a:endParaRPr/>
          </a:p>
        </p:txBody>
      </p:sp>
      <p:sp>
        <p:nvSpPr>
          <p:cNvPr id="67" name="Google Shape;67;p15"/>
          <p:cNvSpPr txBox="1"/>
          <p:nvPr>
            <p:ph idx="1" type="body"/>
          </p:nvPr>
        </p:nvSpPr>
        <p:spPr>
          <a:xfrm>
            <a:off x="311700" y="1536633"/>
            <a:ext cx="8520600" cy="4555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it"/>
              <a:t>Dal greco: </a:t>
            </a:r>
            <a:r>
              <a:rPr i="1" lang="it"/>
              <a:t>kryptós = “nascosto”</a:t>
            </a:r>
            <a:r>
              <a:rPr lang="it"/>
              <a:t> e </a:t>
            </a:r>
            <a:r>
              <a:rPr i="1" lang="it"/>
              <a:t>gráphein = “scrivere”</a:t>
            </a:r>
            <a:endParaRPr i="1"/>
          </a:p>
          <a:p>
            <a:pPr indent="0" lvl="0" marL="0" rtl="0" algn="l">
              <a:spcBef>
                <a:spcPts val="1200"/>
              </a:spcBef>
              <a:spcAft>
                <a:spcPts val="0"/>
              </a:spcAft>
              <a:buNone/>
            </a:pPr>
            <a:r>
              <a:rPr lang="it"/>
              <a:t>(ossia “l’arte della scrittura segreta”).</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it"/>
              <a:t>Nell’antichità, la scrittura stessa era già una “tecnica segreta”.</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it"/>
              <a:t>La crittografia nasce nella società greca, quando la scrittura divenne più </a:t>
            </a:r>
            <a:r>
              <a:rPr lang="it"/>
              <a:t>comune e</a:t>
            </a:r>
            <a:r>
              <a:rPr lang="it"/>
              <a:t> si sentì il bisogno di sviluppare forme di scrittura nascosta.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GDPR: </a:t>
            </a:r>
            <a:r>
              <a:rPr lang="it"/>
              <a:t>Password e sicurezza online</a:t>
            </a:r>
            <a:endParaRPr/>
          </a:p>
        </p:txBody>
      </p:sp>
      <p:sp>
        <p:nvSpPr>
          <p:cNvPr id="519" name="Google Shape;519;p42"/>
          <p:cNvSpPr txBox="1"/>
          <p:nvPr>
            <p:ph idx="1" type="body"/>
          </p:nvPr>
        </p:nvSpPr>
        <p:spPr>
          <a:xfrm>
            <a:off x="311700" y="1536624"/>
            <a:ext cx="8520600" cy="503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solidFill>
                  <a:srgbClr val="1155CC"/>
                </a:solidFill>
              </a:rPr>
              <a:t>Articolo 5, par. 1, lett. f) — Integrità e riservatezza</a:t>
            </a:r>
            <a:endParaRPr b="1">
              <a:solidFill>
                <a:srgbClr val="1155CC"/>
              </a:solidFill>
            </a:endParaRPr>
          </a:p>
          <a:p>
            <a:pPr indent="0" lvl="0" marL="0" rtl="0" algn="l">
              <a:spcBef>
                <a:spcPts val="1200"/>
              </a:spcBef>
              <a:spcAft>
                <a:spcPts val="1200"/>
              </a:spcAft>
              <a:buNone/>
            </a:pPr>
            <a:r>
              <a:rPr i="1" lang="it"/>
              <a:t>I dati personali devono essere trattati in modo da garantire un’adeguata sicurezza, compresa la protezione contro il trattamento non autorizzato o illecito e contro la perdita, la distruzione o il danno accidentale, mediante misure tecniche e organizzative adeguate.</a:t>
            </a:r>
            <a:endParaRPr i="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GDPR: Password e sicurezza online</a:t>
            </a:r>
            <a:endParaRPr/>
          </a:p>
        </p:txBody>
      </p:sp>
      <p:sp>
        <p:nvSpPr>
          <p:cNvPr id="525" name="Google Shape;525;p43"/>
          <p:cNvSpPr txBox="1"/>
          <p:nvPr>
            <p:ph idx="1" type="body"/>
          </p:nvPr>
        </p:nvSpPr>
        <p:spPr>
          <a:xfrm>
            <a:off x="311700" y="1536624"/>
            <a:ext cx="8520600" cy="176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Se si vuole essere </a:t>
            </a:r>
            <a:r>
              <a:rPr lang="it"/>
              <a:t>compliant</a:t>
            </a:r>
            <a:r>
              <a:rPr lang="it"/>
              <a:t> con il GDPR, occorre proteggere/anonimizzare le password. L’hashing è la soluzione. </a:t>
            </a:r>
            <a:endParaRPr/>
          </a:p>
        </p:txBody>
      </p:sp>
      <p:graphicFrame>
        <p:nvGraphicFramePr>
          <p:cNvPr id="526" name="Google Shape;526;p43"/>
          <p:cNvGraphicFramePr/>
          <p:nvPr/>
        </p:nvGraphicFramePr>
        <p:xfrm>
          <a:off x="2461367" y="3299425"/>
          <a:ext cx="3000000" cy="3000000"/>
        </p:xfrm>
        <a:graphic>
          <a:graphicData uri="http://schemas.openxmlformats.org/drawingml/2006/table">
            <a:tbl>
              <a:tblPr>
                <a:noFill/>
                <a:tableStyleId>{4B375DC7-10D3-41CD-88A4-21A8DE1F2A7F}</a:tableStyleId>
              </a:tblPr>
              <a:tblGrid>
                <a:gridCol w="1991025"/>
                <a:gridCol w="2230250"/>
              </a:tblGrid>
              <a:tr h="458325">
                <a:tc>
                  <a:txBody>
                    <a:bodyPr/>
                    <a:lstStyle/>
                    <a:p>
                      <a:pPr indent="0" lvl="0" marL="0" rtl="0" algn="l">
                        <a:spcBef>
                          <a:spcPts val="0"/>
                        </a:spcBef>
                        <a:spcAft>
                          <a:spcPts val="0"/>
                        </a:spcAft>
                        <a:buNone/>
                      </a:pPr>
                      <a:r>
                        <a:rPr b="1" lang="it" sz="2200">
                          <a:latin typeface="Exo 2"/>
                          <a:ea typeface="Exo 2"/>
                          <a:cs typeface="Exo 2"/>
                          <a:sym typeface="Exo 2"/>
                        </a:rPr>
                        <a:t>Username</a:t>
                      </a:r>
                      <a:endParaRPr b="1" sz="22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2200">
                          <a:latin typeface="Exo 2"/>
                          <a:ea typeface="Exo 2"/>
                          <a:cs typeface="Exo 2"/>
                          <a:sym typeface="Exo 2"/>
                        </a:rPr>
                        <a:t>Password Hash</a:t>
                      </a:r>
                      <a:endParaRPr b="1" sz="2200">
                        <a:latin typeface="Exo 2"/>
                        <a:ea typeface="Exo 2"/>
                        <a:cs typeface="Exo 2"/>
                        <a:sym typeface="Exo 2"/>
                      </a:endParaRPr>
                    </a:p>
                  </a:txBody>
                  <a:tcPr marT="91425" marB="91425" marR="91425" marL="91425">
                    <a:solidFill>
                      <a:srgbClr val="A4C2F4"/>
                    </a:solidFill>
                  </a:tcPr>
                </a:tc>
              </a:tr>
              <a:tr h="405475">
                <a:tc>
                  <a:txBody>
                    <a:bodyPr/>
                    <a:lstStyle/>
                    <a:p>
                      <a:pPr indent="0" lvl="0" marL="0" rtl="0" algn="l">
                        <a:spcBef>
                          <a:spcPts val="0"/>
                        </a:spcBef>
                        <a:spcAft>
                          <a:spcPts val="0"/>
                        </a:spcAft>
                        <a:buNone/>
                      </a:pPr>
                      <a:r>
                        <a:rPr lang="it" sz="1600">
                          <a:latin typeface="Exo 2"/>
                          <a:ea typeface="Exo 2"/>
                          <a:cs typeface="Exo 2"/>
                          <a:sym typeface="Exo 2"/>
                        </a:rPr>
                        <a:t>Law</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Consolas"/>
                          <a:ea typeface="Consolas"/>
                          <a:cs typeface="Consolas"/>
                          <a:sym typeface="Consolas"/>
                        </a:rPr>
                        <a:t>1e4e888a</a:t>
                      </a:r>
                      <a:endParaRPr sz="1600">
                        <a:latin typeface="Exo 2"/>
                        <a:ea typeface="Exo 2"/>
                        <a:cs typeface="Exo 2"/>
                        <a:sym typeface="Exo 2"/>
                      </a:endParaRPr>
                    </a:p>
                  </a:txBody>
                  <a:tcPr marT="91425" marB="91425" marR="91425" marL="91425"/>
                </a:tc>
              </a:tr>
              <a:tr h="425425">
                <a:tc>
                  <a:txBody>
                    <a:bodyPr/>
                    <a:lstStyle/>
                    <a:p>
                      <a:pPr indent="0" lvl="0" marL="0" rtl="0" algn="l">
                        <a:spcBef>
                          <a:spcPts val="0"/>
                        </a:spcBef>
                        <a:spcAft>
                          <a:spcPts val="0"/>
                        </a:spcAft>
                        <a:buNone/>
                      </a:pPr>
                      <a:r>
                        <a:rPr lang="it" sz="1600">
                          <a:latin typeface="Exo 2"/>
                          <a:ea typeface="Exo 2"/>
                          <a:cs typeface="Exo 2"/>
                          <a:sym typeface="Exo 2"/>
                        </a:rPr>
                        <a:t>Frank</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Consolas"/>
                          <a:ea typeface="Consolas"/>
                          <a:cs typeface="Consolas"/>
                          <a:sym typeface="Consolas"/>
                        </a:rPr>
                        <a:t>0e9bee3b</a:t>
                      </a:r>
                      <a:endParaRPr sz="1600">
                        <a:latin typeface="Exo 2"/>
                        <a:ea typeface="Exo 2"/>
                        <a:cs typeface="Exo 2"/>
                        <a:sym typeface="Exo 2"/>
                      </a:endParaRPr>
                    </a:p>
                  </a:txBody>
                  <a:tcPr marT="91425" marB="91425" marR="91425" marL="91425"/>
                </a:tc>
              </a:tr>
              <a:tr h="405500">
                <a:tc>
                  <a:txBody>
                    <a:bodyPr/>
                    <a:lstStyle/>
                    <a:p>
                      <a:pPr indent="0" lvl="0" marL="0" rtl="0" algn="l">
                        <a:spcBef>
                          <a:spcPts val="0"/>
                        </a:spcBef>
                        <a:spcAft>
                          <a:spcPts val="0"/>
                        </a:spcAft>
                        <a:buNone/>
                      </a:pPr>
                      <a:r>
                        <a:rPr lang="it" sz="1600">
                          <a:latin typeface="Exo 2"/>
                          <a:ea typeface="Exo 2"/>
                          <a:cs typeface="Exo 2"/>
                          <a:sym typeface="Exo 2"/>
                        </a:rPr>
                        <a:t>Matteo</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Consolas"/>
                          <a:ea typeface="Consolas"/>
                          <a:cs typeface="Consolas"/>
                          <a:sym typeface="Consolas"/>
                        </a:rPr>
                        <a:t>2e4b0fef</a:t>
                      </a:r>
                      <a:endParaRPr sz="1600">
                        <a:latin typeface="Exo 2"/>
                        <a:ea typeface="Exo 2"/>
                        <a:cs typeface="Exo 2"/>
                        <a:sym typeface="Exo 2"/>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Rob</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Consolas"/>
                          <a:ea typeface="Consolas"/>
                          <a:cs typeface="Consolas"/>
                          <a:sym typeface="Consolas"/>
                        </a:rPr>
                        <a:t>32d7f49b</a:t>
                      </a:r>
                      <a:endParaRPr sz="1600">
                        <a:latin typeface="Exo 2"/>
                        <a:ea typeface="Exo 2"/>
                        <a:cs typeface="Exo 2"/>
                        <a:sym typeface="Exo 2"/>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Gab</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Consolas"/>
                          <a:ea typeface="Consolas"/>
                          <a:cs typeface="Consolas"/>
                          <a:sym typeface="Consolas"/>
                        </a:rPr>
                        <a:t>e2d7fc0d</a:t>
                      </a:r>
                      <a:endParaRPr>
                        <a:solidFill>
                          <a:schemeClr val="dk1"/>
                        </a:solidFill>
                        <a:latin typeface="Consolas"/>
                        <a:ea typeface="Consolas"/>
                        <a:cs typeface="Consolas"/>
                        <a:sym typeface="Consolas"/>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Tom</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Consolas"/>
                          <a:ea typeface="Consolas"/>
                          <a:cs typeface="Consolas"/>
                          <a:sym typeface="Consolas"/>
                        </a:rPr>
                        <a:t>d64cd845</a:t>
                      </a:r>
                      <a:endParaRPr>
                        <a:solidFill>
                          <a:schemeClr val="dk1"/>
                        </a:solidFill>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GDPR: Password e sicurezza online</a:t>
            </a:r>
            <a:endParaRPr/>
          </a:p>
        </p:txBody>
      </p:sp>
      <p:sp>
        <p:nvSpPr>
          <p:cNvPr id="532" name="Google Shape;532;p44"/>
          <p:cNvSpPr txBox="1"/>
          <p:nvPr>
            <p:ph idx="1" type="body"/>
          </p:nvPr>
        </p:nvSpPr>
        <p:spPr>
          <a:xfrm>
            <a:off x="311700" y="1536624"/>
            <a:ext cx="8520600" cy="176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Se l’attaccante riesce ad accedere al database le nostre password non sono del tutte compromesse. A meno che…</a:t>
            </a:r>
            <a:endParaRPr/>
          </a:p>
        </p:txBody>
      </p:sp>
      <p:graphicFrame>
        <p:nvGraphicFramePr>
          <p:cNvPr id="533" name="Google Shape;533;p44"/>
          <p:cNvGraphicFramePr/>
          <p:nvPr/>
        </p:nvGraphicFramePr>
        <p:xfrm>
          <a:off x="2461367" y="3299425"/>
          <a:ext cx="3000000" cy="3000000"/>
        </p:xfrm>
        <a:graphic>
          <a:graphicData uri="http://schemas.openxmlformats.org/drawingml/2006/table">
            <a:tbl>
              <a:tblPr>
                <a:noFill/>
                <a:tableStyleId>{4B375DC7-10D3-41CD-88A4-21A8DE1F2A7F}</a:tableStyleId>
              </a:tblPr>
              <a:tblGrid>
                <a:gridCol w="1991025"/>
                <a:gridCol w="2230250"/>
              </a:tblGrid>
              <a:tr h="458325">
                <a:tc>
                  <a:txBody>
                    <a:bodyPr/>
                    <a:lstStyle/>
                    <a:p>
                      <a:pPr indent="0" lvl="0" marL="0" rtl="0" algn="l">
                        <a:spcBef>
                          <a:spcPts val="0"/>
                        </a:spcBef>
                        <a:spcAft>
                          <a:spcPts val="0"/>
                        </a:spcAft>
                        <a:buNone/>
                      </a:pPr>
                      <a:r>
                        <a:rPr b="1" lang="it" sz="2200">
                          <a:latin typeface="Exo 2"/>
                          <a:ea typeface="Exo 2"/>
                          <a:cs typeface="Exo 2"/>
                          <a:sym typeface="Exo 2"/>
                        </a:rPr>
                        <a:t>Username</a:t>
                      </a:r>
                      <a:endParaRPr b="1" sz="22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2200">
                          <a:latin typeface="Exo 2"/>
                          <a:ea typeface="Exo 2"/>
                          <a:cs typeface="Exo 2"/>
                          <a:sym typeface="Exo 2"/>
                        </a:rPr>
                        <a:t>Password Hash</a:t>
                      </a:r>
                      <a:endParaRPr b="1" sz="2200">
                        <a:latin typeface="Exo 2"/>
                        <a:ea typeface="Exo 2"/>
                        <a:cs typeface="Exo 2"/>
                        <a:sym typeface="Exo 2"/>
                      </a:endParaRPr>
                    </a:p>
                  </a:txBody>
                  <a:tcPr marT="91425" marB="91425" marR="91425" marL="91425">
                    <a:solidFill>
                      <a:srgbClr val="A4C2F4"/>
                    </a:solidFill>
                  </a:tcPr>
                </a:tc>
              </a:tr>
              <a:tr h="405475">
                <a:tc>
                  <a:txBody>
                    <a:bodyPr/>
                    <a:lstStyle/>
                    <a:p>
                      <a:pPr indent="0" lvl="0" marL="0" rtl="0" algn="l">
                        <a:spcBef>
                          <a:spcPts val="0"/>
                        </a:spcBef>
                        <a:spcAft>
                          <a:spcPts val="0"/>
                        </a:spcAft>
                        <a:buNone/>
                      </a:pPr>
                      <a:r>
                        <a:rPr lang="it" sz="1600">
                          <a:latin typeface="Exo 2"/>
                          <a:ea typeface="Exo 2"/>
                          <a:cs typeface="Exo 2"/>
                          <a:sym typeface="Exo 2"/>
                        </a:rPr>
                        <a:t>Law</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1e4e888a</a:t>
                      </a:r>
                      <a:endParaRPr sz="1600">
                        <a:latin typeface="Exo 2"/>
                        <a:ea typeface="Exo 2"/>
                        <a:cs typeface="Exo 2"/>
                        <a:sym typeface="Exo 2"/>
                      </a:endParaRPr>
                    </a:p>
                  </a:txBody>
                  <a:tcPr marT="91425" marB="91425" marR="91425" marL="91425"/>
                </a:tc>
              </a:tr>
              <a:tr h="425425">
                <a:tc>
                  <a:txBody>
                    <a:bodyPr/>
                    <a:lstStyle/>
                    <a:p>
                      <a:pPr indent="0" lvl="0" marL="0" rtl="0" algn="l">
                        <a:spcBef>
                          <a:spcPts val="0"/>
                        </a:spcBef>
                        <a:spcAft>
                          <a:spcPts val="0"/>
                        </a:spcAft>
                        <a:buNone/>
                      </a:pPr>
                      <a:r>
                        <a:rPr lang="it" sz="1600">
                          <a:latin typeface="Exo 2"/>
                          <a:ea typeface="Exo 2"/>
                          <a:cs typeface="Exo 2"/>
                          <a:sym typeface="Exo 2"/>
                        </a:rPr>
                        <a:t>Frank</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0e9bee3b</a:t>
                      </a:r>
                      <a:endParaRPr sz="1600">
                        <a:latin typeface="Exo 2"/>
                        <a:ea typeface="Exo 2"/>
                        <a:cs typeface="Exo 2"/>
                        <a:sym typeface="Exo 2"/>
                      </a:endParaRPr>
                    </a:p>
                  </a:txBody>
                  <a:tcPr marT="91425" marB="91425" marR="91425" marL="91425"/>
                </a:tc>
              </a:tr>
              <a:tr h="405500">
                <a:tc>
                  <a:txBody>
                    <a:bodyPr/>
                    <a:lstStyle/>
                    <a:p>
                      <a:pPr indent="0" lvl="0" marL="0" rtl="0" algn="l">
                        <a:spcBef>
                          <a:spcPts val="0"/>
                        </a:spcBef>
                        <a:spcAft>
                          <a:spcPts val="0"/>
                        </a:spcAft>
                        <a:buNone/>
                      </a:pPr>
                      <a:r>
                        <a:rPr lang="it" sz="1600">
                          <a:latin typeface="Exo 2"/>
                          <a:ea typeface="Exo 2"/>
                          <a:cs typeface="Exo 2"/>
                          <a:sym typeface="Exo 2"/>
                        </a:rPr>
                        <a:t>Matteo</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2e4b0fef</a:t>
                      </a:r>
                      <a:endParaRPr sz="1600">
                        <a:latin typeface="Exo 2"/>
                        <a:ea typeface="Exo 2"/>
                        <a:cs typeface="Exo 2"/>
                        <a:sym typeface="Exo 2"/>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Rob</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32d7f49b</a:t>
                      </a:r>
                      <a:endParaRPr sz="1600">
                        <a:latin typeface="Exo 2"/>
                        <a:ea typeface="Exo 2"/>
                        <a:cs typeface="Exo 2"/>
                        <a:sym typeface="Exo 2"/>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Gab</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e2d7fc0d</a:t>
                      </a:r>
                      <a:endParaRPr>
                        <a:solidFill>
                          <a:schemeClr val="dk1"/>
                        </a:solidFill>
                        <a:latin typeface="Consolas"/>
                        <a:ea typeface="Consolas"/>
                        <a:cs typeface="Consolas"/>
                        <a:sym typeface="Consolas"/>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Tom</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d64cd845</a:t>
                      </a:r>
                      <a:endParaRPr>
                        <a:solidFill>
                          <a:schemeClr val="dk1"/>
                        </a:solidFill>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GDPR: Password e sicurezza online</a:t>
            </a:r>
            <a:endParaRPr/>
          </a:p>
        </p:txBody>
      </p:sp>
      <p:graphicFrame>
        <p:nvGraphicFramePr>
          <p:cNvPr id="539" name="Google Shape;539;p45"/>
          <p:cNvGraphicFramePr/>
          <p:nvPr/>
        </p:nvGraphicFramePr>
        <p:xfrm>
          <a:off x="311692" y="1734475"/>
          <a:ext cx="3000000" cy="3000000"/>
        </p:xfrm>
        <a:graphic>
          <a:graphicData uri="http://schemas.openxmlformats.org/drawingml/2006/table">
            <a:tbl>
              <a:tblPr>
                <a:noFill/>
                <a:tableStyleId>{4B375DC7-10D3-41CD-88A4-21A8DE1F2A7F}</a:tableStyleId>
              </a:tblPr>
              <a:tblGrid>
                <a:gridCol w="1991025"/>
                <a:gridCol w="2230250"/>
              </a:tblGrid>
              <a:tr h="458325">
                <a:tc>
                  <a:txBody>
                    <a:bodyPr/>
                    <a:lstStyle/>
                    <a:p>
                      <a:pPr indent="0" lvl="0" marL="0" rtl="0" algn="l">
                        <a:spcBef>
                          <a:spcPts val="0"/>
                        </a:spcBef>
                        <a:spcAft>
                          <a:spcPts val="0"/>
                        </a:spcAft>
                        <a:buNone/>
                      </a:pPr>
                      <a:r>
                        <a:rPr b="1" lang="it" sz="2200">
                          <a:latin typeface="Exo 2"/>
                          <a:ea typeface="Exo 2"/>
                          <a:cs typeface="Exo 2"/>
                          <a:sym typeface="Exo 2"/>
                        </a:rPr>
                        <a:t>Username</a:t>
                      </a:r>
                      <a:endParaRPr b="1" sz="22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2200">
                          <a:latin typeface="Exo 2"/>
                          <a:ea typeface="Exo 2"/>
                          <a:cs typeface="Exo 2"/>
                          <a:sym typeface="Exo 2"/>
                        </a:rPr>
                        <a:t>Password Hash</a:t>
                      </a:r>
                      <a:endParaRPr b="1" sz="2200">
                        <a:latin typeface="Exo 2"/>
                        <a:ea typeface="Exo 2"/>
                        <a:cs typeface="Exo 2"/>
                        <a:sym typeface="Exo 2"/>
                      </a:endParaRPr>
                    </a:p>
                  </a:txBody>
                  <a:tcPr marT="91425" marB="91425" marR="91425" marL="91425">
                    <a:solidFill>
                      <a:srgbClr val="A4C2F4"/>
                    </a:solidFill>
                  </a:tcPr>
                </a:tc>
              </a:tr>
              <a:tr h="405475">
                <a:tc>
                  <a:txBody>
                    <a:bodyPr/>
                    <a:lstStyle/>
                    <a:p>
                      <a:pPr indent="0" lvl="0" marL="0" rtl="0" algn="l">
                        <a:spcBef>
                          <a:spcPts val="0"/>
                        </a:spcBef>
                        <a:spcAft>
                          <a:spcPts val="0"/>
                        </a:spcAft>
                        <a:buNone/>
                      </a:pPr>
                      <a:r>
                        <a:rPr lang="it" sz="1600">
                          <a:latin typeface="Exo 2"/>
                          <a:ea typeface="Exo 2"/>
                          <a:cs typeface="Exo 2"/>
                          <a:sym typeface="Exo 2"/>
                        </a:rPr>
                        <a:t>Law</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b="1" lang="it">
                          <a:solidFill>
                            <a:srgbClr val="1155CC"/>
                          </a:solidFill>
                          <a:latin typeface="Consolas"/>
                          <a:ea typeface="Consolas"/>
                          <a:cs typeface="Consolas"/>
                          <a:sym typeface="Consolas"/>
                        </a:rPr>
                        <a:t>1e4e888a</a:t>
                      </a:r>
                      <a:endParaRPr b="1" sz="1600">
                        <a:solidFill>
                          <a:srgbClr val="1155CC"/>
                        </a:solidFill>
                        <a:latin typeface="Exo 2"/>
                        <a:ea typeface="Exo 2"/>
                        <a:cs typeface="Exo 2"/>
                        <a:sym typeface="Exo 2"/>
                      </a:endParaRPr>
                    </a:p>
                  </a:txBody>
                  <a:tcPr marT="91425" marB="91425" marR="91425" marL="91425"/>
                </a:tc>
              </a:tr>
              <a:tr h="425425">
                <a:tc>
                  <a:txBody>
                    <a:bodyPr/>
                    <a:lstStyle/>
                    <a:p>
                      <a:pPr indent="0" lvl="0" marL="0" rtl="0" algn="l">
                        <a:spcBef>
                          <a:spcPts val="0"/>
                        </a:spcBef>
                        <a:spcAft>
                          <a:spcPts val="0"/>
                        </a:spcAft>
                        <a:buNone/>
                      </a:pPr>
                      <a:r>
                        <a:rPr lang="it" sz="1600">
                          <a:latin typeface="Exo 2"/>
                          <a:ea typeface="Exo 2"/>
                          <a:cs typeface="Exo 2"/>
                          <a:sym typeface="Exo 2"/>
                        </a:rPr>
                        <a:t>Frank</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0e9bee3b</a:t>
                      </a:r>
                      <a:endParaRPr sz="1600">
                        <a:latin typeface="Exo 2"/>
                        <a:ea typeface="Exo 2"/>
                        <a:cs typeface="Exo 2"/>
                        <a:sym typeface="Exo 2"/>
                      </a:endParaRPr>
                    </a:p>
                  </a:txBody>
                  <a:tcPr marT="91425" marB="91425" marR="91425" marL="91425"/>
                </a:tc>
              </a:tr>
              <a:tr h="405500">
                <a:tc>
                  <a:txBody>
                    <a:bodyPr/>
                    <a:lstStyle/>
                    <a:p>
                      <a:pPr indent="0" lvl="0" marL="0" rtl="0" algn="l">
                        <a:spcBef>
                          <a:spcPts val="0"/>
                        </a:spcBef>
                        <a:spcAft>
                          <a:spcPts val="0"/>
                        </a:spcAft>
                        <a:buNone/>
                      </a:pPr>
                      <a:r>
                        <a:rPr lang="it" sz="1600">
                          <a:latin typeface="Exo 2"/>
                          <a:ea typeface="Exo 2"/>
                          <a:cs typeface="Exo 2"/>
                          <a:sym typeface="Exo 2"/>
                        </a:rPr>
                        <a:t>Matteo</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2e4b0fef</a:t>
                      </a:r>
                      <a:endParaRPr sz="1600">
                        <a:latin typeface="Exo 2"/>
                        <a:ea typeface="Exo 2"/>
                        <a:cs typeface="Exo 2"/>
                        <a:sym typeface="Exo 2"/>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Rob</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32d7f49b</a:t>
                      </a:r>
                      <a:endParaRPr sz="1600">
                        <a:latin typeface="Exo 2"/>
                        <a:ea typeface="Exo 2"/>
                        <a:cs typeface="Exo 2"/>
                        <a:sym typeface="Exo 2"/>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Gab</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b="1" lang="it">
                          <a:solidFill>
                            <a:srgbClr val="990000"/>
                          </a:solidFill>
                          <a:latin typeface="Consolas"/>
                          <a:ea typeface="Consolas"/>
                          <a:cs typeface="Consolas"/>
                          <a:sym typeface="Consolas"/>
                        </a:rPr>
                        <a:t>e2d7fc0d</a:t>
                      </a:r>
                      <a:endParaRPr b="1">
                        <a:solidFill>
                          <a:srgbClr val="990000"/>
                        </a:solidFill>
                        <a:latin typeface="Consolas"/>
                        <a:ea typeface="Consolas"/>
                        <a:cs typeface="Consolas"/>
                        <a:sym typeface="Consolas"/>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Tom</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d64cd845</a:t>
                      </a:r>
                      <a:endParaRPr>
                        <a:solidFill>
                          <a:schemeClr val="dk1"/>
                        </a:solidFill>
                        <a:latin typeface="Consolas"/>
                        <a:ea typeface="Consolas"/>
                        <a:cs typeface="Consolas"/>
                        <a:sym typeface="Consolas"/>
                      </a:endParaRPr>
                    </a:p>
                  </a:txBody>
                  <a:tcPr marT="91425" marB="91425" marR="91425" marL="91425"/>
                </a:tc>
              </a:tr>
            </a:tbl>
          </a:graphicData>
        </a:graphic>
      </p:graphicFrame>
      <p:graphicFrame>
        <p:nvGraphicFramePr>
          <p:cNvPr id="540" name="Google Shape;540;p45"/>
          <p:cNvGraphicFramePr/>
          <p:nvPr/>
        </p:nvGraphicFramePr>
        <p:xfrm>
          <a:off x="5478229" y="1734475"/>
          <a:ext cx="3000000" cy="3000000"/>
        </p:xfrm>
        <a:graphic>
          <a:graphicData uri="http://schemas.openxmlformats.org/drawingml/2006/table">
            <a:tbl>
              <a:tblPr>
                <a:noFill/>
                <a:tableStyleId>{4B375DC7-10D3-41CD-88A4-21A8DE1F2A7F}</a:tableStyleId>
              </a:tblPr>
              <a:tblGrid>
                <a:gridCol w="1582000"/>
                <a:gridCol w="1772075"/>
              </a:tblGrid>
              <a:tr h="405475">
                <a:tc>
                  <a:txBody>
                    <a:bodyPr/>
                    <a:lstStyle/>
                    <a:p>
                      <a:pPr indent="0" lvl="0" marL="0" rtl="0" algn="l">
                        <a:spcBef>
                          <a:spcPts val="0"/>
                        </a:spcBef>
                        <a:spcAft>
                          <a:spcPts val="0"/>
                        </a:spcAft>
                        <a:buNone/>
                      </a:pPr>
                      <a:r>
                        <a:rPr lang="it" sz="1600">
                          <a:latin typeface="Exo 2"/>
                          <a:ea typeface="Exo 2"/>
                          <a:cs typeface="Exo 2"/>
                          <a:sym typeface="Exo 2"/>
                        </a:rPr>
                        <a:t>segreto</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634e888a</a:t>
                      </a:r>
                      <a:endParaRPr sz="1600">
                        <a:latin typeface="Exo 2"/>
                        <a:ea typeface="Exo 2"/>
                        <a:cs typeface="Exo 2"/>
                        <a:sym typeface="Exo 2"/>
                      </a:endParaRPr>
                    </a:p>
                  </a:txBody>
                  <a:tcPr marT="91425" marB="91425" marR="91425" marL="91425"/>
                </a:tc>
              </a:tr>
              <a:tr h="425425">
                <a:tc>
                  <a:txBody>
                    <a:bodyPr/>
                    <a:lstStyle/>
                    <a:p>
                      <a:pPr indent="0" lvl="0" marL="0" rtl="0" algn="l">
                        <a:spcBef>
                          <a:spcPts val="0"/>
                        </a:spcBef>
                        <a:spcAft>
                          <a:spcPts val="0"/>
                        </a:spcAft>
                        <a:buNone/>
                      </a:pPr>
                      <a:r>
                        <a:rPr lang="it" sz="1600">
                          <a:latin typeface="Exo 2"/>
                          <a:ea typeface="Exo 2"/>
                          <a:cs typeface="Exo 2"/>
                          <a:sym typeface="Exo 2"/>
                        </a:rPr>
                        <a:t>password</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it">
                          <a:solidFill>
                            <a:srgbClr val="1155CC"/>
                          </a:solidFill>
                          <a:latin typeface="Consolas"/>
                          <a:ea typeface="Consolas"/>
                          <a:cs typeface="Consolas"/>
                          <a:sym typeface="Consolas"/>
                        </a:rPr>
                        <a:t>1e4e888a</a:t>
                      </a:r>
                      <a:endParaRPr b="1" sz="1600">
                        <a:solidFill>
                          <a:srgbClr val="1155CC"/>
                        </a:solidFill>
                        <a:latin typeface="Exo 2"/>
                        <a:ea typeface="Exo 2"/>
                        <a:cs typeface="Exo 2"/>
                        <a:sym typeface="Exo 2"/>
                      </a:endParaRPr>
                    </a:p>
                  </a:txBody>
                  <a:tcPr marT="91425" marB="91425" marR="91425" marL="91425"/>
                </a:tc>
              </a:tr>
              <a:tr h="405500">
                <a:tc>
                  <a:txBody>
                    <a:bodyPr/>
                    <a:lstStyle/>
                    <a:p>
                      <a:pPr indent="0" lvl="0" marL="0" rtl="0" algn="l">
                        <a:spcBef>
                          <a:spcPts val="0"/>
                        </a:spcBef>
                        <a:spcAft>
                          <a:spcPts val="0"/>
                        </a:spcAft>
                        <a:buNone/>
                      </a:pPr>
                      <a:r>
                        <a:rPr lang="it" sz="1600">
                          <a:latin typeface="Exo 2"/>
                          <a:ea typeface="Exo 2"/>
                          <a:cs typeface="Exo 2"/>
                          <a:sym typeface="Exo 2"/>
                        </a:rPr>
                        <a:t>123456</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a2a86fef</a:t>
                      </a:r>
                      <a:endParaRPr sz="1600">
                        <a:latin typeface="Exo 2"/>
                        <a:ea typeface="Exo 2"/>
                        <a:cs typeface="Exo 2"/>
                        <a:sym typeface="Exo 2"/>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asdasd</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d7231f49</a:t>
                      </a:r>
                      <a:endParaRPr sz="1600">
                        <a:latin typeface="Exo 2"/>
                        <a:ea typeface="Exo 2"/>
                        <a:cs typeface="Exo 2"/>
                        <a:sym typeface="Exo 2"/>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mamma</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0e9ba298</a:t>
                      </a:r>
                      <a:endParaRPr>
                        <a:solidFill>
                          <a:schemeClr val="dk1"/>
                        </a:solidFill>
                        <a:latin typeface="Consolas"/>
                        <a:ea typeface="Consolas"/>
                        <a:cs typeface="Consolas"/>
                        <a:sym typeface="Consolas"/>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lorenzo</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d64cd845</a:t>
                      </a:r>
                      <a:endParaRPr>
                        <a:solidFill>
                          <a:schemeClr val="dk1"/>
                        </a:solidFill>
                        <a:latin typeface="Consolas"/>
                        <a:ea typeface="Consolas"/>
                        <a:cs typeface="Consolas"/>
                        <a:sym typeface="Consolas"/>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2004</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it">
                          <a:solidFill>
                            <a:srgbClr val="990000"/>
                          </a:solidFill>
                          <a:latin typeface="Consolas"/>
                          <a:ea typeface="Consolas"/>
                          <a:cs typeface="Consolas"/>
                          <a:sym typeface="Consolas"/>
                        </a:rPr>
                        <a:t>e2d7fc0d</a:t>
                      </a:r>
                      <a:endParaRPr b="1">
                        <a:solidFill>
                          <a:srgbClr val="990000"/>
                        </a:solidFill>
                        <a:latin typeface="Consolas"/>
                        <a:ea typeface="Consolas"/>
                        <a:cs typeface="Consolas"/>
                        <a:sym typeface="Consolas"/>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viadei…</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683dea23</a:t>
                      </a:r>
                      <a:endParaRPr>
                        <a:solidFill>
                          <a:schemeClr val="dk1"/>
                        </a:solidFill>
                        <a:latin typeface="Consolas"/>
                        <a:ea typeface="Consolas"/>
                        <a:cs typeface="Consolas"/>
                        <a:sym typeface="Consolas"/>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capricorno</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54fe1082</a:t>
                      </a:r>
                      <a:endParaRPr>
                        <a:solidFill>
                          <a:schemeClr val="dk1"/>
                        </a:solidFill>
                        <a:latin typeface="Consolas"/>
                        <a:ea typeface="Consolas"/>
                        <a:cs typeface="Consolas"/>
                        <a:sym typeface="Consolas"/>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rocky</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232aedf2</a:t>
                      </a:r>
                      <a:endParaRPr>
                        <a:solidFill>
                          <a:schemeClr val="dk1"/>
                        </a:solidFill>
                        <a:latin typeface="Consolas"/>
                        <a:ea typeface="Consolas"/>
                        <a:cs typeface="Consolas"/>
                        <a:sym typeface="Consolas"/>
                      </a:endParaRPr>
                    </a:p>
                  </a:txBody>
                  <a:tcPr marT="91425" marB="91425" marR="91425" marL="91425"/>
                </a:tc>
              </a:tr>
              <a:tr h="435400">
                <a:tc>
                  <a:txBody>
                    <a:bodyPr/>
                    <a:lstStyle/>
                    <a:p>
                      <a:pPr indent="0" lvl="0" marL="0" rtl="0" algn="l">
                        <a:spcBef>
                          <a:spcPts val="0"/>
                        </a:spcBef>
                        <a:spcAft>
                          <a:spcPts val="0"/>
                        </a:spcAft>
                        <a:buNone/>
                      </a:pPr>
                      <a:r>
                        <a:rPr lang="it" sz="1600">
                          <a:latin typeface="Exo 2"/>
                          <a:ea typeface="Exo 2"/>
                          <a:cs typeface="Exo 2"/>
                          <a:sym typeface="Exo 2"/>
                        </a:rPr>
                        <a:t>milan</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12543dee</a:t>
                      </a:r>
                      <a:endParaRPr>
                        <a:solidFill>
                          <a:schemeClr val="dk1"/>
                        </a:solidFill>
                        <a:latin typeface="Consolas"/>
                        <a:ea typeface="Consolas"/>
                        <a:cs typeface="Consolas"/>
                        <a:sym typeface="Consolas"/>
                      </a:endParaRPr>
                    </a:p>
                  </a:txBody>
                  <a:tcPr marT="91425" marB="91425" marR="91425" marL="91425"/>
                </a:tc>
              </a:tr>
            </a:tbl>
          </a:graphicData>
        </a:graphic>
      </p:graphicFrame>
      <p:sp>
        <p:nvSpPr>
          <p:cNvPr id="541" name="Google Shape;541;p45"/>
          <p:cNvSpPr txBox="1"/>
          <p:nvPr>
            <p:ph idx="1" type="body"/>
          </p:nvPr>
        </p:nvSpPr>
        <p:spPr>
          <a:xfrm>
            <a:off x="311700" y="4944150"/>
            <a:ext cx="4921500" cy="15537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it"/>
              <a:t>… l’attaccante non genera i digest di un dizionario di parole. Nel </a:t>
            </a:r>
            <a:r>
              <a:rPr lang="it"/>
              <a:t>gergo</a:t>
            </a:r>
            <a:r>
              <a:rPr lang="it"/>
              <a:t> </a:t>
            </a:r>
            <a:r>
              <a:rPr b="1" lang="it">
                <a:solidFill>
                  <a:srgbClr val="990000"/>
                </a:solidFill>
              </a:rPr>
              <a:t>Lookup Table</a:t>
            </a:r>
            <a:r>
              <a:rPr lang="it"/>
              <a:t>.</a:t>
            </a:r>
            <a:endParaRPr/>
          </a:p>
        </p:txBody>
      </p:sp>
      <p:sp>
        <p:nvSpPr>
          <p:cNvPr id="542" name="Google Shape;542;p45"/>
          <p:cNvSpPr txBox="1"/>
          <p:nvPr>
            <p:ph idx="1" type="body"/>
          </p:nvPr>
        </p:nvSpPr>
        <p:spPr>
          <a:xfrm>
            <a:off x="5876725" y="1149175"/>
            <a:ext cx="2386800" cy="5853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b="1" lang="it"/>
              <a:t>Lookup Table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Soluzione: salting</a:t>
            </a:r>
            <a:endParaRPr/>
          </a:p>
        </p:txBody>
      </p:sp>
      <p:graphicFrame>
        <p:nvGraphicFramePr>
          <p:cNvPr id="548" name="Google Shape;548;p46"/>
          <p:cNvGraphicFramePr/>
          <p:nvPr/>
        </p:nvGraphicFramePr>
        <p:xfrm>
          <a:off x="1349917" y="3219700"/>
          <a:ext cx="3000000" cy="3000000"/>
        </p:xfrm>
        <a:graphic>
          <a:graphicData uri="http://schemas.openxmlformats.org/drawingml/2006/table">
            <a:tbl>
              <a:tblPr>
                <a:noFill/>
                <a:tableStyleId>{4B375DC7-10D3-41CD-88A4-21A8DE1F2A7F}</a:tableStyleId>
              </a:tblPr>
              <a:tblGrid>
                <a:gridCol w="1988750"/>
                <a:gridCol w="2227700"/>
                <a:gridCol w="2227700"/>
              </a:tblGrid>
              <a:tr h="855875">
                <a:tc>
                  <a:txBody>
                    <a:bodyPr/>
                    <a:lstStyle/>
                    <a:p>
                      <a:pPr indent="0" lvl="0" marL="0" rtl="0" algn="l">
                        <a:spcBef>
                          <a:spcPts val="0"/>
                        </a:spcBef>
                        <a:spcAft>
                          <a:spcPts val="0"/>
                        </a:spcAft>
                        <a:buNone/>
                      </a:pPr>
                      <a:r>
                        <a:rPr b="1" lang="it" sz="2200">
                          <a:latin typeface="Exo 2"/>
                          <a:ea typeface="Exo 2"/>
                          <a:cs typeface="Exo 2"/>
                          <a:sym typeface="Exo 2"/>
                        </a:rPr>
                        <a:t>Username</a:t>
                      </a:r>
                      <a:endParaRPr b="1" sz="22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2200">
                          <a:latin typeface="Exo 2"/>
                          <a:ea typeface="Exo 2"/>
                          <a:cs typeface="Exo 2"/>
                          <a:sym typeface="Exo 2"/>
                        </a:rPr>
                        <a:t>Salt</a:t>
                      </a:r>
                      <a:endParaRPr b="1" sz="22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2200">
                          <a:latin typeface="Exo 2"/>
                          <a:ea typeface="Exo 2"/>
                          <a:cs typeface="Exo 2"/>
                          <a:sym typeface="Exo 2"/>
                        </a:rPr>
                        <a:t>Password Hash</a:t>
                      </a:r>
                      <a:endParaRPr b="1" sz="2200">
                        <a:latin typeface="Exo 2"/>
                        <a:ea typeface="Exo 2"/>
                        <a:cs typeface="Exo 2"/>
                        <a:sym typeface="Exo 2"/>
                      </a:endParaRPr>
                    </a:p>
                  </a:txBody>
                  <a:tcPr marT="91425" marB="91425" marR="91425" marL="91425">
                    <a:solidFill>
                      <a:srgbClr val="A4C2F4"/>
                    </a:solidFill>
                  </a:tcPr>
                </a:tc>
              </a:tr>
              <a:tr h="427900">
                <a:tc>
                  <a:txBody>
                    <a:bodyPr/>
                    <a:lstStyle/>
                    <a:p>
                      <a:pPr indent="0" lvl="0" marL="0" rtl="0" algn="l">
                        <a:spcBef>
                          <a:spcPts val="0"/>
                        </a:spcBef>
                        <a:spcAft>
                          <a:spcPts val="0"/>
                        </a:spcAft>
                        <a:buNone/>
                      </a:pPr>
                      <a:r>
                        <a:rPr lang="it" sz="1600">
                          <a:latin typeface="Exo 2"/>
                          <a:ea typeface="Exo 2"/>
                          <a:cs typeface="Exo 2"/>
                          <a:sym typeface="Exo 2"/>
                        </a:rPr>
                        <a:t>Law</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3x31LwpZ</a:t>
                      </a:r>
                      <a:endParaRPr>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1e4e888a</a:t>
                      </a:r>
                      <a:endParaRPr sz="1600">
                        <a:solidFill>
                          <a:schemeClr val="dk1"/>
                        </a:solidFill>
                        <a:latin typeface="Exo 2"/>
                        <a:ea typeface="Exo 2"/>
                        <a:cs typeface="Exo 2"/>
                        <a:sym typeface="Exo 2"/>
                      </a:endParaRPr>
                    </a:p>
                  </a:txBody>
                  <a:tcPr marT="91425" marB="91425" marR="91425" marL="91425"/>
                </a:tc>
              </a:tr>
              <a:tr h="427900">
                <a:tc>
                  <a:txBody>
                    <a:bodyPr/>
                    <a:lstStyle/>
                    <a:p>
                      <a:pPr indent="0" lvl="0" marL="0" rtl="0" algn="l">
                        <a:spcBef>
                          <a:spcPts val="0"/>
                        </a:spcBef>
                        <a:spcAft>
                          <a:spcPts val="0"/>
                        </a:spcAft>
                        <a:buNone/>
                      </a:pPr>
                      <a:r>
                        <a:rPr lang="it" sz="1600">
                          <a:latin typeface="Exo 2"/>
                          <a:ea typeface="Exo 2"/>
                          <a:cs typeface="Exo 2"/>
                          <a:sym typeface="Exo 2"/>
                        </a:rPr>
                        <a:t>Frank</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2WV9q4w8</a:t>
                      </a:r>
                      <a:endParaRPr>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0e9bee3b</a:t>
                      </a:r>
                      <a:endParaRPr sz="1600">
                        <a:latin typeface="Exo 2"/>
                        <a:ea typeface="Exo 2"/>
                        <a:cs typeface="Exo 2"/>
                        <a:sym typeface="Exo 2"/>
                      </a:endParaRPr>
                    </a:p>
                  </a:txBody>
                  <a:tcPr marT="91425" marB="91425" marR="91425" marL="91425"/>
                </a:tc>
              </a:tr>
              <a:tr h="427900">
                <a:tc>
                  <a:txBody>
                    <a:bodyPr/>
                    <a:lstStyle/>
                    <a:p>
                      <a:pPr indent="0" lvl="0" marL="0" rtl="0" algn="l">
                        <a:spcBef>
                          <a:spcPts val="0"/>
                        </a:spcBef>
                        <a:spcAft>
                          <a:spcPts val="0"/>
                        </a:spcAft>
                        <a:buNone/>
                      </a:pPr>
                      <a:r>
                        <a:rPr lang="it" sz="1600">
                          <a:latin typeface="Exo 2"/>
                          <a:ea typeface="Exo 2"/>
                          <a:cs typeface="Exo 2"/>
                          <a:sym typeface="Exo 2"/>
                        </a:rPr>
                        <a:t>Matteo</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iJ9xG2W8</a:t>
                      </a:r>
                      <a:endParaRPr>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2e4b0fef</a:t>
                      </a:r>
                      <a:endParaRPr sz="1600">
                        <a:latin typeface="Exo 2"/>
                        <a:ea typeface="Exo 2"/>
                        <a:cs typeface="Exo 2"/>
                        <a:sym typeface="Exo 2"/>
                      </a:endParaRPr>
                    </a:p>
                  </a:txBody>
                  <a:tcPr marT="91425" marB="91425" marR="91425" marL="91425"/>
                </a:tc>
              </a:tr>
              <a:tr h="436675">
                <a:tc>
                  <a:txBody>
                    <a:bodyPr/>
                    <a:lstStyle/>
                    <a:p>
                      <a:pPr indent="0" lvl="0" marL="0" rtl="0" algn="l">
                        <a:spcBef>
                          <a:spcPts val="0"/>
                        </a:spcBef>
                        <a:spcAft>
                          <a:spcPts val="0"/>
                        </a:spcAft>
                        <a:buNone/>
                      </a:pPr>
                      <a:r>
                        <a:rPr lang="it" sz="1600">
                          <a:latin typeface="Exo 2"/>
                          <a:ea typeface="Exo 2"/>
                          <a:cs typeface="Exo 2"/>
                          <a:sym typeface="Exo 2"/>
                        </a:rPr>
                        <a:t>Rob</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l6T8ul89</a:t>
                      </a:r>
                      <a:endParaRPr>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32d7f49b</a:t>
                      </a:r>
                      <a:endParaRPr sz="1600">
                        <a:latin typeface="Exo 2"/>
                        <a:ea typeface="Exo 2"/>
                        <a:cs typeface="Exo 2"/>
                        <a:sym typeface="Exo 2"/>
                      </a:endParaRPr>
                    </a:p>
                  </a:txBody>
                  <a:tcPr marT="91425" marB="91425" marR="91425" marL="91425"/>
                </a:tc>
              </a:tr>
              <a:tr h="436675">
                <a:tc>
                  <a:txBody>
                    <a:bodyPr/>
                    <a:lstStyle/>
                    <a:p>
                      <a:pPr indent="0" lvl="0" marL="0" rtl="0" algn="l">
                        <a:spcBef>
                          <a:spcPts val="0"/>
                        </a:spcBef>
                        <a:spcAft>
                          <a:spcPts val="0"/>
                        </a:spcAft>
                        <a:buNone/>
                      </a:pPr>
                      <a:r>
                        <a:rPr lang="it" sz="1600">
                          <a:latin typeface="Exo 2"/>
                          <a:ea typeface="Exo 2"/>
                          <a:cs typeface="Exo 2"/>
                          <a:sym typeface="Exo 2"/>
                        </a:rPr>
                        <a:t>Gab</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94H0L1tV</a:t>
                      </a:r>
                      <a:endParaRPr>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e2d7fc0d</a:t>
                      </a:r>
                      <a:endParaRPr>
                        <a:solidFill>
                          <a:schemeClr val="dk1"/>
                        </a:solidFill>
                        <a:latin typeface="Consolas"/>
                        <a:ea typeface="Consolas"/>
                        <a:cs typeface="Consolas"/>
                        <a:sym typeface="Consolas"/>
                      </a:endParaRPr>
                    </a:p>
                  </a:txBody>
                  <a:tcPr marT="91425" marB="91425" marR="91425" marL="91425"/>
                </a:tc>
              </a:tr>
              <a:tr h="436675">
                <a:tc>
                  <a:txBody>
                    <a:bodyPr/>
                    <a:lstStyle/>
                    <a:p>
                      <a:pPr indent="0" lvl="0" marL="0" rtl="0" algn="l">
                        <a:spcBef>
                          <a:spcPts val="0"/>
                        </a:spcBef>
                        <a:spcAft>
                          <a:spcPts val="0"/>
                        </a:spcAft>
                        <a:buNone/>
                      </a:pPr>
                      <a:r>
                        <a:rPr lang="it" sz="1600">
                          <a:latin typeface="Exo 2"/>
                          <a:ea typeface="Exo 2"/>
                          <a:cs typeface="Exo 2"/>
                          <a:sym typeface="Exo 2"/>
                        </a:rPr>
                        <a:t>Tom</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3m8HytT5</a:t>
                      </a:r>
                      <a:endParaRPr>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d64cd845</a:t>
                      </a:r>
                      <a:endParaRPr>
                        <a:solidFill>
                          <a:schemeClr val="dk1"/>
                        </a:solidFill>
                        <a:latin typeface="Consolas"/>
                        <a:ea typeface="Consolas"/>
                        <a:cs typeface="Consolas"/>
                        <a:sym typeface="Consolas"/>
                      </a:endParaRPr>
                    </a:p>
                  </a:txBody>
                  <a:tcPr marT="91425" marB="91425" marR="91425" marL="91425"/>
                </a:tc>
              </a:tr>
            </a:tbl>
          </a:graphicData>
        </a:graphic>
      </p:graphicFrame>
      <p:sp>
        <p:nvSpPr>
          <p:cNvPr id="549" name="Google Shape;549;p46"/>
          <p:cNvSpPr txBox="1"/>
          <p:nvPr>
            <p:ph idx="1" type="body"/>
          </p:nvPr>
        </p:nvSpPr>
        <p:spPr>
          <a:xfrm>
            <a:off x="311700" y="1435425"/>
            <a:ext cx="8520600" cy="155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Alle password vengono concatenati dei caratteri casuali e poi viene calcolato l’hash.</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Soluzione: salting</a:t>
            </a:r>
            <a:endParaRPr/>
          </a:p>
        </p:txBody>
      </p:sp>
      <p:graphicFrame>
        <p:nvGraphicFramePr>
          <p:cNvPr id="555" name="Google Shape;555;p47"/>
          <p:cNvGraphicFramePr/>
          <p:nvPr/>
        </p:nvGraphicFramePr>
        <p:xfrm>
          <a:off x="1349917" y="2860851"/>
          <a:ext cx="3000000" cy="3000000"/>
        </p:xfrm>
        <a:graphic>
          <a:graphicData uri="http://schemas.openxmlformats.org/drawingml/2006/table">
            <a:tbl>
              <a:tblPr>
                <a:noFill/>
                <a:tableStyleId>{4B375DC7-10D3-41CD-88A4-21A8DE1F2A7F}</a:tableStyleId>
              </a:tblPr>
              <a:tblGrid>
                <a:gridCol w="1988750"/>
                <a:gridCol w="2227700"/>
                <a:gridCol w="2227700"/>
              </a:tblGrid>
              <a:tr h="855875">
                <a:tc>
                  <a:txBody>
                    <a:bodyPr/>
                    <a:lstStyle/>
                    <a:p>
                      <a:pPr indent="0" lvl="0" marL="0" rtl="0" algn="l">
                        <a:spcBef>
                          <a:spcPts val="0"/>
                        </a:spcBef>
                        <a:spcAft>
                          <a:spcPts val="0"/>
                        </a:spcAft>
                        <a:buNone/>
                      </a:pPr>
                      <a:r>
                        <a:rPr b="1" lang="it" sz="2200">
                          <a:latin typeface="Exo 2"/>
                          <a:ea typeface="Exo 2"/>
                          <a:cs typeface="Exo 2"/>
                          <a:sym typeface="Exo 2"/>
                        </a:rPr>
                        <a:t>Username</a:t>
                      </a:r>
                      <a:endParaRPr b="1" sz="22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2200">
                          <a:latin typeface="Exo 2"/>
                          <a:ea typeface="Exo 2"/>
                          <a:cs typeface="Exo 2"/>
                          <a:sym typeface="Exo 2"/>
                        </a:rPr>
                        <a:t>Salt</a:t>
                      </a:r>
                      <a:endParaRPr b="1" sz="22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2200">
                          <a:latin typeface="Exo 2"/>
                          <a:ea typeface="Exo 2"/>
                          <a:cs typeface="Exo 2"/>
                          <a:sym typeface="Exo 2"/>
                        </a:rPr>
                        <a:t>Password Hash</a:t>
                      </a:r>
                      <a:endParaRPr b="1" sz="2200">
                        <a:latin typeface="Exo 2"/>
                        <a:ea typeface="Exo 2"/>
                        <a:cs typeface="Exo 2"/>
                        <a:sym typeface="Exo 2"/>
                      </a:endParaRPr>
                    </a:p>
                  </a:txBody>
                  <a:tcPr marT="91425" marB="91425" marR="91425" marL="91425">
                    <a:solidFill>
                      <a:srgbClr val="A4C2F4"/>
                    </a:solidFill>
                  </a:tcPr>
                </a:tc>
              </a:tr>
              <a:tr h="427900">
                <a:tc>
                  <a:txBody>
                    <a:bodyPr/>
                    <a:lstStyle/>
                    <a:p>
                      <a:pPr indent="0" lvl="0" marL="0" rtl="0" algn="l">
                        <a:spcBef>
                          <a:spcPts val="0"/>
                        </a:spcBef>
                        <a:spcAft>
                          <a:spcPts val="0"/>
                        </a:spcAft>
                        <a:buNone/>
                      </a:pPr>
                      <a:r>
                        <a:rPr lang="it" sz="1600">
                          <a:latin typeface="Exo 2"/>
                          <a:ea typeface="Exo 2"/>
                          <a:cs typeface="Exo 2"/>
                          <a:sym typeface="Exo 2"/>
                        </a:rPr>
                        <a:t>Law</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3x31LwpZ</a:t>
                      </a:r>
                      <a:endParaRPr>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Consolas"/>
                          <a:ea typeface="Consolas"/>
                          <a:cs typeface="Consolas"/>
                          <a:sym typeface="Consolas"/>
                        </a:rPr>
                        <a:t>2e4b0fef</a:t>
                      </a:r>
                      <a:endParaRPr sz="1600">
                        <a:solidFill>
                          <a:schemeClr val="dk1"/>
                        </a:solidFill>
                        <a:latin typeface="Exo 2"/>
                        <a:ea typeface="Exo 2"/>
                        <a:cs typeface="Exo 2"/>
                        <a:sym typeface="Exo 2"/>
                      </a:endParaRPr>
                    </a:p>
                  </a:txBody>
                  <a:tcPr marT="91425" marB="91425" marR="91425" marL="91425"/>
                </a:tc>
              </a:tr>
              <a:tr h="427900">
                <a:tc>
                  <a:txBody>
                    <a:bodyPr/>
                    <a:lstStyle/>
                    <a:p>
                      <a:pPr indent="0" lvl="0" marL="0" rtl="0" algn="l">
                        <a:spcBef>
                          <a:spcPts val="0"/>
                        </a:spcBef>
                        <a:spcAft>
                          <a:spcPts val="0"/>
                        </a:spcAft>
                        <a:buNone/>
                      </a:pPr>
                      <a:r>
                        <a:rPr lang="it" sz="1600">
                          <a:latin typeface="Exo 2"/>
                          <a:ea typeface="Exo 2"/>
                          <a:cs typeface="Exo 2"/>
                          <a:sym typeface="Exo 2"/>
                        </a:rPr>
                        <a:t>Frank</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2WV9q4w8</a:t>
                      </a:r>
                      <a:endParaRPr>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0e9bee3b</a:t>
                      </a:r>
                      <a:endParaRPr sz="1600">
                        <a:latin typeface="Exo 2"/>
                        <a:ea typeface="Exo 2"/>
                        <a:cs typeface="Exo 2"/>
                        <a:sym typeface="Exo 2"/>
                      </a:endParaRPr>
                    </a:p>
                  </a:txBody>
                  <a:tcPr marT="91425" marB="91425" marR="91425" marL="91425"/>
                </a:tc>
              </a:tr>
              <a:tr h="427900">
                <a:tc>
                  <a:txBody>
                    <a:bodyPr/>
                    <a:lstStyle/>
                    <a:p>
                      <a:pPr indent="0" lvl="0" marL="0" rtl="0" algn="l">
                        <a:spcBef>
                          <a:spcPts val="0"/>
                        </a:spcBef>
                        <a:spcAft>
                          <a:spcPts val="0"/>
                        </a:spcAft>
                        <a:buNone/>
                      </a:pPr>
                      <a:r>
                        <a:rPr lang="it" sz="1600">
                          <a:latin typeface="Exo 2"/>
                          <a:ea typeface="Exo 2"/>
                          <a:cs typeface="Exo 2"/>
                          <a:sym typeface="Exo 2"/>
                        </a:rPr>
                        <a:t>Matteo</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iJ9xG2W8</a:t>
                      </a:r>
                      <a:endParaRPr>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Consolas"/>
                          <a:ea typeface="Consolas"/>
                          <a:cs typeface="Consolas"/>
                          <a:sym typeface="Consolas"/>
                        </a:rPr>
                        <a:t>32d7f49b</a:t>
                      </a:r>
                      <a:endParaRPr sz="1600">
                        <a:latin typeface="Exo 2"/>
                        <a:ea typeface="Exo 2"/>
                        <a:cs typeface="Exo 2"/>
                        <a:sym typeface="Exo 2"/>
                      </a:endParaRPr>
                    </a:p>
                  </a:txBody>
                  <a:tcPr marT="91425" marB="91425" marR="91425" marL="91425"/>
                </a:tc>
              </a:tr>
              <a:tr h="436675">
                <a:tc>
                  <a:txBody>
                    <a:bodyPr/>
                    <a:lstStyle/>
                    <a:p>
                      <a:pPr indent="0" lvl="0" marL="0" rtl="0" algn="l">
                        <a:spcBef>
                          <a:spcPts val="0"/>
                        </a:spcBef>
                        <a:spcAft>
                          <a:spcPts val="0"/>
                        </a:spcAft>
                        <a:buNone/>
                      </a:pPr>
                      <a:r>
                        <a:rPr lang="it" sz="1600">
                          <a:latin typeface="Exo 2"/>
                          <a:ea typeface="Exo 2"/>
                          <a:cs typeface="Exo 2"/>
                          <a:sym typeface="Exo 2"/>
                        </a:rPr>
                        <a:t>Rob</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l6T8ul89</a:t>
                      </a:r>
                      <a:endParaRPr>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Consolas"/>
                          <a:ea typeface="Consolas"/>
                          <a:cs typeface="Consolas"/>
                          <a:sym typeface="Consolas"/>
                        </a:rPr>
                        <a:t>34fe7324</a:t>
                      </a:r>
                      <a:endParaRPr sz="1600">
                        <a:latin typeface="Exo 2"/>
                        <a:ea typeface="Exo 2"/>
                        <a:cs typeface="Exo 2"/>
                        <a:sym typeface="Exo 2"/>
                      </a:endParaRPr>
                    </a:p>
                  </a:txBody>
                  <a:tcPr marT="91425" marB="91425" marR="91425" marL="91425"/>
                </a:tc>
              </a:tr>
              <a:tr h="436675">
                <a:tc>
                  <a:txBody>
                    <a:bodyPr/>
                    <a:lstStyle/>
                    <a:p>
                      <a:pPr indent="0" lvl="0" marL="0" rtl="0" algn="l">
                        <a:spcBef>
                          <a:spcPts val="0"/>
                        </a:spcBef>
                        <a:spcAft>
                          <a:spcPts val="0"/>
                        </a:spcAft>
                        <a:buNone/>
                      </a:pPr>
                      <a:r>
                        <a:rPr lang="it" sz="1600">
                          <a:latin typeface="Exo 2"/>
                          <a:ea typeface="Exo 2"/>
                          <a:cs typeface="Exo 2"/>
                          <a:sym typeface="Exo 2"/>
                        </a:rPr>
                        <a:t>Gab</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94H0L1tV</a:t>
                      </a:r>
                      <a:endParaRPr>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e2d7fc0d</a:t>
                      </a:r>
                      <a:endParaRPr>
                        <a:solidFill>
                          <a:schemeClr val="dk1"/>
                        </a:solidFill>
                        <a:latin typeface="Consolas"/>
                        <a:ea typeface="Consolas"/>
                        <a:cs typeface="Consolas"/>
                        <a:sym typeface="Consolas"/>
                      </a:endParaRPr>
                    </a:p>
                  </a:txBody>
                  <a:tcPr marT="91425" marB="91425" marR="91425" marL="91425"/>
                </a:tc>
              </a:tr>
              <a:tr h="436675">
                <a:tc>
                  <a:txBody>
                    <a:bodyPr/>
                    <a:lstStyle/>
                    <a:p>
                      <a:pPr indent="0" lvl="0" marL="0" rtl="0" algn="l">
                        <a:spcBef>
                          <a:spcPts val="0"/>
                        </a:spcBef>
                        <a:spcAft>
                          <a:spcPts val="0"/>
                        </a:spcAft>
                        <a:buNone/>
                      </a:pPr>
                      <a:r>
                        <a:rPr lang="it" sz="1600">
                          <a:latin typeface="Exo 2"/>
                          <a:ea typeface="Exo 2"/>
                          <a:cs typeface="Exo 2"/>
                          <a:sym typeface="Exo 2"/>
                        </a:rPr>
                        <a:t>Tom</a:t>
                      </a:r>
                      <a:endParaRPr sz="1600">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3m8HytT5</a:t>
                      </a:r>
                      <a:endParaRPr>
                        <a:solidFill>
                          <a:schemeClr val="dk1"/>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Consolas"/>
                          <a:ea typeface="Consolas"/>
                          <a:cs typeface="Consolas"/>
                          <a:sym typeface="Consolas"/>
                        </a:rPr>
                        <a:t>d64cd845</a:t>
                      </a:r>
                      <a:endParaRPr>
                        <a:solidFill>
                          <a:schemeClr val="dk1"/>
                        </a:solidFill>
                        <a:latin typeface="Consolas"/>
                        <a:ea typeface="Consolas"/>
                        <a:cs typeface="Consolas"/>
                        <a:sym typeface="Consolas"/>
                      </a:endParaRPr>
                    </a:p>
                  </a:txBody>
                  <a:tcPr marT="91425" marB="91425" marR="91425" marL="91425"/>
                </a:tc>
              </a:tr>
            </a:tbl>
          </a:graphicData>
        </a:graphic>
      </p:graphicFrame>
      <p:sp>
        <p:nvSpPr>
          <p:cNvPr id="556" name="Google Shape;556;p47"/>
          <p:cNvSpPr txBox="1"/>
          <p:nvPr>
            <p:ph idx="1" type="body"/>
          </p:nvPr>
        </p:nvSpPr>
        <p:spPr>
          <a:xfrm>
            <a:off x="311700" y="1435425"/>
            <a:ext cx="8520600" cy="155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L’attaccante deve creare una Lookup Table per utente -&gt; </a:t>
            </a:r>
            <a:r>
              <a:rPr b="1" lang="it">
                <a:solidFill>
                  <a:srgbClr val="38761D"/>
                </a:solidFill>
              </a:rPr>
              <a:t>Impraticabile</a:t>
            </a:r>
            <a:endParaRPr b="1">
              <a:solidFill>
                <a:srgbClr val="38761D"/>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8"/>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it"/>
              <a:t>Cifrari</a:t>
            </a:r>
            <a:endParaRPr b="1"/>
          </a:p>
        </p:txBody>
      </p:sp>
      <p:sp>
        <p:nvSpPr>
          <p:cNvPr id="562" name="Google Shape;562;p48"/>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4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Crittosistema</a:t>
            </a:r>
            <a:endParaRPr/>
          </a:p>
        </p:txBody>
      </p:sp>
      <p:sp>
        <p:nvSpPr>
          <p:cNvPr id="568" name="Google Shape;568;p49"/>
          <p:cNvSpPr/>
          <p:nvPr/>
        </p:nvSpPr>
        <p:spPr>
          <a:xfrm>
            <a:off x="1089350" y="4924597"/>
            <a:ext cx="841500" cy="6618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i="0" lang="it" sz="800" u="none" cap="none" strike="noStrike">
                <a:solidFill>
                  <a:srgbClr val="000000"/>
                </a:solidFill>
                <a:latin typeface="Exo 2"/>
                <a:ea typeface="Exo 2"/>
                <a:cs typeface="Exo 2"/>
                <a:sym typeface="Exo 2"/>
              </a:rPr>
              <a:t>"secret message"</a:t>
            </a:r>
            <a:endParaRPr i="0" sz="800" u="none" cap="none" strike="noStrike">
              <a:solidFill>
                <a:srgbClr val="000000"/>
              </a:solidFill>
              <a:latin typeface="Exo 2"/>
              <a:ea typeface="Exo 2"/>
              <a:cs typeface="Exo 2"/>
              <a:sym typeface="Exo 2"/>
            </a:endParaRPr>
          </a:p>
        </p:txBody>
      </p:sp>
      <p:pic>
        <p:nvPicPr>
          <p:cNvPr id="569" name="Google Shape;569;p49"/>
          <p:cNvPicPr preferRelativeResize="0"/>
          <p:nvPr/>
        </p:nvPicPr>
        <p:blipFill>
          <a:blip r:embed="rId3">
            <a:alphaModFix/>
          </a:blip>
          <a:stretch>
            <a:fillRect/>
          </a:stretch>
        </p:blipFill>
        <p:spPr>
          <a:xfrm rot="5400000">
            <a:off x="4367350" y="3795397"/>
            <a:ext cx="492900" cy="492900"/>
          </a:xfrm>
          <a:prstGeom prst="rect">
            <a:avLst/>
          </a:prstGeom>
          <a:noFill/>
          <a:ln>
            <a:noFill/>
          </a:ln>
        </p:spPr>
      </p:pic>
      <p:sp>
        <p:nvSpPr>
          <p:cNvPr id="570" name="Google Shape;570;p49"/>
          <p:cNvSpPr/>
          <p:nvPr/>
        </p:nvSpPr>
        <p:spPr>
          <a:xfrm>
            <a:off x="2620300" y="4863997"/>
            <a:ext cx="841500" cy="7830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it">
                <a:solidFill>
                  <a:srgbClr val="FFFFFF"/>
                </a:solidFill>
                <a:latin typeface="Exo 2"/>
                <a:ea typeface="Exo 2"/>
                <a:cs typeface="Exo 2"/>
                <a:sym typeface="Exo 2"/>
              </a:rPr>
              <a:t>E(m, k)</a:t>
            </a:r>
            <a:endParaRPr i="1">
              <a:solidFill>
                <a:srgbClr val="FFFFFF"/>
              </a:solidFill>
              <a:latin typeface="Exo 2"/>
              <a:ea typeface="Exo 2"/>
              <a:cs typeface="Exo 2"/>
              <a:sym typeface="Exo 2"/>
            </a:endParaRPr>
          </a:p>
        </p:txBody>
      </p:sp>
      <p:sp>
        <p:nvSpPr>
          <p:cNvPr id="571" name="Google Shape;571;p49"/>
          <p:cNvSpPr/>
          <p:nvPr/>
        </p:nvSpPr>
        <p:spPr>
          <a:xfrm>
            <a:off x="5682225" y="4863997"/>
            <a:ext cx="841500" cy="783000"/>
          </a:xfrm>
          <a:prstGeom prst="rect">
            <a:avLst/>
          </a:prstGeom>
          <a:solidFill>
            <a:srgbClr val="8E7CC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it">
                <a:solidFill>
                  <a:srgbClr val="FFFFFF"/>
                </a:solidFill>
                <a:latin typeface="Exo 2"/>
                <a:ea typeface="Exo 2"/>
                <a:cs typeface="Exo 2"/>
                <a:sym typeface="Exo 2"/>
              </a:rPr>
              <a:t>D(c, k)</a:t>
            </a:r>
            <a:endParaRPr i="1">
              <a:solidFill>
                <a:srgbClr val="FFFFFF"/>
              </a:solidFill>
              <a:latin typeface="Exo 2"/>
              <a:ea typeface="Exo 2"/>
              <a:cs typeface="Exo 2"/>
              <a:sym typeface="Exo 2"/>
            </a:endParaRPr>
          </a:p>
        </p:txBody>
      </p:sp>
      <p:sp>
        <p:nvSpPr>
          <p:cNvPr id="572" name="Google Shape;572;p49"/>
          <p:cNvSpPr/>
          <p:nvPr/>
        </p:nvSpPr>
        <p:spPr>
          <a:xfrm>
            <a:off x="7213200" y="4924597"/>
            <a:ext cx="841500" cy="6618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i="0" lang="it" sz="800" u="none" cap="none" strike="noStrike">
                <a:solidFill>
                  <a:srgbClr val="000000"/>
                </a:solidFill>
                <a:latin typeface="Exo 2"/>
                <a:ea typeface="Exo 2"/>
                <a:cs typeface="Exo 2"/>
                <a:sym typeface="Exo 2"/>
              </a:rPr>
              <a:t>"secret message"</a:t>
            </a:r>
            <a:endParaRPr i="0" sz="800" u="none" cap="none" strike="noStrike">
              <a:solidFill>
                <a:srgbClr val="000000"/>
              </a:solidFill>
              <a:latin typeface="Exo 2"/>
              <a:ea typeface="Exo 2"/>
              <a:cs typeface="Exo 2"/>
              <a:sym typeface="Exo 2"/>
            </a:endParaRPr>
          </a:p>
        </p:txBody>
      </p:sp>
      <p:sp>
        <p:nvSpPr>
          <p:cNvPr id="573" name="Google Shape;573;p49"/>
          <p:cNvSpPr/>
          <p:nvPr/>
        </p:nvSpPr>
        <p:spPr>
          <a:xfrm>
            <a:off x="4151250" y="4924597"/>
            <a:ext cx="841500" cy="6618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i="0" lang="it" sz="800" u="none" cap="none" strike="noStrike">
                <a:solidFill>
                  <a:srgbClr val="000000"/>
                </a:solidFill>
                <a:latin typeface="Exo 2"/>
                <a:ea typeface="Exo 2"/>
                <a:cs typeface="Exo 2"/>
                <a:sym typeface="Exo 2"/>
              </a:rPr>
              <a:t>"</a:t>
            </a:r>
            <a:r>
              <a:rPr lang="it" sz="800">
                <a:latin typeface="Exo 2"/>
                <a:ea typeface="Exo 2"/>
                <a:cs typeface="Exo 2"/>
                <a:sym typeface="Exo 2"/>
              </a:rPr>
              <a:t>H32!^d33j#Xad!jw</a:t>
            </a:r>
            <a:r>
              <a:rPr i="0" lang="it" sz="800" u="none" cap="none" strike="noStrike">
                <a:solidFill>
                  <a:srgbClr val="000000"/>
                </a:solidFill>
                <a:latin typeface="Exo 2"/>
                <a:ea typeface="Exo 2"/>
                <a:cs typeface="Exo 2"/>
                <a:sym typeface="Exo 2"/>
              </a:rPr>
              <a:t>"</a:t>
            </a:r>
            <a:endParaRPr i="0" sz="800" u="none" cap="none" strike="noStrike">
              <a:solidFill>
                <a:srgbClr val="000000"/>
              </a:solidFill>
              <a:latin typeface="Exo 2"/>
              <a:ea typeface="Exo 2"/>
              <a:cs typeface="Exo 2"/>
              <a:sym typeface="Exo 2"/>
            </a:endParaRPr>
          </a:p>
        </p:txBody>
      </p:sp>
      <p:sp>
        <p:nvSpPr>
          <p:cNvPr id="574" name="Google Shape;574;p49"/>
          <p:cNvSpPr txBox="1"/>
          <p:nvPr/>
        </p:nvSpPr>
        <p:spPr>
          <a:xfrm>
            <a:off x="4466050" y="3386747"/>
            <a:ext cx="295500" cy="34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i="1" lang="it" sz="1800">
                <a:solidFill>
                  <a:srgbClr val="000000"/>
                </a:solidFill>
                <a:latin typeface="Exo 2"/>
                <a:ea typeface="Exo 2"/>
                <a:cs typeface="Exo 2"/>
                <a:sym typeface="Exo 2"/>
              </a:rPr>
              <a:t>k</a:t>
            </a:r>
            <a:endParaRPr i="1" sz="1800">
              <a:solidFill>
                <a:srgbClr val="000000"/>
              </a:solidFill>
              <a:latin typeface="Exo 2"/>
              <a:ea typeface="Exo 2"/>
              <a:cs typeface="Exo 2"/>
              <a:sym typeface="Exo 2"/>
            </a:endParaRPr>
          </a:p>
        </p:txBody>
      </p:sp>
      <p:sp>
        <p:nvSpPr>
          <p:cNvPr id="575" name="Google Shape;575;p49"/>
          <p:cNvSpPr txBox="1"/>
          <p:nvPr/>
        </p:nvSpPr>
        <p:spPr>
          <a:xfrm>
            <a:off x="1337450" y="4518397"/>
            <a:ext cx="345300" cy="34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i="1" lang="it" sz="1800">
                <a:solidFill>
                  <a:srgbClr val="000000"/>
                </a:solidFill>
                <a:latin typeface="Exo 2"/>
                <a:ea typeface="Exo 2"/>
                <a:cs typeface="Exo 2"/>
                <a:sym typeface="Exo 2"/>
              </a:rPr>
              <a:t>m</a:t>
            </a:r>
            <a:endParaRPr i="1" sz="1800">
              <a:solidFill>
                <a:srgbClr val="000000"/>
              </a:solidFill>
              <a:latin typeface="Exo 2"/>
              <a:ea typeface="Exo 2"/>
              <a:cs typeface="Exo 2"/>
              <a:sym typeface="Exo 2"/>
            </a:endParaRPr>
          </a:p>
        </p:txBody>
      </p:sp>
      <p:sp>
        <p:nvSpPr>
          <p:cNvPr id="576" name="Google Shape;576;p49"/>
          <p:cNvSpPr txBox="1"/>
          <p:nvPr/>
        </p:nvSpPr>
        <p:spPr>
          <a:xfrm>
            <a:off x="7461300" y="4518397"/>
            <a:ext cx="345300" cy="34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i="1" lang="it" sz="1800">
                <a:solidFill>
                  <a:srgbClr val="000000"/>
                </a:solidFill>
                <a:latin typeface="Exo 2"/>
                <a:ea typeface="Exo 2"/>
                <a:cs typeface="Exo 2"/>
                <a:sym typeface="Exo 2"/>
              </a:rPr>
              <a:t>m</a:t>
            </a:r>
            <a:endParaRPr i="1" sz="1800">
              <a:solidFill>
                <a:srgbClr val="000000"/>
              </a:solidFill>
              <a:latin typeface="Exo 2"/>
              <a:ea typeface="Exo 2"/>
              <a:cs typeface="Exo 2"/>
              <a:sym typeface="Exo 2"/>
            </a:endParaRPr>
          </a:p>
        </p:txBody>
      </p:sp>
      <p:sp>
        <p:nvSpPr>
          <p:cNvPr id="577" name="Google Shape;577;p49"/>
          <p:cNvSpPr txBox="1"/>
          <p:nvPr/>
        </p:nvSpPr>
        <p:spPr>
          <a:xfrm>
            <a:off x="4399363" y="4518397"/>
            <a:ext cx="345300" cy="34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i="1" lang="it" sz="1800">
                <a:solidFill>
                  <a:srgbClr val="000000"/>
                </a:solidFill>
                <a:latin typeface="Exo 2"/>
                <a:ea typeface="Exo 2"/>
                <a:cs typeface="Exo 2"/>
                <a:sym typeface="Exo 2"/>
              </a:rPr>
              <a:t>c</a:t>
            </a:r>
            <a:endParaRPr i="1" sz="1800">
              <a:solidFill>
                <a:srgbClr val="000000"/>
              </a:solidFill>
              <a:latin typeface="Exo 2"/>
              <a:ea typeface="Exo 2"/>
              <a:cs typeface="Exo 2"/>
              <a:sym typeface="Exo 2"/>
            </a:endParaRPr>
          </a:p>
        </p:txBody>
      </p:sp>
      <p:cxnSp>
        <p:nvCxnSpPr>
          <p:cNvPr id="578" name="Google Shape;578;p49"/>
          <p:cNvCxnSpPr>
            <a:stCxn id="568" idx="3"/>
            <a:endCxn id="570" idx="1"/>
          </p:cNvCxnSpPr>
          <p:nvPr/>
        </p:nvCxnSpPr>
        <p:spPr>
          <a:xfrm>
            <a:off x="1848125" y="5255497"/>
            <a:ext cx="772200" cy="0"/>
          </a:xfrm>
          <a:prstGeom prst="straightConnector1">
            <a:avLst/>
          </a:prstGeom>
          <a:noFill/>
          <a:ln cap="flat" cmpd="sng" w="19050">
            <a:solidFill>
              <a:srgbClr val="595959"/>
            </a:solidFill>
            <a:prstDash val="solid"/>
            <a:round/>
            <a:headEnd len="med" w="med" type="none"/>
            <a:tailEnd len="med" w="med" type="triangle"/>
          </a:ln>
        </p:spPr>
      </p:cxnSp>
      <p:cxnSp>
        <p:nvCxnSpPr>
          <p:cNvPr id="579" name="Google Shape;579;p49"/>
          <p:cNvCxnSpPr/>
          <p:nvPr/>
        </p:nvCxnSpPr>
        <p:spPr>
          <a:xfrm>
            <a:off x="3461800" y="5255497"/>
            <a:ext cx="772200" cy="0"/>
          </a:xfrm>
          <a:prstGeom prst="straightConnector1">
            <a:avLst/>
          </a:prstGeom>
          <a:noFill/>
          <a:ln cap="flat" cmpd="sng" w="19050">
            <a:solidFill>
              <a:srgbClr val="595959"/>
            </a:solidFill>
            <a:prstDash val="solid"/>
            <a:round/>
            <a:headEnd len="med" w="med" type="none"/>
            <a:tailEnd len="med" w="med" type="triangle"/>
          </a:ln>
        </p:spPr>
      </p:cxnSp>
      <p:cxnSp>
        <p:nvCxnSpPr>
          <p:cNvPr id="580" name="Google Shape;580;p49"/>
          <p:cNvCxnSpPr>
            <a:stCxn id="573" idx="3"/>
            <a:endCxn id="571" idx="1"/>
          </p:cNvCxnSpPr>
          <p:nvPr/>
        </p:nvCxnSpPr>
        <p:spPr>
          <a:xfrm>
            <a:off x="4910025" y="5255497"/>
            <a:ext cx="772200" cy="0"/>
          </a:xfrm>
          <a:prstGeom prst="straightConnector1">
            <a:avLst/>
          </a:prstGeom>
          <a:noFill/>
          <a:ln cap="flat" cmpd="sng" w="19050">
            <a:solidFill>
              <a:srgbClr val="595959"/>
            </a:solidFill>
            <a:prstDash val="solid"/>
            <a:round/>
            <a:headEnd len="med" w="med" type="none"/>
            <a:tailEnd len="med" w="med" type="triangle"/>
          </a:ln>
        </p:spPr>
      </p:cxnSp>
      <p:cxnSp>
        <p:nvCxnSpPr>
          <p:cNvPr id="581" name="Google Shape;581;p49"/>
          <p:cNvCxnSpPr/>
          <p:nvPr/>
        </p:nvCxnSpPr>
        <p:spPr>
          <a:xfrm>
            <a:off x="6523725" y="5255497"/>
            <a:ext cx="772200" cy="0"/>
          </a:xfrm>
          <a:prstGeom prst="straightConnector1">
            <a:avLst/>
          </a:prstGeom>
          <a:noFill/>
          <a:ln cap="flat" cmpd="sng" w="19050">
            <a:solidFill>
              <a:srgbClr val="595959"/>
            </a:solidFill>
            <a:prstDash val="solid"/>
            <a:round/>
            <a:headEnd len="med" w="med" type="none"/>
            <a:tailEnd len="med" w="med" type="triangle"/>
          </a:ln>
        </p:spPr>
      </p:cxnSp>
      <p:cxnSp>
        <p:nvCxnSpPr>
          <p:cNvPr id="582" name="Google Shape;582;p49"/>
          <p:cNvCxnSpPr>
            <a:stCxn id="569" idx="2"/>
            <a:endCxn id="570" idx="0"/>
          </p:cNvCxnSpPr>
          <p:nvPr/>
        </p:nvCxnSpPr>
        <p:spPr>
          <a:xfrm flipH="1">
            <a:off x="3041050" y="4041847"/>
            <a:ext cx="1326300" cy="822300"/>
          </a:xfrm>
          <a:prstGeom prst="bentConnector2">
            <a:avLst/>
          </a:prstGeom>
          <a:noFill/>
          <a:ln cap="flat" cmpd="sng" w="19050">
            <a:solidFill>
              <a:srgbClr val="595959"/>
            </a:solidFill>
            <a:prstDash val="solid"/>
            <a:round/>
            <a:headEnd len="med" w="med" type="none"/>
            <a:tailEnd len="med" w="med" type="triangle"/>
          </a:ln>
        </p:spPr>
      </p:cxnSp>
      <p:cxnSp>
        <p:nvCxnSpPr>
          <p:cNvPr id="583" name="Google Shape;583;p49"/>
          <p:cNvCxnSpPr>
            <a:stCxn id="569" idx="0"/>
            <a:endCxn id="571" idx="0"/>
          </p:cNvCxnSpPr>
          <p:nvPr/>
        </p:nvCxnSpPr>
        <p:spPr>
          <a:xfrm>
            <a:off x="4860250" y="4041847"/>
            <a:ext cx="1242600" cy="822300"/>
          </a:xfrm>
          <a:prstGeom prst="bentConnector2">
            <a:avLst/>
          </a:prstGeom>
          <a:noFill/>
          <a:ln cap="flat" cmpd="sng" w="19050">
            <a:solidFill>
              <a:srgbClr val="595959"/>
            </a:solidFill>
            <a:prstDash val="solid"/>
            <a:round/>
            <a:headEnd len="med" w="med" type="none"/>
            <a:tailEnd len="med" w="med" type="triangle"/>
          </a:ln>
        </p:spPr>
      </p:cxnSp>
      <p:sp>
        <p:nvSpPr>
          <p:cNvPr id="584" name="Google Shape;584;p49"/>
          <p:cNvSpPr txBox="1"/>
          <p:nvPr/>
        </p:nvSpPr>
        <p:spPr>
          <a:xfrm>
            <a:off x="311700" y="5976347"/>
            <a:ext cx="8520600" cy="49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i="1" lang="it" sz="1800">
                <a:solidFill>
                  <a:srgbClr val="000000"/>
                </a:solidFill>
                <a:latin typeface="Exo 2"/>
                <a:ea typeface="Exo 2"/>
                <a:cs typeface="Exo 2"/>
                <a:sym typeface="Exo 2"/>
              </a:rPr>
              <a:t>E</a:t>
            </a:r>
            <a:r>
              <a:rPr baseline="30000" i="1" lang="it" sz="1800">
                <a:solidFill>
                  <a:srgbClr val="000000"/>
                </a:solidFill>
                <a:latin typeface="Exo 2"/>
                <a:ea typeface="Exo 2"/>
                <a:cs typeface="Exo 2"/>
                <a:sym typeface="Exo 2"/>
              </a:rPr>
              <a:t>-1</a:t>
            </a:r>
            <a:r>
              <a:rPr i="1" lang="it" sz="1800">
                <a:solidFill>
                  <a:srgbClr val="000000"/>
                </a:solidFill>
                <a:latin typeface="Exo 2"/>
                <a:ea typeface="Exo 2"/>
                <a:cs typeface="Exo 2"/>
                <a:sym typeface="Exo 2"/>
              </a:rPr>
              <a:t> = D</a:t>
            </a:r>
            <a:endParaRPr i="1" sz="1800">
              <a:solidFill>
                <a:srgbClr val="000000"/>
              </a:solidFill>
              <a:latin typeface="Exo 2"/>
              <a:ea typeface="Exo 2"/>
              <a:cs typeface="Exo 2"/>
              <a:sym typeface="Exo 2"/>
            </a:endParaRPr>
          </a:p>
        </p:txBody>
      </p:sp>
      <p:sp>
        <p:nvSpPr>
          <p:cNvPr id="585" name="Google Shape;585;p49"/>
          <p:cNvSpPr txBox="1"/>
          <p:nvPr>
            <p:ph idx="1" type="body"/>
          </p:nvPr>
        </p:nvSpPr>
        <p:spPr>
          <a:xfrm>
            <a:off x="353500" y="1412600"/>
            <a:ext cx="8520600" cy="20163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it"/>
              <a:t>Un crittosistema è un sistema composto da algoritmi crittografici.</a:t>
            </a:r>
            <a:endParaRPr/>
          </a:p>
          <a:p>
            <a:pPr indent="0" lvl="0" marL="0" rtl="0" algn="l">
              <a:spcBef>
                <a:spcPts val="1200"/>
              </a:spcBef>
              <a:spcAft>
                <a:spcPts val="1200"/>
              </a:spcAft>
              <a:buNone/>
            </a:pPr>
            <a:r>
              <a:rPr lang="it"/>
              <a:t>Quando il suo obiettivo è garantire la riservatezza, esso prende in ingresso un messaggio (detto testo in chiaro) e lo trasforma in un testo cifrato mediante una funzione reversibile e una chiave.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Il problema da risolvere: confidenzialità</a:t>
            </a:r>
            <a:endParaRPr/>
          </a:p>
        </p:txBody>
      </p:sp>
      <p:cxnSp>
        <p:nvCxnSpPr>
          <p:cNvPr id="591" name="Google Shape;591;p50"/>
          <p:cNvCxnSpPr>
            <a:stCxn id="592" idx="6"/>
            <a:endCxn id="593" idx="2"/>
          </p:cNvCxnSpPr>
          <p:nvPr/>
        </p:nvCxnSpPr>
        <p:spPr>
          <a:xfrm>
            <a:off x="1755725" y="3485275"/>
            <a:ext cx="5606400" cy="0"/>
          </a:xfrm>
          <a:prstGeom prst="straightConnector1">
            <a:avLst/>
          </a:prstGeom>
          <a:noFill/>
          <a:ln cap="flat" cmpd="sng" w="19050">
            <a:solidFill>
              <a:srgbClr val="666666"/>
            </a:solidFill>
            <a:prstDash val="solid"/>
            <a:round/>
            <a:headEnd len="sm" w="sm" type="none"/>
            <a:tailEnd len="med" w="med" type="triangle"/>
          </a:ln>
        </p:spPr>
      </p:cxnSp>
      <p:sp>
        <p:nvSpPr>
          <p:cNvPr id="592" name="Google Shape;592;p50"/>
          <p:cNvSpPr/>
          <p:nvPr/>
        </p:nvSpPr>
        <p:spPr>
          <a:xfrm>
            <a:off x="686525" y="2950675"/>
            <a:ext cx="1069200" cy="1069200"/>
          </a:xfrm>
          <a:prstGeom prst="smileyFace">
            <a:avLst>
              <a:gd fmla="val 4653" name="adj"/>
            </a:avLst>
          </a:prstGeom>
          <a:solidFill>
            <a:srgbClr val="D5A6B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50"/>
          <p:cNvSpPr/>
          <p:nvPr/>
        </p:nvSpPr>
        <p:spPr>
          <a:xfrm>
            <a:off x="7361975" y="2950675"/>
            <a:ext cx="1069200" cy="1069200"/>
          </a:xfrm>
          <a:prstGeom prst="smileyFace">
            <a:avLst>
              <a:gd fmla="val 4653" name="adj"/>
            </a:avLst>
          </a:prstGeom>
          <a:solidFill>
            <a:srgbClr val="A4C2F4"/>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50"/>
          <p:cNvSpPr/>
          <p:nvPr/>
        </p:nvSpPr>
        <p:spPr>
          <a:xfrm>
            <a:off x="3442296" y="2536080"/>
            <a:ext cx="2138076" cy="1644516"/>
          </a:xfrm>
          <a:prstGeom prst="cloud">
            <a:avLst/>
          </a:prstGeom>
          <a:solidFill>
            <a:srgbClr val="CC4125"/>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solidFill>
                  <a:srgbClr val="FFFFFF"/>
                </a:solidFill>
              </a:rPr>
              <a:t>Canale insicuro</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(Internet)</a:t>
            </a:r>
            <a:endParaRPr b="0" i="0" sz="1400" u="none" cap="none" strike="noStrike">
              <a:solidFill>
                <a:srgbClr val="FFFFFF"/>
              </a:solidFill>
              <a:latin typeface="Arial"/>
              <a:ea typeface="Arial"/>
              <a:cs typeface="Arial"/>
              <a:sym typeface="Arial"/>
            </a:endParaRPr>
          </a:p>
        </p:txBody>
      </p:sp>
      <p:sp>
        <p:nvSpPr>
          <p:cNvPr id="595" name="Google Shape;595;p50"/>
          <p:cNvSpPr txBox="1"/>
          <p:nvPr/>
        </p:nvSpPr>
        <p:spPr>
          <a:xfrm>
            <a:off x="667125" y="2536075"/>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Arial"/>
                <a:ea typeface="Arial"/>
                <a:cs typeface="Arial"/>
                <a:sym typeface="Arial"/>
              </a:rPr>
              <a:t>Alice</a:t>
            </a:r>
            <a:endParaRPr b="0" i="0" sz="1400" u="none" cap="none" strike="noStrike">
              <a:solidFill>
                <a:srgbClr val="000000"/>
              </a:solidFill>
              <a:latin typeface="Arial"/>
              <a:ea typeface="Arial"/>
              <a:cs typeface="Arial"/>
              <a:sym typeface="Arial"/>
            </a:endParaRPr>
          </a:p>
        </p:txBody>
      </p:sp>
      <p:sp>
        <p:nvSpPr>
          <p:cNvPr id="596" name="Google Shape;596;p50"/>
          <p:cNvSpPr txBox="1"/>
          <p:nvPr/>
        </p:nvSpPr>
        <p:spPr>
          <a:xfrm>
            <a:off x="7286175" y="2536075"/>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Arial"/>
                <a:ea typeface="Arial"/>
                <a:cs typeface="Arial"/>
                <a:sym typeface="Arial"/>
              </a:rPr>
              <a:t>Bob</a:t>
            </a:r>
            <a:endParaRPr b="0" i="0" sz="1400" u="none" cap="none" strike="noStrike">
              <a:solidFill>
                <a:srgbClr val="000000"/>
              </a:solidFill>
              <a:latin typeface="Arial"/>
              <a:ea typeface="Arial"/>
              <a:cs typeface="Arial"/>
              <a:sym typeface="Arial"/>
            </a:endParaRPr>
          </a:p>
        </p:txBody>
      </p:sp>
      <p:sp>
        <p:nvSpPr>
          <p:cNvPr id="597" name="Google Shape;597;p50"/>
          <p:cNvSpPr/>
          <p:nvPr/>
        </p:nvSpPr>
        <p:spPr>
          <a:xfrm>
            <a:off x="1931813" y="2371511"/>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Courier New"/>
                <a:ea typeface="Courier New"/>
                <a:cs typeface="Courier New"/>
                <a:sym typeface="Courier New"/>
              </a:rPr>
              <a:t>"</a:t>
            </a:r>
            <a:r>
              <a:rPr b="1" lang="it" sz="1000">
                <a:latin typeface="Courier New"/>
                <a:ea typeface="Courier New"/>
                <a:cs typeface="Courier New"/>
                <a:sym typeface="Courier New"/>
              </a:rPr>
              <a:t>messaggio segreto</a:t>
            </a:r>
            <a:r>
              <a:rPr b="1" i="0" lang="it" sz="1000" u="none" cap="none" strike="noStrike">
                <a:solidFill>
                  <a:srgbClr val="000000"/>
                </a:solidFill>
                <a:latin typeface="Courier New"/>
                <a:ea typeface="Courier New"/>
                <a:cs typeface="Courier New"/>
                <a:sym typeface="Courier New"/>
              </a:rPr>
              <a:t>"</a:t>
            </a:r>
            <a:endParaRPr b="1" i="0" sz="1000" u="none" cap="none" strike="noStrike">
              <a:solidFill>
                <a:srgbClr val="000000"/>
              </a:solidFill>
              <a:latin typeface="Courier New"/>
              <a:ea typeface="Courier New"/>
              <a:cs typeface="Courier New"/>
              <a:sym typeface="Courier New"/>
            </a:endParaRPr>
          </a:p>
        </p:txBody>
      </p:sp>
      <p:sp>
        <p:nvSpPr>
          <p:cNvPr id="598" name="Google Shape;598;p50"/>
          <p:cNvSpPr/>
          <p:nvPr/>
        </p:nvSpPr>
        <p:spPr>
          <a:xfrm>
            <a:off x="3976738" y="4080625"/>
            <a:ext cx="1069200" cy="1069200"/>
          </a:xfrm>
          <a:prstGeom prst="smileyFace">
            <a:avLst>
              <a:gd fmla="val -4653" name="adj"/>
            </a:avLst>
          </a:prstGeom>
          <a:solidFill>
            <a:srgbClr val="000000"/>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50"/>
          <p:cNvSpPr txBox="1"/>
          <p:nvPr/>
        </p:nvSpPr>
        <p:spPr>
          <a:xfrm>
            <a:off x="3846400" y="5284525"/>
            <a:ext cx="13299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t>Attaccante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Il principio di Kerckhoffs</a:t>
            </a:r>
            <a:endParaRPr/>
          </a:p>
        </p:txBody>
      </p:sp>
      <p:sp>
        <p:nvSpPr>
          <p:cNvPr id="605" name="Google Shape;605;p51"/>
          <p:cNvSpPr txBox="1"/>
          <p:nvPr>
            <p:ph idx="1" type="body"/>
          </p:nvPr>
        </p:nvSpPr>
        <p:spPr>
          <a:xfrm>
            <a:off x="311700" y="1536626"/>
            <a:ext cx="8520600" cy="1752900"/>
          </a:xfrm>
          <a:prstGeom prst="rect">
            <a:avLst/>
          </a:prstGeom>
          <a:ln cap="flat" cmpd="sng" w="28575">
            <a:solidFill>
              <a:srgbClr val="0000FF"/>
            </a:solidFill>
            <a:prstDash val="solid"/>
            <a:round/>
            <a:headEnd len="sm" w="sm" type="none"/>
            <a:tailEnd len="sm" w="sm" type="none"/>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it">
                <a:solidFill>
                  <a:srgbClr val="1155CC"/>
                </a:solidFill>
              </a:rPr>
              <a:t>La sicurezza di un sistema crittografico deve basarsi solo sulla segretezza della chiave, e mai sulla segretezza dell’algoritmo.</a:t>
            </a:r>
            <a:endParaRPr>
              <a:solidFill>
                <a:srgbClr val="1155CC"/>
              </a:solidFill>
            </a:endParaRPr>
          </a:p>
          <a:p>
            <a:pPr indent="0" lvl="0" marL="0" rtl="0" algn="l">
              <a:spcBef>
                <a:spcPts val="1200"/>
              </a:spcBef>
              <a:spcAft>
                <a:spcPts val="1200"/>
              </a:spcAft>
              <a:buNone/>
            </a:pPr>
            <a:r>
              <a:rPr i="1" lang="it"/>
              <a:t>Auguste Kerckhoffs, “La cryptographie militaire”, 1883</a:t>
            </a:r>
            <a:endParaRPr i="1"/>
          </a:p>
        </p:txBody>
      </p:sp>
      <p:sp>
        <p:nvSpPr>
          <p:cNvPr id="606" name="Google Shape;606;p51"/>
          <p:cNvSpPr txBox="1"/>
          <p:nvPr>
            <p:ph idx="1" type="body"/>
          </p:nvPr>
        </p:nvSpPr>
        <p:spPr>
          <a:xfrm>
            <a:off x="311700" y="3429000"/>
            <a:ext cx="8520600" cy="30501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it"/>
              <a:t>Questo significa che:</a:t>
            </a:r>
            <a:endParaRPr/>
          </a:p>
          <a:p>
            <a:pPr indent="-366395" lvl="0" marL="457200" rtl="0" algn="l">
              <a:spcBef>
                <a:spcPts val="1200"/>
              </a:spcBef>
              <a:spcAft>
                <a:spcPts val="0"/>
              </a:spcAft>
              <a:buSzPct val="100000"/>
              <a:buChar char="●"/>
            </a:pPr>
            <a:r>
              <a:rPr lang="it"/>
              <a:t>In un sistema crittografico sicuro non è possibile ricavare il testo in chiaro dal testo cifrato senza conoscere la chiave.</a:t>
            </a:r>
            <a:endParaRPr/>
          </a:p>
          <a:p>
            <a:pPr indent="-366395" lvl="0" marL="457200" rtl="0" algn="l">
              <a:spcBef>
                <a:spcPts val="0"/>
              </a:spcBef>
              <a:spcAft>
                <a:spcPts val="0"/>
              </a:spcAft>
              <a:buSzPct val="100000"/>
              <a:buChar char="●"/>
            </a:pPr>
            <a:r>
              <a:rPr lang="it"/>
              <a:t>Inoltre, non è possibile determinare la chiave analizzando coppie di testo in chiaro e testo cifrato.</a:t>
            </a:r>
            <a:endParaRPr/>
          </a:p>
          <a:p>
            <a:pPr indent="-366395" lvl="0" marL="457200" rtl="0" algn="l">
              <a:spcBef>
                <a:spcPts val="0"/>
              </a:spcBef>
              <a:spcAft>
                <a:spcPts val="0"/>
              </a:spcAft>
              <a:buSzPct val="100000"/>
              <a:buChar char="●"/>
            </a:pPr>
            <a:r>
              <a:rPr lang="it"/>
              <a:t>Gli algoritmi devono sempre essere considerati noti all’attaccante.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6"/>
          <p:cNvPicPr preferRelativeResize="0"/>
          <p:nvPr/>
        </p:nvPicPr>
        <p:blipFill rotWithShape="1">
          <a:blip r:embed="rId3">
            <a:alphaModFix/>
          </a:blip>
          <a:srcRect b="0" l="0" r="0" t="0"/>
          <a:stretch/>
        </p:blipFill>
        <p:spPr>
          <a:xfrm>
            <a:off x="1926950" y="206425"/>
            <a:ext cx="5290100" cy="6445150"/>
          </a:xfrm>
          <a:prstGeom prst="rect">
            <a:avLst/>
          </a:prstGeom>
          <a:noFill/>
          <a:ln>
            <a:noFill/>
          </a:ln>
        </p:spPr>
      </p:pic>
      <p:cxnSp>
        <p:nvCxnSpPr>
          <p:cNvPr id="73" name="Google Shape;73;p16"/>
          <p:cNvCxnSpPr/>
          <p:nvPr/>
        </p:nvCxnSpPr>
        <p:spPr>
          <a:xfrm flipH="1" rot="10800000">
            <a:off x="3223325" y="3601000"/>
            <a:ext cx="1820700" cy="2387100"/>
          </a:xfrm>
          <a:prstGeom prst="straightConnector1">
            <a:avLst/>
          </a:prstGeom>
          <a:noFill/>
          <a:ln cap="flat" cmpd="sng" w="38100">
            <a:solidFill>
              <a:srgbClr val="FF0000"/>
            </a:solidFill>
            <a:prstDash val="solid"/>
            <a:round/>
            <a:headEnd len="sm" w="sm" type="none"/>
            <a:tailEnd len="med" w="med" type="triangle"/>
          </a:ln>
        </p:spPr>
      </p:cxnSp>
      <p:sp>
        <p:nvSpPr>
          <p:cNvPr id="74" name="Google Shape;74;p16"/>
          <p:cNvSpPr txBox="1"/>
          <p:nvPr/>
        </p:nvSpPr>
        <p:spPr>
          <a:xfrm rot="-3196496">
            <a:off x="2788909" y="4678750"/>
            <a:ext cx="2967009" cy="55308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it" sz="2000" u="none" cap="none" strike="noStrike">
                <a:solidFill>
                  <a:srgbClr val="000000"/>
                </a:solidFill>
                <a:latin typeface="Arial"/>
                <a:ea typeface="Arial"/>
                <a:cs typeface="Arial"/>
                <a:sym typeface="Arial"/>
              </a:rPr>
              <a:t>secret message</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Il teorema di Shannon (1949)</a:t>
            </a:r>
            <a:endParaRPr/>
          </a:p>
        </p:txBody>
      </p:sp>
      <p:sp>
        <p:nvSpPr>
          <p:cNvPr id="612" name="Google Shape;612;p52"/>
          <p:cNvSpPr txBox="1"/>
          <p:nvPr>
            <p:ph idx="1" type="body"/>
          </p:nvPr>
        </p:nvSpPr>
        <p:spPr>
          <a:xfrm>
            <a:off x="311700" y="1536631"/>
            <a:ext cx="8520600" cy="118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Shannon definisce una cifratura perfetta come un sistema in cui:</a:t>
            </a:r>
            <a:endParaRPr i="1"/>
          </a:p>
        </p:txBody>
      </p:sp>
      <p:sp>
        <p:nvSpPr>
          <p:cNvPr id="613" name="Google Shape;613;p52"/>
          <p:cNvSpPr txBox="1"/>
          <p:nvPr>
            <p:ph idx="1" type="body"/>
          </p:nvPr>
        </p:nvSpPr>
        <p:spPr>
          <a:xfrm>
            <a:off x="311700" y="2682952"/>
            <a:ext cx="8520600" cy="1114800"/>
          </a:xfrm>
          <a:prstGeom prst="rect">
            <a:avLst/>
          </a:prstGeom>
          <a:ln cap="flat" cmpd="sng" w="28575">
            <a:solidFill>
              <a:srgbClr val="0000FF"/>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i="1" lang="it" sz="2700"/>
              <a:t>conoscere il testo cifrato non dà alcuna informazione sul testo in chiaro.</a:t>
            </a:r>
            <a:endParaRPr i="1" sz="2700"/>
          </a:p>
        </p:txBody>
      </p:sp>
      <p:sp>
        <p:nvSpPr>
          <p:cNvPr id="614" name="Google Shape;614;p52"/>
          <p:cNvSpPr txBox="1"/>
          <p:nvPr>
            <p:ph idx="1" type="body"/>
          </p:nvPr>
        </p:nvSpPr>
        <p:spPr>
          <a:xfrm>
            <a:off x="311700" y="3947325"/>
            <a:ext cx="8520600" cy="25419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it"/>
              <a:t>In un cifrario perfetto, il numero di chiavi |K| deve essere maggiore o uguale al numero di messaggi possibili |M| </a:t>
            </a:r>
            <a:endParaRPr/>
          </a:p>
          <a:p>
            <a:pPr indent="0" lvl="0" marL="0" rtl="0" algn="ctr">
              <a:spcBef>
                <a:spcPts val="1200"/>
              </a:spcBef>
              <a:spcAft>
                <a:spcPts val="0"/>
              </a:spcAft>
              <a:buNone/>
            </a:pPr>
            <a:r>
              <a:rPr i="1" lang="it"/>
              <a:t>|K| ≥ |M|</a:t>
            </a:r>
            <a:endParaRPr i="1"/>
          </a:p>
          <a:p>
            <a:pPr indent="0" lvl="0" marL="0" rtl="0" algn="l">
              <a:spcBef>
                <a:spcPts val="1200"/>
              </a:spcBef>
              <a:spcAft>
                <a:spcPts val="1200"/>
              </a:spcAft>
              <a:buNone/>
            </a:pPr>
            <a:r>
              <a:rPr i="1" lang="it"/>
              <a:t>Osservazione: se mando due volte lo stesso messaggio con la stessa chiave, rivelo una informazione.</a:t>
            </a:r>
            <a:endParaRPr i="1"/>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Il cifrario perfetto: One-Time Pad (OTP)</a:t>
            </a:r>
            <a:endParaRPr/>
          </a:p>
        </p:txBody>
      </p:sp>
      <p:sp>
        <p:nvSpPr>
          <p:cNvPr id="620" name="Google Shape;620;p53"/>
          <p:cNvSpPr txBox="1"/>
          <p:nvPr>
            <p:ph idx="1" type="body"/>
          </p:nvPr>
        </p:nvSpPr>
        <p:spPr>
          <a:xfrm>
            <a:off x="311700" y="1536624"/>
            <a:ext cx="8520600" cy="4942500"/>
          </a:xfrm>
          <a:prstGeom prst="rect">
            <a:avLst/>
          </a:prstGeom>
        </p:spPr>
        <p:txBody>
          <a:bodyPr anchorCtr="0" anchor="t" bIns="91425" lIns="91425" spcFirstLastPara="1" rIns="91425" wrap="square" tIns="91425">
            <a:normAutofit fontScale="85000" lnSpcReduction="10000"/>
          </a:bodyPr>
          <a:lstStyle/>
          <a:p>
            <a:pPr indent="-379730" lvl="0" marL="457200" rtl="0" algn="l">
              <a:spcBef>
                <a:spcPts val="0"/>
              </a:spcBef>
              <a:spcAft>
                <a:spcPts val="0"/>
              </a:spcAft>
              <a:buSzPct val="100000"/>
              <a:buChar char="●"/>
            </a:pPr>
            <a:r>
              <a:rPr lang="it"/>
              <a:t>XOR di un messaggio m con una chiave casuale </a:t>
            </a:r>
            <a:r>
              <a:rPr b="1" i="1" lang="it"/>
              <a:t>k</a:t>
            </a:r>
            <a:r>
              <a:rPr lang="it"/>
              <a:t> della stessa lunghezza di </a:t>
            </a:r>
            <a:r>
              <a:rPr b="1" i="1" lang="it"/>
              <a:t>m</a:t>
            </a:r>
            <a:r>
              <a:rPr lang="it"/>
              <a:t>:</a:t>
            </a:r>
            <a:endParaRPr/>
          </a:p>
          <a:p>
            <a:pPr indent="0" lvl="0" marL="0" rtl="0" algn="ctr">
              <a:spcBef>
                <a:spcPts val="1200"/>
              </a:spcBef>
              <a:spcAft>
                <a:spcPts val="0"/>
              </a:spcAft>
              <a:buNone/>
            </a:pPr>
            <a:r>
              <a:rPr lang="it"/>
              <a:t>lunghezza(𝑘) &gt;= lunghezza(</a:t>
            </a:r>
            <a:r>
              <a:rPr lang="it"/>
              <a:t>𝑚)</a:t>
            </a:r>
            <a:endParaRPr/>
          </a:p>
          <a:p>
            <a:pPr indent="-379730" lvl="0" marL="457200" rtl="0" algn="l">
              <a:spcBef>
                <a:spcPts val="1200"/>
              </a:spcBef>
              <a:spcAft>
                <a:spcPts val="0"/>
              </a:spcAft>
              <a:buSzPct val="100000"/>
              <a:buChar char="●"/>
            </a:pPr>
            <a:r>
              <a:rPr lang="it"/>
              <a:t>La chiave è pre-condivisa e viene consumata durante la scrittura.</a:t>
            </a:r>
            <a:endParaRPr/>
          </a:p>
          <a:p>
            <a:pPr indent="-379730" lvl="1" marL="914400" rtl="0" algn="l">
              <a:spcBef>
                <a:spcPts val="0"/>
              </a:spcBef>
              <a:spcAft>
                <a:spcPts val="0"/>
              </a:spcAft>
              <a:buSzPct val="100000"/>
              <a:buChar char="○"/>
            </a:pPr>
            <a:r>
              <a:rPr lang="it"/>
              <a:t>Non può mai essere riutilizzata!</a:t>
            </a:r>
            <a:endParaRPr/>
          </a:p>
          <a:p>
            <a:pPr indent="-379730" lvl="0" marL="457200" rtl="0" algn="l">
              <a:spcBef>
                <a:spcPts val="0"/>
              </a:spcBef>
              <a:spcAft>
                <a:spcPts val="0"/>
              </a:spcAft>
              <a:buSzPct val="100000"/>
              <a:buChar char="●"/>
            </a:pPr>
            <a:r>
              <a:rPr lang="it"/>
              <a:t>L’OTP (One-Time Pad) è un cifrario perfetto minimale:</a:t>
            </a:r>
            <a:endParaRPr/>
          </a:p>
          <a:p>
            <a:pPr indent="-379730" lvl="1" marL="914400" rtl="0" algn="l">
              <a:spcBef>
                <a:spcPts val="0"/>
              </a:spcBef>
              <a:spcAft>
                <a:spcPts val="0"/>
              </a:spcAft>
              <a:buSzPct val="100000"/>
              <a:buChar char="○"/>
            </a:pPr>
            <a:r>
              <a:rPr lang="it"/>
              <a:t>minimale perché  ∣K∣=∣M∣</a:t>
            </a:r>
            <a:endParaRPr/>
          </a:p>
          <a:p>
            <a:pPr indent="-379730" lvl="0" marL="457200" rtl="0" algn="l">
              <a:spcBef>
                <a:spcPts val="0"/>
              </a:spcBef>
              <a:spcAft>
                <a:spcPts val="0"/>
              </a:spcAft>
              <a:buSzPct val="100000"/>
              <a:buChar char="●"/>
            </a:pPr>
            <a:r>
              <a:rPr lang="it"/>
              <a:t>M</a:t>
            </a:r>
            <a:r>
              <a:rPr lang="it"/>
              <a:t>a terribilmente scomodo, usato solo in contesti speciali (es. comunicazioni diplomatiche o militari ad alta sicurezza).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Imperfezione e brute force</a:t>
            </a:r>
            <a:endParaRPr/>
          </a:p>
        </p:txBody>
      </p:sp>
      <p:sp>
        <p:nvSpPr>
          <p:cNvPr id="626" name="Google Shape;626;p54"/>
          <p:cNvSpPr txBox="1"/>
          <p:nvPr>
            <p:ph idx="1" type="body"/>
          </p:nvPr>
        </p:nvSpPr>
        <p:spPr>
          <a:xfrm>
            <a:off x="311700" y="1546311"/>
            <a:ext cx="8520600" cy="5040600"/>
          </a:xfrm>
          <a:prstGeom prst="rect">
            <a:avLst/>
          </a:prstGeom>
        </p:spPr>
        <p:txBody>
          <a:bodyPr anchorCtr="0" anchor="t" bIns="91425" lIns="91425" spcFirstLastPara="1" rIns="91425" wrap="square" tIns="91425">
            <a:normAutofit fontScale="77500" lnSpcReduction="20000"/>
          </a:bodyPr>
          <a:lstStyle/>
          <a:p>
            <a:pPr indent="-366395" lvl="0" marL="457200" rtl="0" algn="l">
              <a:spcBef>
                <a:spcPts val="0"/>
              </a:spcBef>
              <a:spcAft>
                <a:spcPts val="0"/>
              </a:spcAft>
              <a:buSzPct val="100000"/>
              <a:buChar char="●"/>
            </a:pPr>
            <a:r>
              <a:rPr lang="it"/>
              <a:t>Gli algoritmi che usiamo quotidianamente sono imperfetti, e possono essere violati:</a:t>
            </a:r>
            <a:endParaRPr/>
          </a:p>
          <a:p>
            <a:pPr indent="-366394" lvl="1" marL="914400" rtl="0" algn="l">
              <a:spcBef>
                <a:spcPts val="0"/>
              </a:spcBef>
              <a:spcAft>
                <a:spcPts val="0"/>
              </a:spcAft>
              <a:buSzPct val="100000"/>
              <a:buChar char="○"/>
            </a:pPr>
            <a:r>
              <a:rPr lang="it"/>
              <a:t>ogni coppia messaggio cifrato/chiaro rivela una piccolissima informazione (perché la chiave viene riutilizzata).</a:t>
            </a:r>
            <a:endParaRPr/>
          </a:p>
          <a:p>
            <a:pPr indent="-366395" lvl="0" marL="457200" rtl="0" algn="l">
              <a:spcBef>
                <a:spcPts val="0"/>
              </a:spcBef>
              <a:spcAft>
                <a:spcPts val="0"/>
              </a:spcAft>
              <a:buSzPct val="100000"/>
              <a:buChar char="●"/>
            </a:pPr>
            <a:r>
              <a:rPr lang="it"/>
              <a:t>L’unica cosa che non si conosce è la chiave (Kerckhoffs)</a:t>
            </a:r>
            <a:endParaRPr/>
          </a:p>
          <a:p>
            <a:pPr indent="-366394" lvl="1" marL="914400" rtl="0" algn="l">
              <a:spcBef>
                <a:spcPts val="0"/>
              </a:spcBef>
              <a:spcAft>
                <a:spcPts val="0"/>
              </a:spcAft>
              <a:buSzPct val="100000"/>
              <a:buChar char="○"/>
            </a:pPr>
            <a:r>
              <a:rPr lang="it"/>
              <a:t>Ricordate: l’algoritmo è considerato noto.</a:t>
            </a:r>
            <a:endParaRPr/>
          </a:p>
          <a:p>
            <a:pPr indent="-366395" lvl="0" marL="457200" rtl="0" algn="l">
              <a:spcBef>
                <a:spcPts val="0"/>
              </a:spcBef>
              <a:spcAft>
                <a:spcPts val="0"/>
              </a:spcAft>
              <a:buSzPct val="100000"/>
              <a:buChar char="●"/>
            </a:pPr>
            <a:r>
              <a:rPr lang="it"/>
              <a:t>Brute forcing è possibile per ogni algoritmo di cifratura (non perfetto) moderno.</a:t>
            </a:r>
            <a:endParaRPr/>
          </a:p>
          <a:p>
            <a:pPr indent="-366394" lvl="1" marL="914400" rtl="0" algn="l">
              <a:spcBef>
                <a:spcPts val="0"/>
              </a:spcBef>
              <a:spcAft>
                <a:spcPts val="0"/>
              </a:spcAft>
              <a:buSzPct val="100000"/>
              <a:buChar char="○"/>
            </a:pPr>
            <a:r>
              <a:rPr lang="it"/>
              <a:t>Si prova ogni possibile chiave fino a quando una produce un messaggio in chiaro che “ha senso”.</a:t>
            </a:r>
            <a:endParaRPr/>
          </a:p>
          <a:p>
            <a:pPr indent="-366395" lvl="0" marL="457200" rtl="0" algn="l">
              <a:spcBef>
                <a:spcPts val="0"/>
              </a:spcBef>
              <a:spcAft>
                <a:spcPts val="0"/>
              </a:spcAft>
              <a:buSzPct val="100000"/>
              <a:buChar char="●"/>
            </a:pPr>
            <a:r>
              <a:rPr b="1" lang="it" u="sng"/>
              <a:t>Cifrari perfetti (es., one-time pad) non sono vulnerabili al brute force.</a:t>
            </a:r>
            <a:endParaRPr/>
          </a:p>
          <a:p>
            <a:pPr indent="-366394" lvl="1" marL="914400" rtl="0" algn="l">
              <a:spcBef>
                <a:spcPts val="0"/>
              </a:spcBef>
              <a:spcAft>
                <a:spcPts val="0"/>
              </a:spcAft>
              <a:buSzPct val="100000"/>
              <a:buChar char="○"/>
            </a:pPr>
            <a:r>
              <a:rPr lang="it"/>
              <a:t>Provare tutte le chiavi (randomiche) produrrà tutti i possibili messaggi in chiaro.</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Crittoanalisi: violare i cifrari</a:t>
            </a:r>
            <a:endParaRPr/>
          </a:p>
        </p:txBody>
      </p:sp>
      <p:sp>
        <p:nvSpPr>
          <p:cNvPr id="632" name="Google Shape;632;p55"/>
          <p:cNvSpPr txBox="1"/>
          <p:nvPr>
            <p:ph idx="1" type="body"/>
          </p:nvPr>
        </p:nvSpPr>
        <p:spPr>
          <a:xfrm>
            <a:off x="311700" y="1536624"/>
            <a:ext cx="8520600" cy="499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Un crittosistema imperfetto è insicuro se esiste un modo di violarlo più veloce del brute forcing.</a:t>
            </a:r>
            <a:endParaRPr/>
          </a:p>
          <a:p>
            <a:pPr indent="0" lvl="0" marL="0" rtl="0" algn="l">
              <a:spcBef>
                <a:spcPts val="1200"/>
              </a:spcBef>
              <a:spcAft>
                <a:spcPts val="0"/>
              </a:spcAft>
              <a:buNone/>
            </a:pPr>
            <a:r>
              <a:rPr lang="it"/>
              <a:t>Tipi di attacchi:</a:t>
            </a:r>
            <a:endParaRPr/>
          </a:p>
          <a:p>
            <a:pPr indent="-406400" lvl="0" marL="457200" rtl="0" algn="l">
              <a:spcBef>
                <a:spcPts val="1200"/>
              </a:spcBef>
              <a:spcAft>
                <a:spcPts val="0"/>
              </a:spcAft>
              <a:buSzPts val="2800"/>
              <a:buChar char="●"/>
            </a:pPr>
            <a:r>
              <a:rPr b="1" lang="it"/>
              <a:t>Cipertext attack</a:t>
            </a:r>
            <a:r>
              <a:rPr lang="it"/>
              <a:t>: l’attaccante ha solamente messaggi cifrati.</a:t>
            </a:r>
            <a:endParaRPr/>
          </a:p>
          <a:p>
            <a:pPr indent="-406400" lvl="0" marL="457200" rtl="0" algn="l">
              <a:spcBef>
                <a:spcPts val="0"/>
              </a:spcBef>
              <a:spcAft>
                <a:spcPts val="0"/>
              </a:spcAft>
              <a:buSzPts val="2800"/>
              <a:buChar char="●"/>
            </a:pPr>
            <a:r>
              <a:rPr b="1" lang="it"/>
              <a:t>Known plaintext attack</a:t>
            </a:r>
            <a:r>
              <a:rPr lang="it"/>
              <a:t>: l’attaccante ha delle coppie casuali di messaggi in chiaro e cifrati.</a:t>
            </a:r>
            <a:endParaRPr/>
          </a:p>
          <a:p>
            <a:pPr indent="-406400" lvl="0" marL="457200" rtl="0" algn="l">
              <a:spcBef>
                <a:spcPts val="0"/>
              </a:spcBef>
              <a:spcAft>
                <a:spcPts val="0"/>
              </a:spcAft>
              <a:buSzPts val="2800"/>
              <a:buChar char="●"/>
            </a:pPr>
            <a:r>
              <a:rPr b="1" lang="it"/>
              <a:t>Chosen plaintext attack</a:t>
            </a:r>
            <a:r>
              <a:rPr lang="it"/>
              <a:t>: l’attaccante può chiedere a un oracolo di cifrargli dei testi per lui.</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5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Punti chiave da ricordare</a:t>
            </a:r>
            <a:endParaRPr/>
          </a:p>
        </p:txBody>
      </p:sp>
      <p:sp>
        <p:nvSpPr>
          <p:cNvPr id="638" name="Google Shape;638;p56"/>
          <p:cNvSpPr txBox="1"/>
          <p:nvPr>
            <p:ph idx="1" type="body"/>
          </p:nvPr>
        </p:nvSpPr>
        <p:spPr>
          <a:xfrm>
            <a:off x="311700" y="1536625"/>
            <a:ext cx="8520600" cy="4914600"/>
          </a:xfrm>
          <a:prstGeom prst="rect">
            <a:avLst/>
          </a:prstGeom>
        </p:spPr>
        <p:txBody>
          <a:bodyPr anchorCtr="0" anchor="t" bIns="91425" lIns="91425" spcFirstLastPara="1" rIns="91425" wrap="square" tIns="91425">
            <a:normAutofit fontScale="85000" lnSpcReduction="20000"/>
          </a:bodyPr>
          <a:lstStyle/>
          <a:p>
            <a:pPr indent="-379730" lvl="0" marL="457200" rtl="0" algn="l">
              <a:spcBef>
                <a:spcPts val="0"/>
              </a:spcBef>
              <a:spcAft>
                <a:spcPts val="0"/>
              </a:spcAft>
              <a:buSzPct val="100000"/>
              <a:buChar char="●"/>
            </a:pPr>
            <a:r>
              <a:rPr lang="it"/>
              <a:t>La sicurezza di un crittosistema è basata sulla robustezza dell’algoritmo.</a:t>
            </a:r>
            <a:endParaRPr/>
          </a:p>
          <a:p>
            <a:pPr indent="-379730" lvl="0" marL="457200" rtl="0" algn="l">
              <a:spcBef>
                <a:spcPts val="0"/>
              </a:spcBef>
              <a:spcAft>
                <a:spcPts val="0"/>
              </a:spcAft>
              <a:buSzPct val="100000"/>
              <a:buChar char="●"/>
            </a:pPr>
            <a:r>
              <a:rPr lang="it"/>
              <a:t>Nessun algoritmo, salvo l’OTP, è invulnerabile (ma può richiedere centinaia di anni e condizioni specifiche).</a:t>
            </a:r>
            <a:endParaRPr/>
          </a:p>
          <a:p>
            <a:pPr indent="-379730" lvl="0" marL="457200" rtl="0" algn="l">
              <a:spcBef>
                <a:spcPts val="0"/>
              </a:spcBef>
              <a:spcAft>
                <a:spcPts val="0"/>
              </a:spcAft>
              <a:buSzPct val="100000"/>
              <a:buChar char="●"/>
            </a:pPr>
            <a:r>
              <a:rPr lang="it"/>
              <a:t>Un algoritmo è rotto se c’è un attacco più veloce del bruteforcing.</a:t>
            </a:r>
            <a:endParaRPr/>
          </a:p>
          <a:p>
            <a:pPr indent="-379730" lvl="0" marL="457200" rtl="0" algn="l">
              <a:spcBef>
                <a:spcPts val="0"/>
              </a:spcBef>
              <a:spcAft>
                <a:spcPts val="0"/>
              </a:spcAft>
              <a:buSzPct val="100000"/>
              <a:buChar char="●"/>
            </a:pPr>
            <a:r>
              <a:rPr lang="it"/>
              <a:t>Non c’è modo di provare la robustezza di un cifrario. Si può solo provare a violarlo.</a:t>
            </a:r>
            <a:endParaRPr/>
          </a:p>
          <a:p>
            <a:pPr indent="-379730" lvl="0" marL="457200" rtl="0" algn="l">
              <a:spcBef>
                <a:spcPts val="0"/>
              </a:spcBef>
              <a:spcAft>
                <a:spcPts val="0"/>
              </a:spcAft>
              <a:buSzPct val="100000"/>
              <a:buChar char="●"/>
            </a:pPr>
            <a:r>
              <a:rPr lang="it"/>
              <a:t>La sicurezza di un sistema crittografico deve basarsi solo sulla segretezza della chiave, e mai sulla segretezza dell’algoritmo.</a:t>
            </a:r>
            <a:endParaRPr/>
          </a:p>
          <a:p>
            <a:pPr indent="-379730" lvl="1" marL="914400" rtl="0" algn="l">
              <a:spcBef>
                <a:spcPts val="0"/>
              </a:spcBef>
              <a:spcAft>
                <a:spcPts val="0"/>
              </a:spcAft>
              <a:buSzPct val="100000"/>
              <a:buChar char="○"/>
            </a:pPr>
            <a:r>
              <a:rPr lang="it"/>
              <a:t>I cifrari segreti non sono sicuri. La sicurezza è trasparenza.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7"/>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it"/>
              <a:t>Cifratura Simmetrica</a:t>
            </a:r>
            <a:endParaRPr b="1"/>
          </a:p>
        </p:txBody>
      </p:sp>
      <p:sp>
        <p:nvSpPr>
          <p:cNvPr id="644" name="Google Shape;644;p57"/>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58"/>
          <p:cNvSpPr/>
          <p:nvPr/>
        </p:nvSpPr>
        <p:spPr>
          <a:xfrm>
            <a:off x="1527025" y="3857725"/>
            <a:ext cx="2390400" cy="2390400"/>
          </a:xfrm>
          <a:prstGeom prst="ellipse">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58"/>
          <p:cNvSpPr/>
          <p:nvPr/>
        </p:nvSpPr>
        <p:spPr>
          <a:xfrm>
            <a:off x="3235118" y="4102737"/>
            <a:ext cx="2267244" cy="17438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51" name="Google Shape;651;p58"/>
          <p:cNvSpPr/>
          <p:nvPr/>
        </p:nvSpPr>
        <p:spPr>
          <a:xfrm>
            <a:off x="643275" y="4587936"/>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652" name="Google Shape;652;p58"/>
          <p:cNvSpPr/>
          <p:nvPr/>
        </p:nvSpPr>
        <p:spPr>
          <a:xfrm>
            <a:off x="3777738" y="4587936"/>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#$%#$fdasdhasd4hhel345489dsf5</a:t>
            </a:r>
            <a:endParaRPr b="1" i="0" sz="1000" u="none" cap="none" strike="noStrike">
              <a:solidFill>
                <a:srgbClr val="000000"/>
              </a:solidFill>
              <a:latin typeface="Exo 2"/>
              <a:ea typeface="Exo 2"/>
              <a:cs typeface="Exo 2"/>
              <a:sym typeface="Exo 2"/>
            </a:endParaRPr>
          </a:p>
        </p:txBody>
      </p:sp>
      <p:sp>
        <p:nvSpPr>
          <p:cNvPr id="653" name="Google Shape;653;p58"/>
          <p:cNvSpPr txBox="1"/>
          <p:nvPr/>
        </p:nvSpPr>
        <p:spPr>
          <a:xfrm>
            <a:off x="664950" y="584661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plaintext</a:t>
            </a:r>
            <a:endParaRPr i="0" sz="1400" u="none" cap="none" strike="noStrike">
              <a:solidFill>
                <a:srgbClr val="000000"/>
              </a:solidFill>
              <a:latin typeface="Exo 2"/>
              <a:ea typeface="Exo 2"/>
              <a:cs typeface="Exo 2"/>
              <a:sym typeface="Exo 2"/>
            </a:endParaRPr>
          </a:p>
        </p:txBody>
      </p:sp>
      <p:sp>
        <p:nvSpPr>
          <p:cNvPr id="654" name="Google Shape;654;p58"/>
          <p:cNvSpPr txBox="1"/>
          <p:nvPr/>
        </p:nvSpPr>
        <p:spPr>
          <a:xfrm>
            <a:off x="3750700" y="61796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C</a:t>
            </a:r>
            <a:r>
              <a:rPr lang="it">
                <a:latin typeface="Exo 2"/>
                <a:ea typeface="Exo 2"/>
                <a:cs typeface="Exo 2"/>
                <a:sym typeface="Exo 2"/>
              </a:rPr>
              <a:t>anale insicuro</a:t>
            </a:r>
            <a:endParaRPr i="0" sz="1400" u="none" cap="none" strike="noStrike">
              <a:solidFill>
                <a:srgbClr val="000000"/>
              </a:solidFill>
              <a:latin typeface="Exo 2"/>
              <a:ea typeface="Exo 2"/>
              <a:cs typeface="Exo 2"/>
              <a:sym typeface="Exo 2"/>
            </a:endParaRPr>
          </a:p>
        </p:txBody>
      </p:sp>
      <p:cxnSp>
        <p:nvCxnSpPr>
          <p:cNvPr id="655" name="Google Shape;655;p58"/>
          <p:cNvCxnSpPr>
            <a:stCxn id="651" idx="3"/>
            <a:endCxn id="656" idx="1"/>
          </p:cNvCxnSpPr>
          <p:nvPr/>
        </p:nvCxnSpPr>
        <p:spPr>
          <a:xfrm>
            <a:off x="1709025" y="5052936"/>
            <a:ext cx="870000" cy="0"/>
          </a:xfrm>
          <a:prstGeom prst="straightConnector1">
            <a:avLst/>
          </a:prstGeom>
          <a:noFill/>
          <a:ln cap="flat" cmpd="sng" w="19050">
            <a:solidFill>
              <a:srgbClr val="666666"/>
            </a:solidFill>
            <a:prstDash val="solid"/>
            <a:round/>
            <a:headEnd len="sm" w="sm" type="none"/>
            <a:tailEnd len="med" w="med" type="triangle"/>
          </a:ln>
        </p:spPr>
      </p:cxnSp>
      <p:cxnSp>
        <p:nvCxnSpPr>
          <p:cNvPr id="657" name="Google Shape;657;p58"/>
          <p:cNvCxnSpPr>
            <a:stCxn id="656" idx="3"/>
            <a:endCxn id="652" idx="1"/>
          </p:cNvCxnSpPr>
          <p:nvPr/>
        </p:nvCxnSpPr>
        <p:spPr>
          <a:xfrm>
            <a:off x="2865338" y="5052932"/>
            <a:ext cx="1028700" cy="0"/>
          </a:xfrm>
          <a:prstGeom prst="straightConnector1">
            <a:avLst/>
          </a:prstGeom>
          <a:noFill/>
          <a:ln cap="flat" cmpd="sng" w="19050">
            <a:solidFill>
              <a:srgbClr val="666666"/>
            </a:solidFill>
            <a:prstDash val="solid"/>
            <a:round/>
            <a:headEnd len="sm" w="sm" type="none"/>
            <a:tailEnd len="med" w="med" type="triangle"/>
          </a:ln>
        </p:spPr>
      </p:cxnSp>
      <p:sp>
        <p:nvSpPr>
          <p:cNvPr id="656" name="Google Shape;656;p58"/>
          <p:cNvSpPr/>
          <p:nvPr/>
        </p:nvSpPr>
        <p:spPr>
          <a:xfrm>
            <a:off x="2436000" y="4805386"/>
            <a:ext cx="572450" cy="495092"/>
          </a:xfrm>
          <a:prstGeom prst="flowChartExtract">
            <a:avLst/>
          </a:prstGeom>
          <a:solidFill>
            <a:srgbClr val="CCCCCC"/>
          </a:solidFill>
          <a:ln cap="flat" cmpd="sng" w="19050">
            <a:solidFill>
              <a:srgbClr val="666666"/>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Georgia"/>
                <a:ea typeface="Georgia"/>
                <a:cs typeface="Georgia"/>
                <a:sym typeface="Georgia"/>
              </a:rPr>
              <a:t>E</a:t>
            </a:r>
            <a:endParaRPr b="0" i="0" sz="1400" u="none" cap="none" strike="noStrike">
              <a:solidFill>
                <a:srgbClr val="000000"/>
              </a:solidFill>
              <a:latin typeface="Georgia"/>
              <a:ea typeface="Georgia"/>
              <a:cs typeface="Georgia"/>
              <a:sym typeface="Georgia"/>
            </a:endParaRPr>
          </a:p>
        </p:txBody>
      </p:sp>
      <p:cxnSp>
        <p:nvCxnSpPr>
          <p:cNvPr id="658" name="Google Shape;658;p58"/>
          <p:cNvCxnSpPr>
            <a:stCxn id="659" idx="2"/>
            <a:endCxn id="656" idx="0"/>
          </p:cNvCxnSpPr>
          <p:nvPr/>
        </p:nvCxnSpPr>
        <p:spPr>
          <a:xfrm>
            <a:off x="2722225" y="3719336"/>
            <a:ext cx="0" cy="1086000"/>
          </a:xfrm>
          <a:prstGeom prst="straightConnector1">
            <a:avLst/>
          </a:prstGeom>
          <a:noFill/>
          <a:ln cap="flat" cmpd="sng" w="19050">
            <a:solidFill>
              <a:srgbClr val="666666"/>
            </a:solidFill>
            <a:prstDash val="solid"/>
            <a:round/>
            <a:headEnd len="sm" w="sm" type="none"/>
            <a:tailEnd len="med" w="med" type="triangle"/>
          </a:ln>
        </p:spPr>
      </p:cxnSp>
      <p:sp>
        <p:nvSpPr>
          <p:cNvPr id="660" name="Google Shape;660;p58"/>
          <p:cNvSpPr txBox="1"/>
          <p:nvPr/>
        </p:nvSpPr>
        <p:spPr>
          <a:xfrm>
            <a:off x="2126875" y="57024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funzione di cifratura simmetrica</a:t>
            </a:r>
            <a:endParaRPr i="0" sz="1400" u="none" cap="none" strike="noStrike">
              <a:solidFill>
                <a:srgbClr val="000000"/>
              </a:solidFill>
              <a:latin typeface="Exo 2"/>
              <a:ea typeface="Exo 2"/>
              <a:cs typeface="Exo 2"/>
              <a:sym typeface="Exo 2"/>
            </a:endParaRPr>
          </a:p>
        </p:txBody>
      </p:sp>
      <p:sp>
        <p:nvSpPr>
          <p:cNvPr id="661" name="Google Shape;661;p58"/>
          <p:cNvSpPr txBox="1"/>
          <p:nvPr/>
        </p:nvSpPr>
        <p:spPr>
          <a:xfrm>
            <a:off x="664950" y="140026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Alice</a:t>
            </a:r>
            <a:endParaRPr i="0" sz="1400" u="none" cap="none" strike="noStrike">
              <a:solidFill>
                <a:srgbClr val="000000"/>
              </a:solidFill>
              <a:latin typeface="Exo 2"/>
              <a:ea typeface="Exo 2"/>
              <a:cs typeface="Exo 2"/>
              <a:sym typeface="Exo 2"/>
            </a:endParaRPr>
          </a:p>
        </p:txBody>
      </p:sp>
      <p:sp>
        <p:nvSpPr>
          <p:cNvPr id="662" name="Google Shape;662;p58"/>
          <p:cNvSpPr/>
          <p:nvPr/>
        </p:nvSpPr>
        <p:spPr>
          <a:xfrm>
            <a:off x="699675" y="1774836"/>
            <a:ext cx="1069200" cy="1069200"/>
          </a:xfrm>
          <a:prstGeom prst="smileyFace">
            <a:avLst>
              <a:gd fmla="val 4653" name="adj"/>
            </a:avLst>
          </a:prstGeom>
          <a:solidFill>
            <a:srgbClr val="D5A6B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63" name="Google Shape;663;p58"/>
          <p:cNvCxnSpPr>
            <a:stCxn id="662" idx="4"/>
            <a:endCxn id="651" idx="0"/>
          </p:cNvCxnSpPr>
          <p:nvPr/>
        </p:nvCxnSpPr>
        <p:spPr>
          <a:xfrm>
            <a:off x="1234275" y="2844036"/>
            <a:ext cx="0" cy="1743900"/>
          </a:xfrm>
          <a:prstGeom prst="straightConnector1">
            <a:avLst/>
          </a:prstGeom>
          <a:noFill/>
          <a:ln cap="flat" cmpd="sng" w="19050">
            <a:solidFill>
              <a:srgbClr val="666666"/>
            </a:solidFill>
            <a:prstDash val="solid"/>
            <a:round/>
            <a:headEnd len="sm" w="sm" type="none"/>
            <a:tailEnd len="med" w="med" type="triangle"/>
          </a:ln>
        </p:spPr>
      </p:cxnSp>
      <p:sp>
        <p:nvSpPr>
          <p:cNvPr id="659" name="Google Shape;659;p58"/>
          <p:cNvSpPr/>
          <p:nvPr/>
        </p:nvSpPr>
        <p:spPr>
          <a:xfrm>
            <a:off x="2302375" y="3321236"/>
            <a:ext cx="839700" cy="398100"/>
          </a:xfrm>
          <a:prstGeom prst="roundRect">
            <a:avLst>
              <a:gd fmla="val 16667"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secret</a:t>
            </a:r>
            <a:endParaRPr i="0" sz="1400" u="none" cap="none" strike="noStrike">
              <a:solidFill>
                <a:srgbClr val="000000"/>
              </a:solidFill>
              <a:latin typeface="Exo 2"/>
              <a:ea typeface="Exo 2"/>
              <a:cs typeface="Exo 2"/>
              <a:sym typeface="Exo 2"/>
            </a:endParaRPr>
          </a:p>
        </p:txBody>
      </p:sp>
      <p:sp>
        <p:nvSpPr>
          <p:cNvPr id="664" name="Google Shape;664;p58"/>
          <p:cNvSpPr txBox="1"/>
          <p:nvPr/>
        </p:nvSpPr>
        <p:spPr>
          <a:xfrm>
            <a:off x="2126875" y="29101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key</a:t>
            </a:r>
            <a:endParaRPr i="0" sz="1400" u="none" cap="none" strike="noStrike">
              <a:solidFill>
                <a:srgbClr val="000000"/>
              </a:solidFill>
              <a:latin typeface="Exo 2"/>
              <a:ea typeface="Exo 2"/>
              <a:cs typeface="Exo 2"/>
              <a:sym typeface="Exo 2"/>
            </a:endParaRPr>
          </a:p>
        </p:txBody>
      </p:sp>
      <p:sp>
        <p:nvSpPr>
          <p:cNvPr id="665" name="Google Shape;665;p5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Cifratura simmetrica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59"/>
          <p:cNvSpPr/>
          <p:nvPr/>
        </p:nvSpPr>
        <p:spPr>
          <a:xfrm>
            <a:off x="4934075" y="3719325"/>
            <a:ext cx="2390400" cy="2390400"/>
          </a:xfrm>
          <a:prstGeom prst="ellipse">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59"/>
          <p:cNvSpPr txBox="1"/>
          <p:nvPr/>
        </p:nvSpPr>
        <p:spPr>
          <a:xfrm>
            <a:off x="7349088" y="143856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Bob</a:t>
            </a:r>
            <a:endParaRPr i="0" sz="1400" u="none" cap="none" strike="noStrike">
              <a:solidFill>
                <a:srgbClr val="000000"/>
              </a:solidFill>
              <a:latin typeface="Exo 2"/>
              <a:ea typeface="Exo 2"/>
              <a:cs typeface="Exo 2"/>
              <a:sym typeface="Exo 2"/>
            </a:endParaRPr>
          </a:p>
        </p:txBody>
      </p:sp>
      <p:sp>
        <p:nvSpPr>
          <p:cNvPr id="672" name="Google Shape;672;p59"/>
          <p:cNvSpPr/>
          <p:nvPr/>
        </p:nvSpPr>
        <p:spPr>
          <a:xfrm>
            <a:off x="7349100" y="1774836"/>
            <a:ext cx="1069200" cy="1069200"/>
          </a:xfrm>
          <a:prstGeom prst="smileyFace">
            <a:avLst>
              <a:gd fmla="val 4653" name="adj"/>
            </a:avLst>
          </a:prstGeom>
          <a:solidFill>
            <a:srgbClr val="A4C2F4"/>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73" name="Google Shape;673;p59"/>
          <p:cNvCxnSpPr>
            <a:stCxn id="674" idx="0"/>
            <a:endCxn id="672" idx="4"/>
          </p:cNvCxnSpPr>
          <p:nvPr/>
        </p:nvCxnSpPr>
        <p:spPr>
          <a:xfrm rot="10800000">
            <a:off x="7883625" y="2844036"/>
            <a:ext cx="26100" cy="1743900"/>
          </a:xfrm>
          <a:prstGeom prst="straightConnector1">
            <a:avLst/>
          </a:prstGeom>
          <a:noFill/>
          <a:ln cap="flat" cmpd="sng" w="19050">
            <a:solidFill>
              <a:srgbClr val="666666"/>
            </a:solidFill>
            <a:prstDash val="solid"/>
            <a:round/>
            <a:headEnd len="sm" w="sm" type="none"/>
            <a:tailEnd len="med" w="med" type="triangle"/>
          </a:ln>
        </p:spPr>
      </p:cxnSp>
      <p:sp>
        <p:nvSpPr>
          <p:cNvPr id="675" name="Google Shape;675;p59"/>
          <p:cNvSpPr txBox="1"/>
          <p:nvPr/>
        </p:nvSpPr>
        <p:spPr>
          <a:xfrm>
            <a:off x="7288350" y="577111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plaintext</a:t>
            </a:r>
            <a:endParaRPr i="0" sz="1400" u="none" cap="none" strike="noStrike">
              <a:solidFill>
                <a:srgbClr val="000000"/>
              </a:solidFill>
              <a:latin typeface="Exo 2"/>
              <a:ea typeface="Exo 2"/>
              <a:cs typeface="Exo 2"/>
              <a:sym typeface="Exo 2"/>
            </a:endParaRPr>
          </a:p>
        </p:txBody>
      </p:sp>
      <p:cxnSp>
        <p:nvCxnSpPr>
          <p:cNvPr id="676" name="Google Shape;676;p59"/>
          <p:cNvCxnSpPr>
            <a:endCxn id="674" idx="1"/>
          </p:cNvCxnSpPr>
          <p:nvPr/>
        </p:nvCxnSpPr>
        <p:spPr>
          <a:xfrm>
            <a:off x="6324675" y="5052936"/>
            <a:ext cx="1110300" cy="0"/>
          </a:xfrm>
          <a:prstGeom prst="straightConnector1">
            <a:avLst/>
          </a:prstGeom>
          <a:noFill/>
          <a:ln cap="flat" cmpd="sng" w="19050">
            <a:solidFill>
              <a:srgbClr val="666666"/>
            </a:solidFill>
            <a:prstDash val="solid"/>
            <a:round/>
            <a:headEnd len="sm" w="sm" type="none"/>
            <a:tailEnd len="med" w="med" type="triangle"/>
          </a:ln>
        </p:spPr>
      </p:cxnSp>
      <p:sp>
        <p:nvSpPr>
          <p:cNvPr id="674" name="Google Shape;674;p59"/>
          <p:cNvSpPr/>
          <p:nvPr/>
        </p:nvSpPr>
        <p:spPr>
          <a:xfrm>
            <a:off x="7318725" y="4587936"/>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677" name="Google Shape;677;p59"/>
          <p:cNvSpPr txBox="1"/>
          <p:nvPr/>
        </p:nvSpPr>
        <p:spPr>
          <a:xfrm>
            <a:off x="5563000" y="57024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funzione di decifratura simmtrica</a:t>
            </a:r>
            <a:endParaRPr i="0" sz="1400" u="none" cap="none" strike="noStrike">
              <a:solidFill>
                <a:srgbClr val="000000"/>
              </a:solidFill>
              <a:latin typeface="Exo 2"/>
              <a:ea typeface="Exo 2"/>
              <a:cs typeface="Exo 2"/>
              <a:sym typeface="Exo 2"/>
            </a:endParaRPr>
          </a:p>
        </p:txBody>
      </p:sp>
      <p:cxnSp>
        <p:nvCxnSpPr>
          <p:cNvPr id="678" name="Google Shape;678;p59"/>
          <p:cNvCxnSpPr/>
          <p:nvPr/>
        </p:nvCxnSpPr>
        <p:spPr>
          <a:xfrm>
            <a:off x="4843488" y="5052936"/>
            <a:ext cx="1191600" cy="0"/>
          </a:xfrm>
          <a:prstGeom prst="straightConnector1">
            <a:avLst/>
          </a:prstGeom>
          <a:noFill/>
          <a:ln cap="flat" cmpd="sng" w="19050">
            <a:solidFill>
              <a:srgbClr val="666666"/>
            </a:solidFill>
            <a:prstDash val="solid"/>
            <a:round/>
            <a:headEnd len="sm" w="sm" type="none"/>
            <a:tailEnd len="med" w="med" type="triangle"/>
          </a:ln>
        </p:spPr>
      </p:cxnSp>
      <p:sp>
        <p:nvSpPr>
          <p:cNvPr id="679" name="Google Shape;679;p59"/>
          <p:cNvSpPr/>
          <p:nvPr/>
        </p:nvSpPr>
        <p:spPr>
          <a:xfrm>
            <a:off x="5872125" y="4805386"/>
            <a:ext cx="572459" cy="495100"/>
          </a:xfrm>
          <a:prstGeom prst="flowChartMerge">
            <a:avLst/>
          </a:prstGeom>
          <a:solidFill>
            <a:srgbClr val="CCCCCC"/>
          </a:solidFill>
          <a:ln cap="flat" cmpd="sng" w="19050">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D</a:t>
            </a:r>
            <a:endParaRPr i="0" sz="1400" u="none" cap="none" strike="noStrike">
              <a:solidFill>
                <a:srgbClr val="000000"/>
              </a:solidFill>
              <a:latin typeface="Exo 2"/>
              <a:ea typeface="Exo 2"/>
              <a:cs typeface="Exo 2"/>
              <a:sym typeface="Exo 2"/>
            </a:endParaRPr>
          </a:p>
        </p:txBody>
      </p:sp>
      <p:sp>
        <p:nvSpPr>
          <p:cNvPr id="680" name="Google Shape;680;p59"/>
          <p:cNvSpPr txBox="1"/>
          <p:nvPr/>
        </p:nvSpPr>
        <p:spPr>
          <a:xfrm>
            <a:off x="5550000" y="29101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Arial"/>
                <a:ea typeface="Arial"/>
                <a:cs typeface="Arial"/>
                <a:sym typeface="Arial"/>
              </a:rPr>
              <a:t>key</a:t>
            </a:r>
            <a:endParaRPr b="0" i="0" sz="1400" u="none" cap="none" strike="noStrike">
              <a:solidFill>
                <a:srgbClr val="000000"/>
              </a:solidFill>
              <a:latin typeface="Arial"/>
              <a:ea typeface="Arial"/>
              <a:cs typeface="Arial"/>
              <a:sym typeface="Arial"/>
            </a:endParaRPr>
          </a:p>
        </p:txBody>
      </p:sp>
      <p:sp>
        <p:nvSpPr>
          <p:cNvPr id="681" name="Google Shape;681;p59"/>
          <p:cNvSpPr/>
          <p:nvPr/>
        </p:nvSpPr>
        <p:spPr>
          <a:xfrm>
            <a:off x="5738500" y="3321236"/>
            <a:ext cx="839700" cy="398100"/>
          </a:xfrm>
          <a:prstGeom prst="roundRect">
            <a:avLst>
              <a:gd fmla="val 16667"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secret</a:t>
            </a:r>
            <a:endParaRPr i="0" sz="1400" u="none" cap="none" strike="noStrike">
              <a:solidFill>
                <a:srgbClr val="000000"/>
              </a:solidFill>
              <a:latin typeface="Exo 2"/>
              <a:ea typeface="Exo 2"/>
              <a:cs typeface="Exo 2"/>
              <a:sym typeface="Exo 2"/>
            </a:endParaRPr>
          </a:p>
        </p:txBody>
      </p:sp>
      <p:cxnSp>
        <p:nvCxnSpPr>
          <p:cNvPr id="682" name="Google Shape;682;p59"/>
          <p:cNvCxnSpPr>
            <a:stCxn id="681" idx="2"/>
            <a:endCxn id="679" idx="0"/>
          </p:cNvCxnSpPr>
          <p:nvPr/>
        </p:nvCxnSpPr>
        <p:spPr>
          <a:xfrm>
            <a:off x="6158350" y="3719336"/>
            <a:ext cx="0" cy="1086000"/>
          </a:xfrm>
          <a:prstGeom prst="straightConnector1">
            <a:avLst/>
          </a:prstGeom>
          <a:noFill/>
          <a:ln cap="flat" cmpd="sng" w="19050">
            <a:solidFill>
              <a:srgbClr val="666666"/>
            </a:solidFill>
            <a:prstDash val="solid"/>
            <a:round/>
            <a:headEnd len="sm" w="sm" type="none"/>
            <a:tailEnd len="med" w="med" type="triangle"/>
          </a:ln>
        </p:spPr>
      </p:cxnSp>
      <p:sp>
        <p:nvSpPr>
          <p:cNvPr id="683" name="Google Shape;683;p59"/>
          <p:cNvSpPr/>
          <p:nvPr/>
        </p:nvSpPr>
        <p:spPr>
          <a:xfrm>
            <a:off x="1527025" y="3857725"/>
            <a:ext cx="2390400" cy="2390400"/>
          </a:xfrm>
          <a:prstGeom prst="ellipse">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59"/>
          <p:cNvSpPr/>
          <p:nvPr/>
        </p:nvSpPr>
        <p:spPr>
          <a:xfrm>
            <a:off x="3235118" y="4102737"/>
            <a:ext cx="2267244" cy="17438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85" name="Google Shape;685;p59"/>
          <p:cNvSpPr/>
          <p:nvPr/>
        </p:nvSpPr>
        <p:spPr>
          <a:xfrm>
            <a:off x="643275" y="4587936"/>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686" name="Google Shape;686;p59"/>
          <p:cNvSpPr/>
          <p:nvPr/>
        </p:nvSpPr>
        <p:spPr>
          <a:xfrm>
            <a:off x="3777738" y="4587936"/>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#$%#$fdasdhasd4hhel345489dsf5</a:t>
            </a:r>
            <a:endParaRPr b="1" i="0" sz="1000" u="none" cap="none" strike="noStrike">
              <a:solidFill>
                <a:srgbClr val="000000"/>
              </a:solidFill>
              <a:latin typeface="Exo 2"/>
              <a:ea typeface="Exo 2"/>
              <a:cs typeface="Exo 2"/>
              <a:sym typeface="Exo 2"/>
            </a:endParaRPr>
          </a:p>
        </p:txBody>
      </p:sp>
      <p:sp>
        <p:nvSpPr>
          <p:cNvPr id="687" name="Google Shape;687;p59"/>
          <p:cNvSpPr txBox="1"/>
          <p:nvPr/>
        </p:nvSpPr>
        <p:spPr>
          <a:xfrm>
            <a:off x="664950" y="584661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plaintext</a:t>
            </a:r>
            <a:endParaRPr i="0" sz="1400" u="none" cap="none" strike="noStrike">
              <a:solidFill>
                <a:srgbClr val="000000"/>
              </a:solidFill>
              <a:latin typeface="Exo 2"/>
              <a:ea typeface="Exo 2"/>
              <a:cs typeface="Exo 2"/>
              <a:sym typeface="Exo 2"/>
            </a:endParaRPr>
          </a:p>
        </p:txBody>
      </p:sp>
      <p:sp>
        <p:nvSpPr>
          <p:cNvPr id="688" name="Google Shape;688;p59"/>
          <p:cNvSpPr txBox="1"/>
          <p:nvPr/>
        </p:nvSpPr>
        <p:spPr>
          <a:xfrm>
            <a:off x="3750700" y="61796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C</a:t>
            </a:r>
            <a:r>
              <a:rPr lang="it">
                <a:latin typeface="Exo 2"/>
                <a:ea typeface="Exo 2"/>
                <a:cs typeface="Exo 2"/>
                <a:sym typeface="Exo 2"/>
              </a:rPr>
              <a:t>anale insicuro</a:t>
            </a:r>
            <a:endParaRPr i="0" sz="1400" u="none" cap="none" strike="noStrike">
              <a:solidFill>
                <a:srgbClr val="000000"/>
              </a:solidFill>
              <a:latin typeface="Exo 2"/>
              <a:ea typeface="Exo 2"/>
              <a:cs typeface="Exo 2"/>
              <a:sym typeface="Exo 2"/>
            </a:endParaRPr>
          </a:p>
        </p:txBody>
      </p:sp>
      <p:cxnSp>
        <p:nvCxnSpPr>
          <p:cNvPr id="689" name="Google Shape;689;p59"/>
          <p:cNvCxnSpPr>
            <a:stCxn id="685" idx="3"/>
            <a:endCxn id="690" idx="1"/>
          </p:cNvCxnSpPr>
          <p:nvPr/>
        </p:nvCxnSpPr>
        <p:spPr>
          <a:xfrm>
            <a:off x="1709025" y="5052936"/>
            <a:ext cx="870000" cy="0"/>
          </a:xfrm>
          <a:prstGeom prst="straightConnector1">
            <a:avLst/>
          </a:prstGeom>
          <a:noFill/>
          <a:ln cap="flat" cmpd="sng" w="19050">
            <a:solidFill>
              <a:srgbClr val="666666"/>
            </a:solidFill>
            <a:prstDash val="solid"/>
            <a:round/>
            <a:headEnd len="sm" w="sm" type="none"/>
            <a:tailEnd len="med" w="med" type="triangle"/>
          </a:ln>
        </p:spPr>
      </p:cxnSp>
      <p:cxnSp>
        <p:nvCxnSpPr>
          <p:cNvPr id="691" name="Google Shape;691;p59"/>
          <p:cNvCxnSpPr>
            <a:stCxn id="690" idx="3"/>
            <a:endCxn id="686" idx="1"/>
          </p:cNvCxnSpPr>
          <p:nvPr/>
        </p:nvCxnSpPr>
        <p:spPr>
          <a:xfrm>
            <a:off x="2865338" y="5052932"/>
            <a:ext cx="1028700" cy="0"/>
          </a:xfrm>
          <a:prstGeom prst="straightConnector1">
            <a:avLst/>
          </a:prstGeom>
          <a:noFill/>
          <a:ln cap="flat" cmpd="sng" w="19050">
            <a:solidFill>
              <a:srgbClr val="666666"/>
            </a:solidFill>
            <a:prstDash val="solid"/>
            <a:round/>
            <a:headEnd len="sm" w="sm" type="none"/>
            <a:tailEnd len="med" w="med" type="triangle"/>
          </a:ln>
        </p:spPr>
      </p:cxnSp>
      <p:sp>
        <p:nvSpPr>
          <p:cNvPr id="690" name="Google Shape;690;p59"/>
          <p:cNvSpPr/>
          <p:nvPr/>
        </p:nvSpPr>
        <p:spPr>
          <a:xfrm>
            <a:off x="2436000" y="4805386"/>
            <a:ext cx="572450" cy="495092"/>
          </a:xfrm>
          <a:prstGeom prst="flowChartExtract">
            <a:avLst/>
          </a:prstGeom>
          <a:solidFill>
            <a:srgbClr val="CCCCCC"/>
          </a:solidFill>
          <a:ln cap="flat" cmpd="sng" w="19050">
            <a:solidFill>
              <a:srgbClr val="666666"/>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E</a:t>
            </a:r>
            <a:endParaRPr i="0" sz="1400" u="none" cap="none" strike="noStrike">
              <a:solidFill>
                <a:srgbClr val="000000"/>
              </a:solidFill>
              <a:latin typeface="Exo 2"/>
              <a:ea typeface="Exo 2"/>
              <a:cs typeface="Exo 2"/>
              <a:sym typeface="Exo 2"/>
            </a:endParaRPr>
          </a:p>
        </p:txBody>
      </p:sp>
      <p:cxnSp>
        <p:nvCxnSpPr>
          <p:cNvPr id="692" name="Google Shape;692;p59"/>
          <p:cNvCxnSpPr>
            <a:stCxn id="693" idx="2"/>
            <a:endCxn id="690" idx="0"/>
          </p:cNvCxnSpPr>
          <p:nvPr/>
        </p:nvCxnSpPr>
        <p:spPr>
          <a:xfrm>
            <a:off x="2722225" y="3719336"/>
            <a:ext cx="0" cy="1086000"/>
          </a:xfrm>
          <a:prstGeom prst="straightConnector1">
            <a:avLst/>
          </a:prstGeom>
          <a:noFill/>
          <a:ln cap="flat" cmpd="sng" w="19050">
            <a:solidFill>
              <a:srgbClr val="666666"/>
            </a:solidFill>
            <a:prstDash val="solid"/>
            <a:round/>
            <a:headEnd len="sm" w="sm" type="none"/>
            <a:tailEnd len="med" w="med" type="triangle"/>
          </a:ln>
        </p:spPr>
      </p:cxnSp>
      <p:sp>
        <p:nvSpPr>
          <p:cNvPr id="694" name="Google Shape;694;p59"/>
          <p:cNvSpPr txBox="1"/>
          <p:nvPr/>
        </p:nvSpPr>
        <p:spPr>
          <a:xfrm>
            <a:off x="2126875" y="57024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funzione di cifratura simmetrica</a:t>
            </a:r>
            <a:endParaRPr i="0" sz="1400" u="none" cap="none" strike="noStrike">
              <a:solidFill>
                <a:srgbClr val="000000"/>
              </a:solidFill>
              <a:latin typeface="Exo 2"/>
              <a:ea typeface="Exo 2"/>
              <a:cs typeface="Exo 2"/>
              <a:sym typeface="Exo 2"/>
            </a:endParaRPr>
          </a:p>
        </p:txBody>
      </p:sp>
      <p:sp>
        <p:nvSpPr>
          <p:cNvPr id="695" name="Google Shape;695;p59"/>
          <p:cNvSpPr txBox="1"/>
          <p:nvPr/>
        </p:nvSpPr>
        <p:spPr>
          <a:xfrm>
            <a:off x="664950" y="140026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Alice</a:t>
            </a:r>
            <a:endParaRPr i="0" sz="1400" u="none" cap="none" strike="noStrike">
              <a:solidFill>
                <a:srgbClr val="000000"/>
              </a:solidFill>
              <a:latin typeface="Exo 2"/>
              <a:ea typeface="Exo 2"/>
              <a:cs typeface="Exo 2"/>
              <a:sym typeface="Exo 2"/>
            </a:endParaRPr>
          </a:p>
        </p:txBody>
      </p:sp>
      <p:sp>
        <p:nvSpPr>
          <p:cNvPr id="696" name="Google Shape;696;p59"/>
          <p:cNvSpPr/>
          <p:nvPr/>
        </p:nvSpPr>
        <p:spPr>
          <a:xfrm>
            <a:off x="699675" y="1774836"/>
            <a:ext cx="1069200" cy="1069200"/>
          </a:xfrm>
          <a:prstGeom prst="smileyFace">
            <a:avLst>
              <a:gd fmla="val 4653" name="adj"/>
            </a:avLst>
          </a:prstGeom>
          <a:solidFill>
            <a:srgbClr val="D5A6B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97" name="Google Shape;697;p59"/>
          <p:cNvCxnSpPr>
            <a:stCxn id="696" idx="4"/>
            <a:endCxn id="685" idx="0"/>
          </p:cNvCxnSpPr>
          <p:nvPr/>
        </p:nvCxnSpPr>
        <p:spPr>
          <a:xfrm>
            <a:off x="1234275" y="2844036"/>
            <a:ext cx="0" cy="1743900"/>
          </a:xfrm>
          <a:prstGeom prst="straightConnector1">
            <a:avLst/>
          </a:prstGeom>
          <a:noFill/>
          <a:ln cap="flat" cmpd="sng" w="19050">
            <a:solidFill>
              <a:srgbClr val="666666"/>
            </a:solidFill>
            <a:prstDash val="solid"/>
            <a:round/>
            <a:headEnd len="sm" w="sm" type="none"/>
            <a:tailEnd len="med" w="med" type="triangle"/>
          </a:ln>
        </p:spPr>
      </p:cxnSp>
      <p:sp>
        <p:nvSpPr>
          <p:cNvPr id="693" name="Google Shape;693;p59"/>
          <p:cNvSpPr/>
          <p:nvPr/>
        </p:nvSpPr>
        <p:spPr>
          <a:xfrm>
            <a:off x="2302375" y="3321236"/>
            <a:ext cx="839700" cy="398100"/>
          </a:xfrm>
          <a:prstGeom prst="roundRect">
            <a:avLst>
              <a:gd fmla="val 16667"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secret</a:t>
            </a:r>
            <a:endParaRPr i="0" sz="1400" u="none" cap="none" strike="noStrike">
              <a:solidFill>
                <a:srgbClr val="000000"/>
              </a:solidFill>
              <a:latin typeface="Exo 2"/>
              <a:ea typeface="Exo 2"/>
              <a:cs typeface="Exo 2"/>
              <a:sym typeface="Exo 2"/>
            </a:endParaRPr>
          </a:p>
        </p:txBody>
      </p:sp>
      <p:sp>
        <p:nvSpPr>
          <p:cNvPr id="698" name="Google Shape;698;p59"/>
          <p:cNvSpPr txBox="1"/>
          <p:nvPr/>
        </p:nvSpPr>
        <p:spPr>
          <a:xfrm>
            <a:off x="2126875" y="29101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key</a:t>
            </a:r>
            <a:endParaRPr i="0" sz="1400" u="none" cap="none" strike="noStrike">
              <a:solidFill>
                <a:srgbClr val="000000"/>
              </a:solidFill>
              <a:latin typeface="Exo 2"/>
              <a:ea typeface="Exo 2"/>
              <a:cs typeface="Exo 2"/>
              <a:sym typeface="Exo 2"/>
            </a:endParaRPr>
          </a:p>
        </p:txBody>
      </p:sp>
      <p:sp>
        <p:nvSpPr>
          <p:cNvPr id="699" name="Google Shape;699;p5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Cifratura simmetrica</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60"/>
          <p:cNvSpPr/>
          <p:nvPr/>
        </p:nvSpPr>
        <p:spPr>
          <a:xfrm>
            <a:off x="4934075" y="3719325"/>
            <a:ext cx="2390400" cy="2390400"/>
          </a:xfrm>
          <a:prstGeom prst="ellipse">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0"/>
          <p:cNvSpPr txBox="1"/>
          <p:nvPr/>
        </p:nvSpPr>
        <p:spPr>
          <a:xfrm>
            <a:off x="7349088" y="143856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Bob</a:t>
            </a:r>
            <a:endParaRPr i="0" sz="1400" u="none" cap="none" strike="noStrike">
              <a:solidFill>
                <a:srgbClr val="000000"/>
              </a:solidFill>
              <a:latin typeface="Exo 2"/>
              <a:ea typeface="Exo 2"/>
              <a:cs typeface="Exo 2"/>
              <a:sym typeface="Exo 2"/>
            </a:endParaRPr>
          </a:p>
        </p:txBody>
      </p:sp>
      <p:sp>
        <p:nvSpPr>
          <p:cNvPr id="706" name="Google Shape;706;p60"/>
          <p:cNvSpPr/>
          <p:nvPr/>
        </p:nvSpPr>
        <p:spPr>
          <a:xfrm>
            <a:off x="7349100" y="1774836"/>
            <a:ext cx="1069200" cy="1069200"/>
          </a:xfrm>
          <a:prstGeom prst="smileyFace">
            <a:avLst>
              <a:gd fmla="val 4653" name="adj"/>
            </a:avLst>
          </a:prstGeom>
          <a:solidFill>
            <a:srgbClr val="A4C2F4"/>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07" name="Google Shape;707;p60"/>
          <p:cNvCxnSpPr>
            <a:stCxn id="708" idx="0"/>
            <a:endCxn id="706" idx="4"/>
          </p:cNvCxnSpPr>
          <p:nvPr/>
        </p:nvCxnSpPr>
        <p:spPr>
          <a:xfrm rot="10800000">
            <a:off x="7883625" y="2844036"/>
            <a:ext cx="26100" cy="1743900"/>
          </a:xfrm>
          <a:prstGeom prst="straightConnector1">
            <a:avLst/>
          </a:prstGeom>
          <a:noFill/>
          <a:ln cap="flat" cmpd="sng" w="19050">
            <a:solidFill>
              <a:srgbClr val="666666"/>
            </a:solidFill>
            <a:prstDash val="solid"/>
            <a:round/>
            <a:headEnd len="sm" w="sm" type="none"/>
            <a:tailEnd len="med" w="med" type="triangle"/>
          </a:ln>
        </p:spPr>
      </p:cxnSp>
      <p:sp>
        <p:nvSpPr>
          <p:cNvPr id="709" name="Google Shape;709;p60"/>
          <p:cNvSpPr txBox="1"/>
          <p:nvPr/>
        </p:nvSpPr>
        <p:spPr>
          <a:xfrm>
            <a:off x="7288350" y="577111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plaintext</a:t>
            </a:r>
            <a:endParaRPr i="0" sz="1400" u="none" cap="none" strike="noStrike">
              <a:solidFill>
                <a:srgbClr val="000000"/>
              </a:solidFill>
              <a:latin typeface="Exo 2"/>
              <a:ea typeface="Exo 2"/>
              <a:cs typeface="Exo 2"/>
              <a:sym typeface="Exo 2"/>
            </a:endParaRPr>
          </a:p>
        </p:txBody>
      </p:sp>
      <p:cxnSp>
        <p:nvCxnSpPr>
          <p:cNvPr id="710" name="Google Shape;710;p60"/>
          <p:cNvCxnSpPr>
            <a:endCxn id="708" idx="1"/>
          </p:cNvCxnSpPr>
          <p:nvPr/>
        </p:nvCxnSpPr>
        <p:spPr>
          <a:xfrm>
            <a:off x="6324675" y="5052936"/>
            <a:ext cx="1110300" cy="0"/>
          </a:xfrm>
          <a:prstGeom prst="straightConnector1">
            <a:avLst/>
          </a:prstGeom>
          <a:noFill/>
          <a:ln cap="flat" cmpd="sng" w="19050">
            <a:solidFill>
              <a:srgbClr val="666666"/>
            </a:solidFill>
            <a:prstDash val="solid"/>
            <a:round/>
            <a:headEnd len="sm" w="sm" type="none"/>
            <a:tailEnd len="med" w="med" type="triangle"/>
          </a:ln>
        </p:spPr>
      </p:cxnSp>
      <p:sp>
        <p:nvSpPr>
          <p:cNvPr id="708" name="Google Shape;708;p60"/>
          <p:cNvSpPr/>
          <p:nvPr/>
        </p:nvSpPr>
        <p:spPr>
          <a:xfrm>
            <a:off x="7318725" y="4587936"/>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711" name="Google Shape;711;p60"/>
          <p:cNvSpPr txBox="1"/>
          <p:nvPr/>
        </p:nvSpPr>
        <p:spPr>
          <a:xfrm>
            <a:off x="5563000" y="57024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funzione di decifratura simmtrica</a:t>
            </a:r>
            <a:endParaRPr i="0" sz="1400" u="none" cap="none" strike="noStrike">
              <a:solidFill>
                <a:srgbClr val="000000"/>
              </a:solidFill>
              <a:latin typeface="Exo 2"/>
              <a:ea typeface="Exo 2"/>
              <a:cs typeface="Exo 2"/>
              <a:sym typeface="Exo 2"/>
            </a:endParaRPr>
          </a:p>
        </p:txBody>
      </p:sp>
      <p:cxnSp>
        <p:nvCxnSpPr>
          <p:cNvPr id="712" name="Google Shape;712;p60"/>
          <p:cNvCxnSpPr/>
          <p:nvPr/>
        </p:nvCxnSpPr>
        <p:spPr>
          <a:xfrm>
            <a:off x="4843488" y="5052936"/>
            <a:ext cx="1191600" cy="0"/>
          </a:xfrm>
          <a:prstGeom prst="straightConnector1">
            <a:avLst/>
          </a:prstGeom>
          <a:noFill/>
          <a:ln cap="flat" cmpd="sng" w="19050">
            <a:solidFill>
              <a:srgbClr val="666666"/>
            </a:solidFill>
            <a:prstDash val="solid"/>
            <a:round/>
            <a:headEnd len="sm" w="sm" type="none"/>
            <a:tailEnd len="med" w="med" type="triangle"/>
          </a:ln>
        </p:spPr>
      </p:cxnSp>
      <p:sp>
        <p:nvSpPr>
          <p:cNvPr id="713" name="Google Shape;713;p60"/>
          <p:cNvSpPr/>
          <p:nvPr/>
        </p:nvSpPr>
        <p:spPr>
          <a:xfrm>
            <a:off x="5872125" y="4805386"/>
            <a:ext cx="572459" cy="495100"/>
          </a:xfrm>
          <a:prstGeom prst="flowChartMerge">
            <a:avLst/>
          </a:prstGeom>
          <a:solidFill>
            <a:srgbClr val="CCCCCC"/>
          </a:solidFill>
          <a:ln cap="flat" cmpd="sng" w="19050">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D</a:t>
            </a:r>
            <a:endParaRPr i="0" sz="1400" u="none" cap="none" strike="noStrike">
              <a:solidFill>
                <a:srgbClr val="000000"/>
              </a:solidFill>
              <a:latin typeface="Exo 2"/>
              <a:ea typeface="Exo 2"/>
              <a:cs typeface="Exo 2"/>
              <a:sym typeface="Exo 2"/>
            </a:endParaRPr>
          </a:p>
        </p:txBody>
      </p:sp>
      <p:sp>
        <p:nvSpPr>
          <p:cNvPr id="714" name="Google Shape;714;p60"/>
          <p:cNvSpPr/>
          <p:nvPr/>
        </p:nvSpPr>
        <p:spPr>
          <a:xfrm>
            <a:off x="1527025" y="3857725"/>
            <a:ext cx="2390400" cy="2390400"/>
          </a:xfrm>
          <a:prstGeom prst="ellipse">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0"/>
          <p:cNvSpPr/>
          <p:nvPr/>
        </p:nvSpPr>
        <p:spPr>
          <a:xfrm>
            <a:off x="3235118" y="4102737"/>
            <a:ext cx="2267244" cy="17438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16" name="Google Shape;716;p60"/>
          <p:cNvSpPr/>
          <p:nvPr/>
        </p:nvSpPr>
        <p:spPr>
          <a:xfrm>
            <a:off x="643275" y="4587936"/>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717" name="Google Shape;717;p60"/>
          <p:cNvSpPr/>
          <p:nvPr/>
        </p:nvSpPr>
        <p:spPr>
          <a:xfrm>
            <a:off x="3777738" y="4587936"/>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#$%#$fdasdhasd4hhel345489dsf5</a:t>
            </a:r>
            <a:endParaRPr b="1" i="0" sz="1000" u="none" cap="none" strike="noStrike">
              <a:solidFill>
                <a:srgbClr val="000000"/>
              </a:solidFill>
              <a:latin typeface="Exo 2"/>
              <a:ea typeface="Exo 2"/>
              <a:cs typeface="Exo 2"/>
              <a:sym typeface="Exo 2"/>
            </a:endParaRPr>
          </a:p>
        </p:txBody>
      </p:sp>
      <p:sp>
        <p:nvSpPr>
          <p:cNvPr id="718" name="Google Shape;718;p60"/>
          <p:cNvSpPr txBox="1"/>
          <p:nvPr/>
        </p:nvSpPr>
        <p:spPr>
          <a:xfrm>
            <a:off x="664950" y="584661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plaintext</a:t>
            </a:r>
            <a:endParaRPr i="0" sz="1400" u="none" cap="none" strike="noStrike">
              <a:solidFill>
                <a:srgbClr val="000000"/>
              </a:solidFill>
              <a:latin typeface="Exo 2"/>
              <a:ea typeface="Exo 2"/>
              <a:cs typeface="Exo 2"/>
              <a:sym typeface="Exo 2"/>
            </a:endParaRPr>
          </a:p>
        </p:txBody>
      </p:sp>
      <p:sp>
        <p:nvSpPr>
          <p:cNvPr id="719" name="Google Shape;719;p60"/>
          <p:cNvSpPr txBox="1"/>
          <p:nvPr/>
        </p:nvSpPr>
        <p:spPr>
          <a:xfrm>
            <a:off x="3750700" y="61796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C</a:t>
            </a:r>
            <a:r>
              <a:rPr lang="it">
                <a:latin typeface="Exo 2"/>
                <a:ea typeface="Exo 2"/>
                <a:cs typeface="Exo 2"/>
                <a:sym typeface="Exo 2"/>
              </a:rPr>
              <a:t>anale insicuro</a:t>
            </a:r>
            <a:endParaRPr i="0" sz="1400" u="none" cap="none" strike="noStrike">
              <a:solidFill>
                <a:srgbClr val="000000"/>
              </a:solidFill>
              <a:latin typeface="Exo 2"/>
              <a:ea typeface="Exo 2"/>
              <a:cs typeface="Exo 2"/>
              <a:sym typeface="Exo 2"/>
            </a:endParaRPr>
          </a:p>
        </p:txBody>
      </p:sp>
      <p:cxnSp>
        <p:nvCxnSpPr>
          <p:cNvPr id="720" name="Google Shape;720;p60"/>
          <p:cNvCxnSpPr>
            <a:stCxn id="716" idx="3"/>
            <a:endCxn id="721" idx="1"/>
          </p:cNvCxnSpPr>
          <p:nvPr/>
        </p:nvCxnSpPr>
        <p:spPr>
          <a:xfrm>
            <a:off x="1709025" y="5052936"/>
            <a:ext cx="870000" cy="0"/>
          </a:xfrm>
          <a:prstGeom prst="straightConnector1">
            <a:avLst/>
          </a:prstGeom>
          <a:noFill/>
          <a:ln cap="flat" cmpd="sng" w="19050">
            <a:solidFill>
              <a:srgbClr val="666666"/>
            </a:solidFill>
            <a:prstDash val="solid"/>
            <a:round/>
            <a:headEnd len="sm" w="sm" type="none"/>
            <a:tailEnd len="med" w="med" type="triangle"/>
          </a:ln>
        </p:spPr>
      </p:cxnSp>
      <p:cxnSp>
        <p:nvCxnSpPr>
          <p:cNvPr id="722" name="Google Shape;722;p60"/>
          <p:cNvCxnSpPr>
            <a:stCxn id="721" idx="3"/>
            <a:endCxn id="717" idx="1"/>
          </p:cNvCxnSpPr>
          <p:nvPr/>
        </p:nvCxnSpPr>
        <p:spPr>
          <a:xfrm>
            <a:off x="2865338" y="5052932"/>
            <a:ext cx="1028700" cy="0"/>
          </a:xfrm>
          <a:prstGeom prst="straightConnector1">
            <a:avLst/>
          </a:prstGeom>
          <a:noFill/>
          <a:ln cap="flat" cmpd="sng" w="19050">
            <a:solidFill>
              <a:srgbClr val="666666"/>
            </a:solidFill>
            <a:prstDash val="solid"/>
            <a:round/>
            <a:headEnd len="sm" w="sm" type="none"/>
            <a:tailEnd len="med" w="med" type="triangle"/>
          </a:ln>
        </p:spPr>
      </p:cxnSp>
      <p:sp>
        <p:nvSpPr>
          <p:cNvPr id="721" name="Google Shape;721;p60"/>
          <p:cNvSpPr/>
          <p:nvPr/>
        </p:nvSpPr>
        <p:spPr>
          <a:xfrm>
            <a:off x="2436000" y="4805386"/>
            <a:ext cx="572450" cy="495092"/>
          </a:xfrm>
          <a:prstGeom prst="flowChartExtract">
            <a:avLst/>
          </a:prstGeom>
          <a:solidFill>
            <a:srgbClr val="CCCCCC"/>
          </a:solidFill>
          <a:ln cap="flat" cmpd="sng" w="19050">
            <a:solidFill>
              <a:srgbClr val="666666"/>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E</a:t>
            </a:r>
            <a:endParaRPr i="0" sz="1400" u="none" cap="none" strike="noStrike">
              <a:solidFill>
                <a:srgbClr val="000000"/>
              </a:solidFill>
              <a:latin typeface="Exo 2"/>
              <a:ea typeface="Exo 2"/>
              <a:cs typeface="Exo 2"/>
              <a:sym typeface="Exo 2"/>
            </a:endParaRPr>
          </a:p>
        </p:txBody>
      </p:sp>
      <p:sp>
        <p:nvSpPr>
          <p:cNvPr id="723" name="Google Shape;723;p60"/>
          <p:cNvSpPr txBox="1"/>
          <p:nvPr/>
        </p:nvSpPr>
        <p:spPr>
          <a:xfrm>
            <a:off x="2126875" y="57024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funzione di cifratura simmetrica</a:t>
            </a:r>
            <a:endParaRPr i="0" sz="1400" u="none" cap="none" strike="noStrike">
              <a:solidFill>
                <a:srgbClr val="000000"/>
              </a:solidFill>
              <a:latin typeface="Exo 2"/>
              <a:ea typeface="Exo 2"/>
              <a:cs typeface="Exo 2"/>
              <a:sym typeface="Exo 2"/>
            </a:endParaRPr>
          </a:p>
        </p:txBody>
      </p:sp>
      <p:sp>
        <p:nvSpPr>
          <p:cNvPr id="724" name="Google Shape;724;p60"/>
          <p:cNvSpPr txBox="1"/>
          <p:nvPr/>
        </p:nvSpPr>
        <p:spPr>
          <a:xfrm>
            <a:off x="664950" y="140026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Alice</a:t>
            </a:r>
            <a:endParaRPr i="0" sz="1400" u="none" cap="none" strike="noStrike">
              <a:solidFill>
                <a:srgbClr val="000000"/>
              </a:solidFill>
              <a:latin typeface="Exo 2"/>
              <a:ea typeface="Exo 2"/>
              <a:cs typeface="Exo 2"/>
              <a:sym typeface="Exo 2"/>
            </a:endParaRPr>
          </a:p>
        </p:txBody>
      </p:sp>
      <p:sp>
        <p:nvSpPr>
          <p:cNvPr id="725" name="Google Shape;725;p60"/>
          <p:cNvSpPr/>
          <p:nvPr/>
        </p:nvSpPr>
        <p:spPr>
          <a:xfrm>
            <a:off x="699675" y="1774836"/>
            <a:ext cx="1069200" cy="1069200"/>
          </a:xfrm>
          <a:prstGeom prst="smileyFace">
            <a:avLst>
              <a:gd fmla="val 4653" name="adj"/>
            </a:avLst>
          </a:prstGeom>
          <a:solidFill>
            <a:srgbClr val="D5A6B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26" name="Google Shape;726;p60"/>
          <p:cNvCxnSpPr>
            <a:stCxn id="725" idx="4"/>
            <a:endCxn id="716" idx="0"/>
          </p:cNvCxnSpPr>
          <p:nvPr/>
        </p:nvCxnSpPr>
        <p:spPr>
          <a:xfrm>
            <a:off x="1234275" y="2844036"/>
            <a:ext cx="0" cy="1743900"/>
          </a:xfrm>
          <a:prstGeom prst="straightConnector1">
            <a:avLst/>
          </a:prstGeom>
          <a:noFill/>
          <a:ln cap="flat" cmpd="sng" w="19050">
            <a:solidFill>
              <a:srgbClr val="666666"/>
            </a:solidFill>
            <a:prstDash val="solid"/>
            <a:round/>
            <a:headEnd len="sm" w="sm" type="none"/>
            <a:tailEnd len="med" w="med" type="triangle"/>
          </a:ln>
        </p:spPr>
      </p:cxnSp>
      <p:sp>
        <p:nvSpPr>
          <p:cNvPr id="727" name="Google Shape;727;p60"/>
          <p:cNvSpPr/>
          <p:nvPr/>
        </p:nvSpPr>
        <p:spPr>
          <a:xfrm>
            <a:off x="1875575" y="1379325"/>
            <a:ext cx="5129400" cy="2390400"/>
          </a:xfrm>
          <a:prstGeom prst="ellipse">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60"/>
          <p:cNvSpPr/>
          <p:nvPr/>
        </p:nvSpPr>
        <p:spPr>
          <a:xfrm>
            <a:off x="2302375" y="2110386"/>
            <a:ext cx="839700" cy="398100"/>
          </a:xfrm>
          <a:prstGeom prst="roundRect">
            <a:avLst>
              <a:gd fmla="val 16667"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secret</a:t>
            </a:r>
            <a:endParaRPr i="0" sz="1400" u="none" cap="none" strike="noStrike">
              <a:solidFill>
                <a:srgbClr val="000000"/>
              </a:solidFill>
              <a:latin typeface="Exo 2"/>
              <a:ea typeface="Exo 2"/>
              <a:cs typeface="Exo 2"/>
              <a:sym typeface="Exo 2"/>
            </a:endParaRPr>
          </a:p>
        </p:txBody>
      </p:sp>
      <p:cxnSp>
        <p:nvCxnSpPr>
          <p:cNvPr id="729" name="Google Shape;729;p60"/>
          <p:cNvCxnSpPr>
            <a:stCxn id="728" idx="2"/>
          </p:cNvCxnSpPr>
          <p:nvPr/>
        </p:nvCxnSpPr>
        <p:spPr>
          <a:xfrm>
            <a:off x="2722225" y="2508486"/>
            <a:ext cx="0" cy="2296800"/>
          </a:xfrm>
          <a:prstGeom prst="straightConnector1">
            <a:avLst/>
          </a:prstGeom>
          <a:noFill/>
          <a:ln cap="flat" cmpd="sng" w="19050">
            <a:solidFill>
              <a:srgbClr val="666666"/>
            </a:solidFill>
            <a:prstDash val="solid"/>
            <a:round/>
            <a:headEnd len="sm" w="sm" type="none"/>
            <a:tailEnd len="med" w="med" type="triangle"/>
          </a:ln>
        </p:spPr>
      </p:cxnSp>
      <p:sp>
        <p:nvSpPr>
          <p:cNvPr id="730" name="Google Shape;730;p60"/>
          <p:cNvSpPr/>
          <p:nvPr/>
        </p:nvSpPr>
        <p:spPr>
          <a:xfrm>
            <a:off x="5738500" y="2110386"/>
            <a:ext cx="839700" cy="398100"/>
          </a:xfrm>
          <a:prstGeom prst="roundRect">
            <a:avLst>
              <a:gd fmla="val 16667"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secret</a:t>
            </a:r>
            <a:endParaRPr i="0" sz="1400" u="none" cap="none" strike="noStrike">
              <a:solidFill>
                <a:srgbClr val="000000"/>
              </a:solidFill>
              <a:latin typeface="Exo 2"/>
              <a:ea typeface="Exo 2"/>
              <a:cs typeface="Exo 2"/>
              <a:sym typeface="Exo 2"/>
            </a:endParaRPr>
          </a:p>
        </p:txBody>
      </p:sp>
      <p:cxnSp>
        <p:nvCxnSpPr>
          <p:cNvPr id="731" name="Google Shape;731;p60"/>
          <p:cNvCxnSpPr>
            <a:stCxn id="730" idx="2"/>
          </p:cNvCxnSpPr>
          <p:nvPr/>
        </p:nvCxnSpPr>
        <p:spPr>
          <a:xfrm>
            <a:off x="6158350" y="2508486"/>
            <a:ext cx="0" cy="2296800"/>
          </a:xfrm>
          <a:prstGeom prst="straightConnector1">
            <a:avLst/>
          </a:prstGeom>
          <a:noFill/>
          <a:ln cap="flat" cmpd="sng" w="19050">
            <a:solidFill>
              <a:srgbClr val="666666"/>
            </a:solidFill>
            <a:prstDash val="solid"/>
            <a:round/>
            <a:headEnd len="sm" w="sm" type="none"/>
            <a:tailEnd len="med" w="med" type="triangle"/>
          </a:ln>
        </p:spPr>
      </p:cxnSp>
      <p:sp>
        <p:nvSpPr>
          <p:cNvPr id="732" name="Google Shape;732;p60"/>
          <p:cNvSpPr txBox="1"/>
          <p:nvPr/>
        </p:nvSpPr>
        <p:spPr>
          <a:xfrm>
            <a:off x="5550000" y="169926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key</a:t>
            </a:r>
            <a:endParaRPr i="0" sz="1400" u="none" cap="none" strike="noStrike">
              <a:solidFill>
                <a:srgbClr val="000000"/>
              </a:solidFill>
              <a:latin typeface="Exo 2"/>
              <a:ea typeface="Exo 2"/>
              <a:cs typeface="Exo 2"/>
              <a:sym typeface="Exo 2"/>
            </a:endParaRPr>
          </a:p>
        </p:txBody>
      </p:sp>
      <p:sp>
        <p:nvSpPr>
          <p:cNvPr id="733" name="Google Shape;733;p60"/>
          <p:cNvSpPr txBox="1"/>
          <p:nvPr/>
        </p:nvSpPr>
        <p:spPr>
          <a:xfrm>
            <a:off x="2126875" y="169926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key</a:t>
            </a:r>
            <a:endParaRPr i="0" sz="1400" u="none" cap="none" strike="noStrike">
              <a:solidFill>
                <a:srgbClr val="000000"/>
              </a:solidFill>
              <a:latin typeface="Exo 2"/>
              <a:ea typeface="Exo 2"/>
              <a:cs typeface="Exo 2"/>
              <a:sym typeface="Exo 2"/>
            </a:endParaRPr>
          </a:p>
        </p:txBody>
      </p:sp>
      <p:cxnSp>
        <p:nvCxnSpPr>
          <p:cNvPr id="734" name="Google Shape;734;p60"/>
          <p:cNvCxnSpPr>
            <a:endCxn id="728" idx="1"/>
          </p:cNvCxnSpPr>
          <p:nvPr/>
        </p:nvCxnSpPr>
        <p:spPr>
          <a:xfrm>
            <a:off x="1768975" y="2309436"/>
            <a:ext cx="533400" cy="0"/>
          </a:xfrm>
          <a:prstGeom prst="straightConnector1">
            <a:avLst/>
          </a:prstGeom>
          <a:noFill/>
          <a:ln cap="flat" cmpd="sng" w="19050">
            <a:solidFill>
              <a:srgbClr val="666666"/>
            </a:solidFill>
            <a:prstDash val="solid"/>
            <a:round/>
            <a:headEnd len="sm" w="sm" type="none"/>
            <a:tailEnd len="med" w="med" type="triangle"/>
          </a:ln>
        </p:spPr>
      </p:cxnSp>
      <p:sp>
        <p:nvSpPr>
          <p:cNvPr id="735" name="Google Shape;735;p60"/>
          <p:cNvSpPr/>
          <p:nvPr/>
        </p:nvSpPr>
        <p:spPr>
          <a:xfrm>
            <a:off x="3463777" y="1656891"/>
            <a:ext cx="1764504" cy="1357236"/>
          </a:xfrm>
          <a:prstGeom prst="cloud">
            <a:avLst/>
          </a:prstGeom>
          <a:solidFill>
            <a:srgbClr val="93C47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Canale sicuro</a:t>
            </a:r>
            <a:endParaRPr i="0" sz="1400" u="none" cap="none" strike="noStrike">
              <a:solidFill>
                <a:srgbClr val="000000"/>
              </a:solidFill>
              <a:latin typeface="Exo 2"/>
              <a:ea typeface="Exo 2"/>
              <a:cs typeface="Exo 2"/>
              <a:sym typeface="Exo 2"/>
            </a:endParaRPr>
          </a:p>
        </p:txBody>
      </p:sp>
      <p:cxnSp>
        <p:nvCxnSpPr>
          <p:cNvPr id="736" name="Google Shape;736;p60"/>
          <p:cNvCxnSpPr>
            <a:stCxn id="728" idx="3"/>
            <a:endCxn id="730" idx="1"/>
          </p:cNvCxnSpPr>
          <p:nvPr/>
        </p:nvCxnSpPr>
        <p:spPr>
          <a:xfrm>
            <a:off x="3142075" y="2309436"/>
            <a:ext cx="2596500" cy="0"/>
          </a:xfrm>
          <a:prstGeom prst="straightConnector1">
            <a:avLst/>
          </a:prstGeom>
          <a:noFill/>
          <a:ln cap="flat" cmpd="sng" w="19050">
            <a:solidFill>
              <a:srgbClr val="666666"/>
            </a:solidFill>
            <a:prstDash val="solid"/>
            <a:round/>
            <a:headEnd len="sm" w="sm" type="none"/>
            <a:tailEnd len="med" w="med" type="triangle"/>
          </a:ln>
        </p:spPr>
      </p:cxnSp>
      <p:sp>
        <p:nvSpPr>
          <p:cNvPr id="737" name="Google Shape;737;p6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Cifratura simmetrica</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Cifratura simmetrica</a:t>
            </a:r>
            <a:endParaRPr/>
          </a:p>
        </p:txBody>
      </p:sp>
      <p:sp>
        <p:nvSpPr>
          <p:cNvPr id="743" name="Google Shape;743;p61"/>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Char char="●"/>
            </a:pPr>
            <a:r>
              <a:rPr lang="it"/>
              <a:t>L’idea di base è:</a:t>
            </a:r>
            <a:endParaRPr/>
          </a:p>
          <a:p>
            <a:pPr indent="-406400" lvl="1" marL="914400" rtl="0" algn="l">
              <a:spcBef>
                <a:spcPts val="0"/>
              </a:spcBef>
              <a:spcAft>
                <a:spcPts val="0"/>
              </a:spcAft>
              <a:buSzPts val="2800"/>
              <a:buChar char="○"/>
            </a:pPr>
            <a:r>
              <a:rPr lang="it"/>
              <a:t>Usare la	chiave </a:t>
            </a:r>
            <a:r>
              <a:rPr i="1" lang="it"/>
              <a:t>k</a:t>
            </a:r>
            <a:r>
              <a:rPr lang="it"/>
              <a:t> per cifrare il messaggio.</a:t>
            </a:r>
            <a:endParaRPr/>
          </a:p>
          <a:p>
            <a:pPr indent="-406400" lvl="1" marL="914400" rtl="0" algn="l">
              <a:spcBef>
                <a:spcPts val="0"/>
              </a:spcBef>
              <a:spcAft>
                <a:spcPts val="0"/>
              </a:spcAft>
              <a:buSzPts val="2800"/>
              <a:buChar char="○"/>
            </a:pPr>
            <a:r>
              <a:rPr lang="it"/>
              <a:t>Usare la stessa chiave </a:t>
            </a:r>
            <a:r>
              <a:rPr i="1" lang="it"/>
              <a:t>k</a:t>
            </a:r>
            <a:r>
              <a:rPr lang="it"/>
              <a:t> per decifrare il messaggio.</a:t>
            </a:r>
            <a:endParaRPr/>
          </a:p>
          <a:p>
            <a:pPr indent="-406400" lvl="0" marL="457200" rtl="0" algn="l">
              <a:spcBef>
                <a:spcPts val="0"/>
              </a:spcBef>
              <a:spcAft>
                <a:spcPts val="0"/>
              </a:spcAft>
              <a:buSzPts val="2800"/>
              <a:buChar char="●"/>
            </a:pPr>
            <a:r>
              <a:rPr lang="it"/>
              <a:t>Problema: come scegliamo la chiave?</a:t>
            </a:r>
            <a:endParaRPr/>
          </a:p>
          <a:p>
            <a:pPr indent="-406400" lvl="1" marL="914400" rtl="0" algn="l">
              <a:spcBef>
                <a:spcPts val="0"/>
              </a:spcBef>
              <a:spcAft>
                <a:spcPts val="0"/>
              </a:spcAft>
              <a:buSzPts val="2800"/>
              <a:buChar char="○"/>
            </a:pPr>
            <a:r>
              <a:rPr lang="it"/>
              <a:t>Non possiamo mandare la chiave su un canale non sicuro.</a:t>
            </a:r>
            <a:endParaRPr/>
          </a:p>
          <a:p>
            <a:pPr indent="-406400" lvl="1" marL="914400" rtl="0" algn="l">
              <a:spcBef>
                <a:spcPts val="0"/>
              </a:spcBef>
              <a:spcAft>
                <a:spcPts val="0"/>
              </a:spcAft>
              <a:buSzPts val="2800"/>
              <a:buChar char="○"/>
            </a:pPr>
            <a:r>
              <a:rPr lang="it"/>
              <a:t>Serve un meccanismo di trasmissione su un canale sicuro.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Il cifrario di Cesare (o a rotazione)</a:t>
            </a:r>
            <a:endParaRPr/>
          </a:p>
        </p:txBody>
      </p:sp>
      <p:sp>
        <p:nvSpPr>
          <p:cNvPr id="80" name="Google Shape;80;p17"/>
          <p:cNvSpPr txBox="1"/>
          <p:nvPr/>
        </p:nvSpPr>
        <p:spPr>
          <a:xfrm>
            <a:off x="1356999" y="2328750"/>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C</a:t>
            </a:r>
            <a:endParaRPr sz="1575">
              <a:latin typeface="Exo 2"/>
              <a:ea typeface="Exo 2"/>
              <a:cs typeface="Exo 2"/>
              <a:sym typeface="Exo 2"/>
            </a:endParaRPr>
          </a:p>
        </p:txBody>
      </p:sp>
      <p:sp>
        <p:nvSpPr>
          <p:cNvPr id="81" name="Google Shape;81;p17"/>
          <p:cNvSpPr txBox="1"/>
          <p:nvPr/>
        </p:nvSpPr>
        <p:spPr>
          <a:xfrm>
            <a:off x="518450" y="2328750"/>
            <a:ext cx="381300" cy="370800"/>
          </a:xfrm>
          <a:prstGeom prst="rect">
            <a:avLst/>
          </a:prstGeom>
          <a:noFill/>
          <a:ln>
            <a:noFill/>
          </a:ln>
        </p:spPr>
        <p:txBody>
          <a:bodyPr anchorCtr="0" anchor="ctr" bIns="120000" lIns="120000" spcFirstLastPara="1" rIns="120000" wrap="square" tIns="120000">
            <a:noAutofit/>
          </a:bodyPr>
          <a:lstStyle/>
          <a:p>
            <a:pPr indent="0" lvl="0" marL="0" rtl="0" algn="ctr">
              <a:spcBef>
                <a:spcPts val="0"/>
              </a:spcBef>
              <a:spcAft>
                <a:spcPts val="0"/>
              </a:spcAft>
              <a:buNone/>
            </a:pPr>
            <a:r>
              <a:rPr lang="it" sz="2100">
                <a:latin typeface="Exo 2"/>
                <a:ea typeface="Exo 2"/>
                <a:cs typeface="Exo 2"/>
                <a:sym typeface="Exo 2"/>
              </a:rPr>
              <a:t>m</a:t>
            </a:r>
            <a:endParaRPr sz="2100">
              <a:latin typeface="Exo 2"/>
              <a:ea typeface="Exo 2"/>
              <a:cs typeface="Exo 2"/>
              <a:sym typeface="Exo 2"/>
            </a:endParaRPr>
          </a:p>
        </p:txBody>
      </p:sp>
      <p:sp>
        <p:nvSpPr>
          <p:cNvPr id="82" name="Google Shape;82;p17"/>
          <p:cNvSpPr txBox="1"/>
          <p:nvPr/>
        </p:nvSpPr>
        <p:spPr>
          <a:xfrm>
            <a:off x="1962605" y="2328750"/>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R</a:t>
            </a:r>
            <a:endParaRPr sz="1575">
              <a:latin typeface="Exo 2"/>
              <a:ea typeface="Exo 2"/>
              <a:cs typeface="Exo 2"/>
              <a:sym typeface="Exo 2"/>
            </a:endParaRPr>
          </a:p>
        </p:txBody>
      </p:sp>
      <p:sp>
        <p:nvSpPr>
          <p:cNvPr id="83" name="Google Shape;83;p17"/>
          <p:cNvSpPr txBox="1"/>
          <p:nvPr/>
        </p:nvSpPr>
        <p:spPr>
          <a:xfrm>
            <a:off x="2568210" y="2328750"/>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Y</a:t>
            </a:r>
            <a:endParaRPr sz="1575">
              <a:latin typeface="Exo 2"/>
              <a:ea typeface="Exo 2"/>
              <a:cs typeface="Exo 2"/>
              <a:sym typeface="Exo 2"/>
            </a:endParaRPr>
          </a:p>
        </p:txBody>
      </p:sp>
      <p:sp>
        <p:nvSpPr>
          <p:cNvPr id="84" name="Google Shape;84;p17"/>
          <p:cNvSpPr txBox="1"/>
          <p:nvPr/>
        </p:nvSpPr>
        <p:spPr>
          <a:xfrm>
            <a:off x="3173816" y="2328750"/>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P</a:t>
            </a:r>
            <a:endParaRPr sz="1575">
              <a:latin typeface="Exo 2"/>
              <a:ea typeface="Exo 2"/>
              <a:cs typeface="Exo 2"/>
              <a:sym typeface="Exo 2"/>
            </a:endParaRPr>
          </a:p>
        </p:txBody>
      </p:sp>
      <p:sp>
        <p:nvSpPr>
          <p:cNvPr id="85" name="Google Shape;85;p17"/>
          <p:cNvSpPr txBox="1"/>
          <p:nvPr/>
        </p:nvSpPr>
        <p:spPr>
          <a:xfrm>
            <a:off x="3779422" y="2328750"/>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T</a:t>
            </a:r>
            <a:endParaRPr sz="1575">
              <a:latin typeface="Exo 2"/>
              <a:ea typeface="Exo 2"/>
              <a:cs typeface="Exo 2"/>
              <a:sym typeface="Exo 2"/>
            </a:endParaRPr>
          </a:p>
        </p:txBody>
      </p:sp>
      <p:sp>
        <p:nvSpPr>
          <p:cNvPr id="86" name="Google Shape;86;p17"/>
          <p:cNvSpPr txBox="1"/>
          <p:nvPr/>
        </p:nvSpPr>
        <p:spPr>
          <a:xfrm>
            <a:off x="4385028" y="2328750"/>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O</a:t>
            </a:r>
            <a:endParaRPr sz="1575">
              <a:latin typeface="Exo 2"/>
              <a:ea typeface="Exo 2"/>
              <a:cs typeface="Exo 2"/>
              <a:sym typeface="Exo 2"/>
            </a:endParaRPr>
          </a:p>
        </p:txBody>
      </p:sp>
      <p:sp>
        <p:nvSpPr>
          <p:cNvPr id="87" name="Google Shape;87;p17"/>
          <p:cNvSpPr txBox="1"/>
          <p:nvPr/>
        </p:nvSpPr>
        <p:spPr>
          <a:xfrm>
            <a:off x="4990634" y="2328750"/>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G</a:t>
            </a:r>
            <a:endParaRPr sz="1575">
              <a:latin typeface="Exo 2"/>
              <a:ea typeface="Exo 2"/>
              <a:cs typeface="Exo 2"/>
              <a:sym typeface="Exo 2"/>
            </a:endParaRPr>
          </a:p>
        </p:txBody>
      </p:sp>
      <p:sp>
        <p:nvSpPr>
          <p:cNvPr id="88" name="Google Shape;88;p17"/>
          <p:cNvSpPr txBox="1"/>
          <p:nvPr/>
        </p:nvSpPr>
        <p:spPr>
          <a:xfrm>
            <a:off x="5596240" y="2328750"/>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R</a:t>
            </a:r>
            <a:endParaRPr sz="1575">
              <a:latin typeface="Exo 2"/>
              <a:ea typeface="Exo 2"/>
              <a:cs typeface="Exo 2"/>
              <a:sym typeface="Exo 2"/>
            </a:endParaRPr>
          </a:p>
        </p:txBody>
      </p:sp>
      <p:sp>
        <p:nvSpPr>
          <p:cNvPr id="89" name="Google Shape;89;p17"/>
          <p:cNvSpPr txBox="1"/>
          <p:nvPr/>
        </p:nvSpPr>
        <p:spPr>
          <a:xfrm>
            <a:off x="6201845" y="2328750"/>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A</a:t>
            </a:r>
            <a:endParaRPr sz="1575">
              <a:latin typeface="Exo 2"/>
              <a:ea typeface="Exo 2"/>
              <a:cs typeface="Exo 2"/>
              <a:sym typeface="Exo 2"/>
            </a:endParaRPr>
          </a:p>
        </p:txBody>
      </p:sp>
      <p:sp>
        <p:nvSpPr>
          <p:cNvPr id="90" name="Google Shape;90;p17"/>
          <p:cNvSpPr txBox="1"/>
          <p:nvPr/>
        </p:nvSpPr>
        <p:spPr>
          <a:xfrm>
            <a:off x="6807451" y="2328750"/>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P</a:t>
            </a:r>
            <a:endParaRPr sz="1575">
              <a:latin typeface="Exo 2"/>
              <a:ea typeface="Exo 2"/>
              <a:cs typeface="Exo 2"/>
              <a:sym typeface="Exo 2"/>
            </a:endParaRPr>
          </a:p>
        </p:txBody>
      </p:sp>
      <p:sp>
        <p:nvSpPr>
          <p:cNvPr id="91" name="Google Shape;91;p17"/>
          <p:cNvSpPr txBox="1"/>
          <p:nvPr/>
        </p:nvSpPr>
        <p:spPr>
          <a:xfrm>
            <a:off x="7413057" y="2328750"/>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H</a:t>
            </a:r>
            <a:endParaRPr sz="1575">
              <a:latin typeface="Exo 2"/>
              <a:ea typeface="Exo 2"/>
              <a:cs typeface="Exo 2"/>
              <a:sym typeface="Exo 2"/>
            </a:endParaRPr>
          </a:p>
        </p:txBody>
      </p:sp>
      <p:sp>
        <p:nvSpPr>
          <p:cNvPr id="92" name="Google Shape;92;p17"/>
          <p:cNvSpPr txBox="1"/>
          <p:nvPr/>
        </p:nvSpPr>
        <p:spPr>
          <a:xfrm>
            <a:off x="8018663" y="2328750"/>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Y</a:t>
            </a:r>
            <a:endParaRPr sz="1575">
              <a:latin typeface="Exo 2"/>
              <a:ea typeface="Exo 2"/>
              <a:cs typeface="Exo 2"/>
              <a:sym typeface="Exo 2"/>
            </a:endParaRPr>
          </a:p>
        </p:txBody>
      </p:sp>
      <p:cxnSp>
        <p:nvCxnSpPr>
          <p:cNvPr id="93" name="Google Shape;93;p17"/>
          <p:cNvCxnSpPr/>
          <p:nvPr/>
        </p:nvCxnSpPr>
        <p:spPr>
          <a:xfrm>
            <a:off x="4991815" y="3325984"/>
            <a:ext cx="0" cy="909900"/>
          </a:xfrm>
          <a:prstGeom prst="straightConnector1">
            <a:avLst/>
          </a:prstGeom>
          <a:noFill/>
          <a:ln cap="flat" cmpd="sng" w="25000">
            <a:solidFill>
              <a:srgbClr val="000000"/>
            </a:solidFill>
            <a:prstDash val="solid"/>
            <a:round/>
            <a:headEnd len="med" w="med" type="none"/>
            <a:tailEnd len="med" w="med" type="triangle"/>
          </a:ln>
        </p:spPr>
      </p:cxnSp>
      <p:sp>
        <p:nvSpPr>
          <p:cNvPr id="94" name="Google Shape;94;p17"/>
          <p:cNvSpPr txBox="1"/>
          <p:nvPr/>
        </p:nvSpPr>
        <p:spPr>
          <a:xfrm>
            <a:off x="5304068" y="3495498"/>
            <a:ext cx="3320100" cy="570900"/>
          </a:xfrm>
          <a:prstGeom prst="rect">
            <a:avLst/>
          </a:prstGeom>
          <a:noFill/>
          <a:ln>
            <a:noFill/>
          </a:ln>
        </p:spPr>
        <p:txBody>
          <a:bodyPr anchorCtr="0" anchor="t" bIns="120000" lIns="120000" spcFirstLastPara="1" rIns="120000" wrap="square" tIns="120000">
            <a:noAutofit/>
          </a:bodyPr>
          <a:lstStyle/>
          <a:p>
            <a:pPr indent="0" lvl="0" marL="0" rtl="0" algn="l">
              <a:lnSpc>
                <a:spcPct val="115000"/>
              </a:lnSpc>
              <a:spcBef>
                <a:spcPts val="0"/>
              </a:spcBef>
              <a:spcAft>
                <a:spcPts val="0"/>
              </a:spcAft>
              <a:buNone/>
            </a:pPr>
            <a:r>
              <a:rPr i="1" lang="it" sz="2362">
                <a:latin typeface="Exo 2"/>
                <a:ea typeface="Exo 2"/>
                <a:cs typeface="Exo 2"/>
                <a:sym typeface="Exo 2"/>
              </a:rPr>
              <a:t>chiave k = 5</a:t>
            </a:r>
            <a:endParaRPr i="1" sz="2362">
              <a:latin typeface="Exo 2"/>
              <a:ea typeface="Exo 2"/>
              <a:cs typeface="Exo 2"/>
              <a:sym typeface="Exo 2"/>
            </a:endParaRPr>
          </a:p>
          <a:p>
            <a:pPr indent="0" lvl="0" marL="600092" rtl="0" algn="l">
              <a:lnSpc>
                <a:spcPct val="115000"/>
              </a:lnSpc>
              <a:spcBef>
                <a:spcPts val="1575"/>
              </a:spcBef>
              <a:spcAft>
                <a:spcPts val="1575"/>
              </a:spcAft>
              <a:buNone/>
            </a:pPr>
            <a:r>
              <a:t/>
            </a:r>
            <a:endParaRPr sz="2362">
              <a:solidFill>
                <a:srgbClr val="202124"/>
              </a:solidFill>
              <a:highlight>
                <a:srgbClr val="FFFFFF"/>
              </a:highlight>
              <a:latin typeface="Exo 2"/>
              <a:ea typeface="Exo 2"/>
              <a:cs typeface="Exo 2"/>
              <a:sym typeface="Exo 2"/>
            </a:endParaRPr>
          </a:p>
        </p:txBody>
      </p:sp>
      <p:sp>
        <p:nvSpPr>
          <p:cNvPr id="95" name="Google Shape;95;p17"/>
          <p:cNvSpPr txBox="1"/>
          <p:nvPr/>
        </p:nvSpPr>
        <p:spPr>
          <a:xfrm>
            <a:off x="1358180" y="4862277"/>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H</a:t>
            </a:r>
            <a:endParaRPr sz="1575">
              <a:latin typeface="Exo 2"/>
              <a:ea typeface="Exo 2"/>
              <a:cs typeface="Exo 2"/>
              <a:sym typeface="Exo 2"/>
            </a:endParaRPr>
          </a:p>
        </p:txBody>
      </p:sp>
      <p:sp>
        <p:nvSpPr>
          <p:cNvPr id="96" name="Google Shape;96;p17"/>
          <p:cNvSpPr txBox="1"/>
          <p:nvPr/>
        </p:nvSpPr>
        <p:spPr>
          <a:xfrm>
            <a:off x="1963786" y="4862277"/>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W</a:t>
            </a:r>
            <a:endParaRPr sz="1575">
              <a:latin typeface="Exo 2"/>
              <a:ea typeface="Exo 2"/>
              <a:cs typeface="Exo 2"/>
              <a:sym typeface="Exo 2"/>
            </a:endParaRPr>
          </a:p>
        </p:txBody>
      </p:sp>
      <p:sp>
        <p:nvSpPr>
          <p:cNvPr id="97" name="Google Shape;97;p17"/>
          <p:cNvSpPr txBox="1"/>
          <p:nvPr/>
        </p:nvSpPr>
        <p:spPr>
          <a:xfrm>
            <a:off x="2569392" y="4862277"/>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D</a:t>
            </a:r>
            <a:endParaRPr sz="1575">
              <a:latin typeface="Exo 2"/>
              <a:ea typeface="Exo 2"/>
              <a:cs typeface="Exo 2"/>
              <a:sym typeface="Exo 2"/>
            </a:endParaRPr>
          </a:p>
        </p:txBody>
      </p:sp>
      <p:sp>
        <p:nvSpPr>
          <p:cNvPr id="98" name="Google Shape;98;p17"/>
          <p:cNvSpPr txBox="1"/>
          <p:nvPr/>
        </p:nvSpPr>
        <p:spPr>
          <a:xfrm>
            <a:off x="3174998" y="4862277"/>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U</a:t>
            </a:r>
            <a:endParaRPr sz="1575">
              <a:latin typeface="Exo 2"/>
              <a:ea typeface="Exo 2"/>
              <a:cs typeface="Exo 2"/>
              <a:sym typeface="Exo 2"/>
            </a:endParaRPr>
          </a:p>
        </p:txBody>
      </p:sp>
      <p:sp>
        <p:nvSpPr>
          <p:cNvPr id="99" name="Google Shape;99;p17"/>
          <p:cNvSpPr txBox="1"/>
          <p:nvPr/>
        </p:nvSpPr>
        <p:spPr>
          <a:xfrm>
            <a:off x="3780603" y="4862277"/>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Y</a:t>
            </a:r>
            <a:endParaRPr sz="1575">
              <a:latin typeface="Exo 2"/>
              <a:ea typeface="Exo 2"/>
              <a:cs typeface="Exo 2"/>
              <a:sym typeface="Exo 2"/>
            </a:endParaRPr>
          </a:p>
        </p:txBody>
      </p:sp>
      <p:sp>
        <p:nvSpPr>
          <p:cNvPr id="100" name="Google Shape;100;p17"/>
          <p:cNvSpPr txBox="1"/>
          <p:nvPr/>
        </p:nvSpPr>
        <p:spPr>
          <a:xfrm>
            <a:off x="4386209" y="4862277"/>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T</a:t>
            </a:r>
            <a:endParaRPr sz="1575">
              <a:latin typeface="Exo 2"/>
              <a:ea typeface="Exo 2"/>
              <a:cs typeface="Exo 2"/>
              <a:sym typeface="Exo 2"/>
            </a:endParaRPr>
          </a:p>
        </p:txBody>
      </p:sp>
      <p:sp>
        <p:nvSpPr>
          <p:cNvPr id="101" name="Google Shape;101;p17"/>
          <p:cNvSpPr txBox="1"/>
          <p:nvPr/>
        </p:nvSpPr>
        <p:spPr>
          <a:xfrm>
            <a:off x="4991815" y="4862277"/>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L</a:t>
            </a:r>
            <a:endParaRPr sz="1575">
              <a:latin typeface="Exo 2"/>
              <a:ea typeface="Exo 2"/>
              <a:cs typeface="Exo 2"/>
              <a:sym typeface="Exo 2"/>
            </a:endParaRPr>
          </a:p>
        </p:txBody>
      </p:sp>
      <p:sp>
        <p:nvSpPr>
          <p:cNvPr id="102" name="Google Shape;102;p17"/>
          <p:cNvSpPr txBox="1"/>
          <p:nvPr/>
        </p:nvSpPr>
        <p:spPr>
          <a:xfrm>
            <a:off x="5597421" y="4862277"/>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W</a:t>
            </a:r>
            <a:endParaRPr sz="1575">
              <a:latin typeface="Exo 2"/>
              <a:ea typeface="Exo 2"/>
              <a:cs typeface="Exo 2"/>
              <a:sym typeface="Exo 2"/>
            </a:endParaRPr>
          </a:p>
        </p:txBody>
      </p:sp>
      <p:sp>
        <p:nvSpPr>
          <p:cNvPr id="103" name="Google Shape;103;p17"/>
          <p:cNvSpPr txBox="1"/>
          <p:nvPr/>
        </p:nvSpPr>
        <p:spPr>
          <a:xfrm>
            <a:off x="6203027" y="4862277"/>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F</a:t>
            </a:r>
            <a:endParaRPr sz="1575">
              <a:latin typeface="Exo 2"/>
              <a:ea typeface="Exo 2"/>
              <a:cs typeface="Exo 2"/>
              <a:sym typeface="Exo 2"/>
            </a:endParaRPr>
          </a:p>
        </p:txBody>
      </p:sp>
      <p:sp>
        <p:nvSpPr>
          <p:cNvPr id="104" name="Google Shape;104;p17"/>
          <p:cNvSpPr txBox="1"/>
          <p:nvPr/>
        </p:nvSpPr>
        <p:spPr>
          <a:xfrm>
            <a:off x="6808633" y="4862277"/>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U</a:t>
            </a:r>
            <a:endParaRPr sz="1575">
              <a:latin typeface="Exo 2"/>
              <a:ea typeface="Exo 2"/>
              <a:cs typeface="Exo 2"/>
              <a:sym typeface="Exo 2"/>
            </a:endParaRPr>
          </a:p>
        </p:txBody>
      </p:sp>
      <p:sp>
        <p:nvSpPr>
          <p:cNvPr id="105" name="Google Shape;105;p17"/>
          <p:cNvSpPr txBox="1"/>
          <p:nvPr/>
        </p:nvSpPr>
        <p:spPr>
          <a:xfrm>
            <a:off x="7414238" y="4862277"/>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M</a:t>
            </a:r>
            <a:endParaRPr sz="1575">
              <a:latin typeface="Exo 2"/>
              <a:ea typeface="Exo 2"/>
              <a:cs typeface="Exo 2"/>
              <a:sym typeface="Exo 2"/>
            </a:endParaRPr>
          </a:p>
        </p:txBody>
      </p:sp>
      <p:sp>
        <p:nvSpPr>
          <p:cNvPr id="106" name="Google Shape;106;p17"/>
          <p:cNvSpPr txBox="1"/>
          <p:nvPr/>
        </p:nvSpPr>
        <p:spPr>
          <a:xfrm>
            <a:off x="8019844" y="4862277"/>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D</a:t>
            </a:r>
            <a:endParaRPr sz="1575">
              <a:latin typeface="Exo 2"/>
              <a:ea typeface="Exo 2"/>
              <a:cs typeface="Exo 2"/>
              <a:sym typeface="Exo 2"/>
            </a:endParaRPr>
          </a:p>
        </p:txBody>
      </p:sp>
      <p:sp>
        <p:nvSpPr>
          <p:cNvPr id="107" name="Google Shape;107;p17"/>
          <p:cNvSpPr txBox="1"/>
          <p:nvPr/>
        </p:nvSpPr>
        <p:spPr>
          <a:xfrm>
            <a:off x="518450" y="4862277"/>
            <a:ext cx="381300" cy="370800"/>
          </a:xfrm>
          <a:prstGeom prst="rect">
            <a:avLst/>
          </a:prstGeom>
          <a:noFill/>
          <a:ln>
            <a:noFill/>
          </a:ln>
        </p:spPr>
        <p:txBody>
          <a:bodyPr anchorCtr="0" anchor="ctr" bIns="120000" lIns="120000" spcFirstLastPara="1" rIns="120000" wrap="square" tIns="120000">
            <a:noAutofit/>
          </a:bodyPr>
          <a:lstStyle/>
          <a:p>
            <a:pPr indent="0" lvl="0" marL="0" rtl="0" algn="ctr">
              <a:spcBef>
                <a:spcPts val="0"/>
              </a:spcBef>
              <a:spcAft>
                <a:spcPts val="0"/>
              </a:spcAft>
              <a:buNone/>
            </a:pPr>
            <a:r>
              <a:rPr lang="it" sz="2100">
                <a:latin typeface="Exo 2"/>
                <a:ea typeface="Exo 2"/>
                <a:cs typeface="Exo 2"/>
                <a:sym typeface="Exo 2"/>
              </a:rPr>
              <a:t>c</a:t>
            </a:r>
            <a:endParaRPr sz="2100">
              <a:latin typeface="Exo 2"/>
              <a:ea typeface="Exo 2"/>
              <a:cs typeface="Exo 2"/>
              <a:sym typeface="Exo 2"/>
            </a:endParaRPr>
          </a:p>
        </p:txBody>
      </p:sp>
      <p:sp>
        <p:nvSpPr>
          <p:cNvPr id="108" name="Google Shape;108;p17"/>
          <p:cNvSpPr txBox="1"/>
          <p:nvPr/>
        </p:nvSpPr>
        <p:spPr>
          <a:xfrm>
            <a:off x="1356999" y="269967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2</a:t>
            </a:r>
            <a:endParaRPr sz="1575">
              <a:latin typeface="Exo 2"/>
              <a:ea typeface="Exo 2"/>
              <a:cs typeface="Exo 2"/>
              <a:sym typeface="Exo 2"/>
            </a:endParaRPr>
          </a:p>
        </p:txBody>
      </p:sp>
      <p:sp>
        <p:nvSpPr>
          <p:cNvPr id="109" name="Google Shape;109;p17"/>
          <p:cNvSpPr txBox="1"/>
          <p:nvPr/>
        </p:nvSpPr>
        <p:spPr>
          <a:xfrm>
            <a:off x="1962605" y="269967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17</a:t>
            </a:r>
            <a:endParaRPr sz="1575">
              <a:latin typeface="Exo 2"/>
              <a:ea typeface="Exo 2"/>
              <a:cs typeface="Exo 2"/>
              <a:sym typeface="Exo 2"/>
            </a:endParaRPr>
          </a:p>
        </p:txBody>
      </p:sp>
      <p:sp>
        <p:nvSpPr>
          <p:cNvPr id="110" name="Google Shape;110;p17"/>
          <p:cNvSpPr txBox="1"/>
          <p:nvPr/>
        </p:nvSpPr>
        <p:spPr>
          <a:xfrm>
            <a:off x="2568210" y="269967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24</a:t>
            </a:r>
            <a:endParaRPr sz="1575">
              <a:latin typeface="Exo 2"/>
              <a:ea typeface="Exo 2"/>
              <a:cs typeface="Exo 2"/>
              <a:sym typeface="Exo 2"/>
            </a:endParaRPr>
          </a:p>
        </p:txBody>
      </p:sp>
      <p:sp>
        <p:nvSpPr>
          <p:cNvPr id="111" name="Google Shape;111;p17"/>
          <p:cNvSpPr txBox="1"/>
          <p:nvPr/>
        </p:nvSpPr>
        <p:spPr>
          <a:xfrm>
            <a:off x="3173816" y="269967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15</a:t>
            </a:r>
            <a:endParaRPr sz="1575">
              <a:latin typeface="Exo 2"/>
              <a:ea typeface="Exo 2"/>
              <a:cs typeface="Exo 2"/>
              <a:sym typeface="Exo 2"/>
            </a:endParaRPr>
          </a:p>
        </p:txBody>
      </p:sp>
      <p:sp>
        <p:nvSpPr>
          <p:cNvPr id="112" name="Google Shape;112;p17"/>
          <p:cNvSpPr txBox="1"/>
          <p:nvPr/>
        </p:nvSpPr>
        <p:spPr>
          <a:xfrm>
            <a:off x="3779422" y="269967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19</a:t>
            </a:r>
            <a:endParaRPr sz="1575">
              <a:latin typeface="Exo 2"/>
              <a:ea typeface="Exo 2"/>
              <a:cs typeface="Exo 2"/>
              <a:sym typeface="Exo 2"/>
            </a:endParaRPr>
          </a:p>
        </p:txBody>
      </p:sp>
      <p:sp>
        <p:nvSpPr>
          <p:cNvPr id="113" name="Google Shape;113;p17"/>
          <p:cNvSpPr txBox="1"/>
          <p:nvPr/>
        </p:nvSpPr>
        <p:spPr>
          <a:xfrm>
            <a:off x="4385028" y="269967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14</a:t>
            </a:r>
            <a:endParaRPr sz="1575">
              <a:latin typeface="Exo 2"/>
              <a:ea typeface="Exo 2"/>
              <a:cs typeface="Exo 2"/>
              <a:sym typeface="Exo 2"/>
            </a:endParaRPr>
          </a:p>
        </p:txBody>
      </p:sp>
      <p:sp>
        <p:nvSpPr>
          <p:cNvPr id="114" name="Google Shape;114;p17"/>
          <p:cNvSpPr txBox="1"/>
          <p:nvPr/>
        </p:nvSpPr>
        <p:spPr>
          <a:xfrm>
            <a:off x="4990634" y="269967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6</a:t>
            </a:r>
            <a:endParaRPr sz="1575">
              <a:latin typeface="Exo 2"/>
              <a:ea typeface="Exo 2"/>
              <a:cs typeface="Exo 2"/>
              <a:sym typeface="Exo 2"/>
            </a:endParaRPr>
          </a:p>
        </p:txBody>
      </p:sp>
      <p:sp>
        <p:nvSpPr>
          <p:cNvPr id="115" name="Google Shape;115;p17"/>
          <p:cNvSpPr txBox="1"/>
          <p:nvPr/>
        </p:nvSpPr>
        <p:spPr>
          <a:xfrm>
            <a:off x="5596240" y="269967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17</a:t>
            </a:r>
            <a:endParaRPr sz="1575">
              <a:latin typeface="Exo 2"/>
              <a:ea typeface="Exo 2"/>
              <a:cs typeface="Exo 2"/>
              <a:sym typeface="Exo 2"/>
            </a:endParaRPr>
          </a:p>
        </p:txBody>
      </p:sp>
      <p:sp>
        <p:nvSpPr>
          <p:cNvPr id="116" name="Google Shape;116;p17"/>
          <p:cNvSpPr txBox="1"/>
          <p:nvPr/>
        </p:nvSpPr>
        <p:spPr>
          <a:xfrm>
            <a:off x="6201845" y="269967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0</a:t>
            </a:r>
            <a:endParaRPr sz="1575">
              <a:latin typeface="Exo 2"/>
              <a:ea typeface="Exo 2"/>
              <a:cs typeface="Exo 2"/>
              <a:sym typeface="Exo 2"/>
            </a:endParaRPr>
          </a:p>
        </p:txBody>
      </p:sp>
      <p:sp>
        <p:nvSpPr>
          <p:cNvPr id="117" name="Google Shape;117;p17"/>
          <p:cNvSpPr txBox="1"/>
          <p:nvPr/>
        </p:nvSpPr>
        <p:spPr>
          <a:xfrm>
            <a:off x="6807451" y="269967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15</a:t>
            </a:r>
            <a:endParaRPr sz="1575">
              <a:latin typeface="Exo 2"/>
              <a:ea typeface="Exo 2"/>
              <a:cs typeface="Exo 2"/>
              <a:sym typeface="Exo 2"/>
            </a:endParaRPr>
          </a:p>
        </p:txBody>
      </p:sp>
      <p:sp>
        <p:nvSpPr>
          <p:cNvPr id="118" name="Google Shape;118;p17"/>
          <p:cNvSpPr txBox="1"/>
          <p:nvPr/>
        </p:nvSpPr>
        <p:spPr>
          <a:xfrm>
            <a:off x="7413057" y="269967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7</a:t>
            </a:r>
            <a:endParaRPr sz="1575">
              <a:latin typeface="Exo 2"/>
              <a:ea typeface="Exo 2"/>
              <a:cs typeface="Exo 2"/>
              <a:sym typeface="Exo 2"/>
            </a:endParaRPr>
          </a:p>
        </p:txBody>
      </p:sp>
      <p:sp>
        <p:nvSpPr>
          <p:cNvPr id="119" name="Google Shape;119;p17"/>
          <p:cNvSpPr txBox="1"/>
          <p:nvPr/>
        </p:nvSpPr>
        <p:spPr>
          <a:xfrm>
            <a:off x="8018663" y="269967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solidFill>
                  <a:srgbClr val="000000"/>
                </a:solidFill>
                <a:latin typeface="Exo 2"/>
                <a:ea typeface="Exo 2"/>
                <a:cs typeface="Exo 2"/>
                <a:sym typeface="Exo 2"/>
              </a:rPr>
              <a:t>24</a:t>
            </a:r>
            <a:endParaRPr sz="1575">
              <a:latin typeface="Exo 2"/>
              <a:ea typeface="Exo 2"/>
              <a:cs typeface="Exo 2"/>
              <a:sym typeface="Exo 2"/>
            </a:endParaRPr>
          </a:p>
        </p:txBody>
      </p:sp>
      <p:sp>
        <p:nvSpPr>
          <p:cNvPr id="120" name="Google Shape;120;p17"/>
          <p:cNvSpPr txBox="1"/>
          <p:nvPr/>
        </p:nvSpPr>
        <p:spPr>
          <a:xfrm>
            <a:off x="1358180" y="449135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7</a:t>
            </a:r>
            <a:endParaRPr sz="1575">
              <a:latin typeface="Exo 2"/>
              <a:ea typeface="Exo 2"/>
              <a:cs typeface="Exo 2"/>
              <a:sym typeface="Exo 2"/>
            </a:endParaRPr>
          </a:p>
        </p:txBody>
      </p:sp>
      <p:sp>
        <p:nvSpPr>
          <p:cNvPr id="121" name="Google Shape;121;p17"/>
          <p:cNvSpPr txBox="1"/>
          <p:nvPr/>
        </p:nvSpPr>
        <p:spPr>
          <a:xfrm>
            <a:off x="1963786" y="449135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22</a:t>
            </a:r>
            <a:endParaRPr sz="1575">
              <a:latin typeface="Exo 2"/>
              <a:ea typeface="Exo 2"/>
              <a:cs typeface="Exo 2"/>
              <a:sym typeface="Exo 2"/>
            </a:endParaRPr>
          </a:p>
        </p:txBody>
      </p:sp>
      <p:sp>
        <p:nvSpPr>
          <p:cNvPr id="122" name="Google Shape;122;p17"/>
          <p:cNvSpPr txBox="1"/>
          <p:nvPr/>
        </p:nvSpPr>
        <p:spPr>
          <a:xfrm>
            <a:off x="2569392" y="449135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3</a:t>
            </a:r>
            <a:endParaRPr sz="1575">
              <a:latin typeface="Exo 2"/>
              <a:ea typeface="Exo 2"/>
              <a:cs typeface="Exo 2"/>
              <a:sym typeface="Exo 2"/>
            </a:endParaRPr>
          </a:p>
        </p:txBody>
      </p:sp>
      <p:sp>
        <p:nvSpPr>
          <p:cNvPr id="123" name="Google Shape;123;p17"/>
          <p:cNvSpPr txBox="1"/>
          <p:nvPr/>
        </p:nvSpPr>
        <p:spPr>
          <a:xfrm>
            <a:off x="3174998" y="449135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20</a:t>
            </a:r>
            <a:endParaRPr sz="1575">
              <a:latin typeface="Exo 2"/>
              <a:ea typeface="Exo 2"/>
              <a:cs typeface="Exo 2"/>
              <a:sym typeface="Exo 2"/>
            </a:endParaRPr>
          </a:p>
        </p:txBody>
      </p:sp>
      <p:sp>
        <p:nvSpPr>
          <p:cNvPr id="124" name="Google Shape;124;p17"/>
          <p:cNvSpPr txBox="1"/>
          <p:nvPr/>
        </p:nvSpPr>
        <p:spPr>
          <a:xfrm>
            <a:off x="3780603" y="449135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24</a:t>
            </a:r>
            <a:endParaRPr sz="1575">
              <a:latin typeface="Exo 2"/>
              <a:ea typeface="Exo 2"/>
              <a:cs typeface="Exo 2"/>
              <a:sym typeface="Exo 2"/>
            </a:endParaRPr>
          </a:p>
        </p:txBody>
      </p:sp>
      <p:sp>
        <p:nvSpPr>
          <p:cNvPr id="125" name="Google Shape;125;p17"/>
          <p:cNvSpPr txBox="1"/>
          <p:nvPr/>
        </p:nvSpPr>
        <p:spPr>
          <a:xfrm>
            <a:off x="4386209" y="449135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19</a:t>
            </a:r>
            <a:endParaRPr sz="1575">
              <a:latin typeface="Exo 2"/>
              <a:ea typeface="Exo 2"/>
              <a:cs typeface="Exo 2"/>
              <a:sym typeface="Exo 2"/>
            </a:endParaRPr>
          </a:p>
        </p:txBody>
      </p:sp>
      <p:sp>
        <p:nvSpPr>
          <p:cNvPr id="126" name="Google Shape;126;p17"/>
          <p:cNvSpPr txBox="1"/>
          <p:nvPr/>
        </p:nvSpPr>
        <p:spPr>
          <a:xfrm>
            <a:off x="4991815" y="449135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11</a:t>
            </a:r>
            <a:endParaRPr sz="1575">
              <a:latin typeface="Exo 2"/>
              <a:ea typeface="Exo 2"/>
              <a:cs typeface="Exo 2"/>
              <a:sym typeface="Exo 2"/>
            </a:endParaRPr>
          </a:p>
        </p:txBody>
      </p:sp>
      <p:sp>
        <p:nvSpPr>
          <p:cNvPr id="127" name="Google Shape;127;p17"/>
          <p:cNvSpPr txBox="1"/>
          <p:nvPr/>
        </p:nvSpPr>
        <p:spPr>
          <a:xfrm>
            <a:off x="5597421" y="449135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22</a:t>
            </a:r>
            <a:endParaRPr sz="1575">
              <a:latin typeface="Exo 2"/>
              <a:ea typeface="Exo 2"/>
              <a:cs typeface="Exo 2"/>
              <a:sym typeface="Exo 2"/>
            </a:endParaRPr>
          </a:p>
        </p:txBody>
      </p:sp>
      <p:sp>
        <p:nvSpPr>
          <p:cNvPr id="128" name="Google Shape;128;p17"/>
          <p:cNvSpPr txBox="1"/>
          <p:nvPr/>
        </p:nvSpPr>
        <p:spPr>
          <a:xfrm>
            <a:off x="6203027" y="449135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5</a:t>
            </a:r>
            <a:endParaRPr sz="1575">
              <a:latin typeface="Exo 2"/>
              <a:ea typeface="Exo 2"/>
              <a:cs typeface="Exo 2"/>
              <a:sym typeface="Exo 2"/>
            </a:endParaRPr>
          </a:p>
        </p:txBody>
      </p:sp>
      <p:sp>
        <p:nvSpPr>
          <p:cNvPr id="129" name="Google Shape;129;p17"/>
          <p:cNvSpPr txBox="1"/>
          <p:nvPr/>
        </p:nvSpPr>
        <p:spPr>
          <a:xfrm>
            <a:off x="6808633" y="449135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20</a:t>
            </a:r>
            <a:endParaRPr sz="1575">
              <a:latin typeface="Exo 2"/>
              <a:ea typeface="Exo 2"/>
              <a:cs typeface="Exo 2"/>
              <a:sym typeface="Exo 2"/>
            </a:endParaRPr>
          </a:p>
        </p:txBody>
      </p:sp>
      <p:sp>
        <p:nvSpPr>
          <p:cNvPr id="130" name="Google Shape;130;p17"/>
          <p:cNvSpPr txBox="1"/>
          <p:nvPr/>
        </p:nvSpPr>
        <p:spPr>
          <a:xfrm>
            <a:off x="7414238" y="449135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latin typeface="Exo 2"/>
                <a:ea typeface="Exo 2"/>
                <a:cs typeface="Exo 2"/>
                <a:sym typeface="Exo 2"/>
              </a:rPr>
              <a:t>12</a:t>
            </a:r>
            <a:endParaRPr sz="1575">
              <a:latin typeface="Exo 2"/>
              <a:ea typeface="Exo 2"/>
              <a:cs typeface="Exo 2"/>
              <a:sym typeface="Exo 2"/>
            </a:endParaRPr>
          </a:p>
        </p:txBody>
      </p:sp>
      <p:sp>
        <p:nvSpPr>
          <p:cNvPr id="131" name="Google Shape;131;p17"/>
          <p:cNvSpPr txBox="1"/>
          <p:nvPr/>
        </p:nvSpPr>
        <p:spPr>
          <a:xfrm>
            <a:off x="8019844" y="4491353"/>
            <a:ext cx="605700" cy="370800"/>
          </a:xfrm>
          <a:prstGeom prst="rect">
            <a:avLst/>
          </a:prstGeom>
          <a:noFill/>
          <a:ln cap="flat" cmpd="sng" w="25000">
            <a:solidFill>
              <a:srgbClr val="000000"/>
            </a:solidFill>
            <a:prstDash val="solid"/>
            <a:round/>
            <a:headEnd len="sm" w="sm" type="none"/>
            <a:tailEnd len="sm" w="sm" type="none"/>
          </a:ln>
        </p:spPr>
        <p:txBody>
          <a:bodyPr anchorCtr="0" anchor="ctr" bIns="120000" lIns="120000" spcFirstLastPara="1" rIns="120000" wrap="square" tIns="120000">
            <a:noAutofit/>
          </a:bodyPr>
          <a:lstStyle/>
          <a:p>
            <a:pPr indent="0" lvl="0" marL="0" rtl="0" algn="ctr">
              <a:spcBef>
                <a:spcPts val="0"/>
              </a:spcBef>
              <a:spcAft>
                <a:spcPts val="0"/>
              </a:spcAft>
              <a:buNone/>
            </a:pPr>
            <a:r>
              <a:rPr lang="it" sz="1575">
                <a:solidFill>
                  <a:srgbClr val="000000"/>
                </a:solidFill>
                <a:latin typeface="Exo 2"/>
                <a:ea typeface="Exo 2"/>
                <a:cs typeface="Exo 2"/>
                <a:sym typeface="Exo 2"/>
              </a:rPr>
              <a:t>3</a:t>
            </a:r>
            <a:endParaRPr sz="1575">
              <a:latin typeface="Exo 2"/>
              <a:ea typeface="Exo 2"/>
              <a:cs typeface="Exo 2"/>
              <a:sym typeface="Exo 2"/>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6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Principi della c</a:t>
            </a:r>
            <a:r>
              <a:rPr lang="it"/>
              <a:t>ifratura simmetrica</a:t>
            </a:r>
            <a:endParaRPr/>
          </a:p>
        </p:txBody>
      </p:sp>
      <p:sp>
        <p:nvSpPr>
          <p:cNvPr id="749" name="Google Shape;749;p62"/>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Char char="●"/>
            </a:pPr>
            <a:r>
              <a:rPr b="1" lang="it"/>
              <a:t>Diffusione</a:t>
            </a:r>
            <a:r>
              <a:rPr lang="it"/>
              <a:t>: distribuire l’informazione del messaggio originale in modo che ogni bit del messaggio cifrato dipenda da molti bit del testo in chiaro.</a:t>
            </a:r>
            <a:endParaRPr/>
          </a:p>
          <a:p>
            <a:pPr indent="-406400" lvl="1" marL="914400" rtl="0" algn="l">
              <a:spcBef>
                <a:spcPts val="0"/>
              </a:spcBef>
              <a:spcAft>
                <a:spcPts val="0"/>
              </a:spcAft>
              <a:buSzPts val="2800"/>
              <a:buChar char="○"/>
            </a:pPr>
            <a:r>
              <a:rPr lang="it"/>
              <a:t>In pratica, una piccola modifica nel messaggio iniziale deve produrre un grande cambiamento nel risultato cifrato.</a:t>
            </a:r>
            <a:endParaRPr/>
          </a:p>
          <a:p>
            <a:pPr indent="-406400" lvl="0" marL="457200" rtl="0" algn="l">
              <a:spcBef>
                <a:spcPts val="0"/>
              </a:spcBef>
              <a:spcAft>
                <a:spcPts val="0"/>
              </a:spcAft>
              <a:buSzPts val="2800"/>
              <a:buChar char="●"/>
            </a:pPr>
            <a:r>
              <a:rPr lang="it"/>
              <a:t>👉</a:t>
            </a:r>
            <a:r>
              <a:rPr b="1" lang="it"/>
              <a:t> Obiettivo</a:t>
            </a:r>
            <a:r>
              <a:rPr lang="it"/>
              <a:t>: nascondere le relazioni statistiche tra testo in chiaro e testo cifrato.</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6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Principi della cifratura simmetrica</a:t>
            </a:r>
            <a:endParaRPr/>
          </a:p>
        </p:txBody>
      </p:sp>
      <p:sp>
        <p:nvSpPr>
          <p:cNvPr id="755" name="Google Shape;755;p63"/>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Char char="●"/>
            </a:pPr>
            <a:r>
              <a:rPr b="1" lang="it"/>
              <a:t>Confusione</a:t>
            </a:r>
            <a:r>
              <a:rPr lang="it"/>
              <a:t>: </a:t>
            </a:r>
            <a:r>
              <a:rPr lang="it"/>
              <a:t>La confusione serve a rendere complessa la relazione tra la chiave segreta e il testo cifrato.</a:t>
            </a:r>
            <a:endParaRPr/>
          </a:p>
          <a:p>
            <a:pPr indent="-406400" lvl="1" marL="914400" rtl="0" algn="l">
              <a:spcBef>
                <a:spcPts val="0"/>
              </a:spcBef>
              <a:spcAft>
                <a:spcPts val="0"/>
              </a:spcAft>
              <a:buSzPts val="2800"/>
              <a:buChar char="○"/>
            </a:pPr>
            <a:r>
              <a:rPr lang="it"/>
              <a:t>L’idea è che anche conoscendo molti testi cifrati e i rispettivi testi in chiaro, sia difficile dedurre la chiave.</a:t>
            </a:r>
            <a:endParaRPr/>
          </a:p>
          <a:p>
            <a:pPr indent="-406400" lvl="0" marL="457200" rtl="0" algn="l">
              <a:spcBef>
                <a:spcPts val="0"/>
              </a:spcBef>
              <a:spcAft>
                <a:spcPts val="0"/>
              </a:spcAft>
              <a:buSzPts val="2800"/>
              <a:buChar char="●"/>
            </a:pPr>
            <a:r>
              <a:rPr lang="it"/>
              <a:t>👉</a:t>
            </a:r>
            <a:r>
              <a:rPr b="1" lang="it"/>
              <a:t> Obiettivo</a:t>
            </a:r>
            <a:r>
              <a:rPr lang="it"/>
              <a:t>: </a:t>
            </a:r>
            <a:r>
              <a:rPr lang="it"/>
              <a:t>offuscare la dipendenza diretta dalla chiave</a:t>
            </a:r>
            <a:r>
              <a:rPr lang="it"/>
              <a: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6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Cifrari simmetrici moderni</a:t>
            </a:r>
            <a:endParaRPr/>
          </a:p>
        </p:txBody>
      </p:sp>
      <p:sp>
        <p:nvSpPr>
          <p:cNvPr id="761" name="Google Shape;761;p64"/>
          <p:cNvSpPr txBox="1"/>
          <p:nvPr>
            <p:ph idx="1" type="body"/>
          </p:nvPr>
        </p:nvSpPr>
        <p:spPr>
          <a:xfrm>
            <a:off x="311700" y="1536624"/>
            <a:ext cx="8520600" cy="4890900"/>
          </a:xfrm>
          <a:prstGeom prst="rect">
            <a:avLst/>
          </a:prstGeom>
        </p:spPr>
        <p:txBody>
          <a:bodyPr anchorCtr="0" anchor="t" bIns="91425" lIns="91425" spcFirstLastPara="1" rIns="91425" wrap="square" tIns="91425">
            <a:normAutofit/>
          </a:bodyPr>
          <a:lstStyle/>
          <a:p>
            <a:pPr indent="-419100" lvl="0" marL="457200" rtl="0" algn="l">
              <a:lnSpc>
                <a:spcPct val="100000"/>
              </a:lnSpc>
              <a:spcBef>
                <a:spcPts val="600"/>
              </a:spcBef>
              <a:spcAft>
                <a:spcPts val="0"/>
              </a:spcAft>
              <a:buClr>
                <a:srgbClr val="595959"/>
              </a:buClr>
              <a:buSzPts val="3000"/>
              <a:buFont typeface="Exo 2"/>
              <a:buChar char="●"/>
            </a:pPr>
            <a:r>
              <a:rPr lang="it" sz="3000">
                <a:solidFill>
                  <a:srgbClr val="595959"/>
                </a:solidFill>
              </a:rPr>
              <a:t>Cifrari moderni mischiano confusione e diffusione</a:t>
            </a:r>
            <a:endParaRPr sz="3000">
              <a:solidFill>
                <a:srgbClr val="595959"/>
              </a:solidFill>
            </a:endParaRPr>
          </a:p>
          <a:p>
            <a:pPr indent="-419100" lvl="0" marL="457200" rtl="0" algn="l">
              <a:lnSpc>
                <a:spcPct val="100000"/>
              </a:lnSpc>
              <a:spcBef>
                <a:spcPts val="0"/>
              </a:spcBef>
              <a:spcAft>
                <a:spcPts val="0"/>
              </a:spcAft>
              <a:buClr>
                <a:srgbClr val="595959"/>
              </a:buClr>
              <a:buSzPts val="3000"/>
              <a:buFont typeface="Exo 2"/>
              <a:buChar char="●"/>
            </a:pPr>
            <a:r>
              <a:rPr lang="it" sz="3000">
                <a:solidFill>
                  <a:srgbClr val="595959"/>
                </a:solidFill>
              </a:rPr>
              <a:t>Tra i più noti:</a:t>
            </a:r>
            <a:endParaRPr sz="3000">
              <a:solidFill>
                <a:srgbClr val="595959"/>
              </a:solidFill>
            </a:endParaRPr>
          </a:p>
          <a:p>
            <a:pPr indent="-381000" lvl="1" marL="914400" rtl="0" algn="l">
              <a:lnSpc>
                <a:spcPct val="100000"/>
              </a:lnSpc>
              <a:spcBef>
                <a:spcPts val="0"/>
              </a:spcBef>
              <a:spcAft>
                <a:spcPts val="0"/>
              </a:spcAft>
              <a:buClr>
                <a:srgbClr val="595959"/>
              </a:buClr>
              <a:buSzPts val="2400"/>
              <a:buFont typeface="Exo 2"/>
              <a:buChar char="○"/>
            </a:pPr>
            <a:r>
              <a:rPr lang="it" sz="2400">
                <a:solidFill>
                  <a:srgbClr val="595959"/>
                </a:solidFill>
              </a:rPr>
              <a:t>DES (Data Encryption Standard, 1977), e la sua evoluzione 3DES (deprecato)</a:t>
            </a:r>
            <a:endParaRPr sz="2400">
              <a:solidFill>
                <a:srgbClr val="595959"/>
              </a:solidFill>
            </a:endParaRPr>
          </a:p>
          <a:p>
            <a:pPr indent="-381000" lvl="1" marL="914400" rtl="0" algn="l">
              <a:lnSpc>
                <a:spcPct val="100000"/>
              </a:lnSpc>
              <a:spcBef>
                <a:spcPts val="0"/>
              </a:spcBef>
              <a:spcAft>
                <a:spcPts val="0"/>
              </a:spcAft>
              <a:buClr>
                <a:srgbClr val="595959"/>
              </a:buClr>
              <a:buSzPts val="2400"/>
              <a:buFont typeface="Exo 2"/>
              <a:buChar char="○"/>
            </a:pPr>
            <a:r>
              <a:rPr lang="it" sz="2400">
                <a:solidFill>
                  <a:srgbClr val="595959"/>
                </a:solidFill>
              </a:rPr>
              <a:t>IDEA (1991) </a:t>
            </a:r>
            <a:r>
              <a:rPr lang="it" sz="2400"/>
              <a:t>(deprecato)</a:t>
            </a:r>
            <a:endParaRPr sz="2400">
              <a:solidFill>
                <a:srgbClr val="595959"/>
              </a:solidFill>
            </a:endParaRPr>
          </a:p>
          <a:p>
            <a:pPr indent="-381000" lvl="1" marL="914400" rtl="0" algn="l">
              <a:lnSpc>
                <a:spcPct val="100000"/>
              </a:lnSpc>
              <a:spcBef>
                <a:spcPts val="0"/>
              </a:spcBef>
              <a:spcAft>
                <a:spcPts val="0"/>
              </a:spcAft>
              <a:buClr>
                <a:srgbClr val="595959"/>
              </a:buClr>
              <a:buSzPts val="2400"/>
              <a:buFont typeface="Exo 2"/>
              <a:buChar char="○"/>
            </a:pPr>
            <a:r>
              <a:rPr lang="it" sz="2400">
                <a:solidFill>
                  <a:srgbClr val="595959"/>
                </a:solidFill>
              </a:rPr>
              <a:t>BlowFish (1993) </a:t>
            </a:r>
            <a:r>
              <a:rPr lang="it" sz="2400"/>
              <a:t>(deprecato)</a:t>
            </a:r>
            <a:endParaRPr sz="2400">
              <a:solidFill>
                <a:srgbClr val="595959"/>
              </a:solidFill>
            </a:endParaRPr>
          </a:p>
          <a:p>
            <a:pPr indent="-381000" lvl="1" marL="914400" rtl="0" algn="l">
              <a:lnSpc>
                <a:spcPct val="100000"/>
              </a:lnSpc>
              <a:spcBef>
                <a:spcPts val="0"/>
              </a:spcBef>
              <a:spcAft>
                <a:spcPts val="0"/>
              </a:spcAft>
              <a:buClr>
                <a:srgbClr val="595959"/>
              </a:buClr>
              <a:buSzPts val="2400"/>
              <a:buFont typeface="Exo 2"/>
              <a:buChar char="○"/>
            </a:pPr>
            <a:r>
              <a:rPr lang="it" sz="2400">
                <a:solidFill>
                  <a:srgbClr val="595959"/>
                </a:solidFill>
              </a:rPr>
              <a:t>RC5 (1994) </a:t>
            </a:r>
            <a:r>
              <a:rPr lang="it" sz="2400"/>
              <a:t>(deprecato)</a:t>
            </a:r>
            <a:endParaRPr sz="2400">
              <a:solidFill>
                <a:srgbClr val="595959"/>
              </a:solidFill>
            </a:endParaRPr>
          </a:p>
          <a:p>
            <a:pPr indent="-381000" lvl="1" marL="914400" rtl="0" algn="l">
              <a:lnSpc>
                <a:spcPct val="100000"/>
              </a:lnSpc>
              <a:spcBef>
                <a:spcPts val="0"/>
              </a:spcBef>
              <a:spcAft>
                <a:spcPts val="0"/>
              </a:spcAft>
              <a:buClr>
                <a:srgbClr val="595959"/>
              </a:buClr>
              <a:buSzPts val="2400"/>
              <a:buFont typeface="Exo 2"/>
              <a:buChar char="○"/>
            </a:pPr>
            <a:r>
              <a:rPr lang="it" sz="2400">
                <a:solidFill>
                  <a:srgbClr val="595959"/>
                </a:solidFill>
              </a:rPr>
              <a:t>CAST-128 (1997) </a:t>
            </a:r>
            <a:r>
              <a:rPr lang="it" sz="2400"/>
              <a:t>(deprecato)</a:t>
            </a:r>
            <a:endParaRPr sz="2400">
              <a:solidFill>
                <a:srgbClr val="595959"/>
              </a:solidFill>
            </a:endParaRPr>
          </a:p>
          <a:p>
            <a:pPr indent="-381000" lvl="1" marL="914400" rtl="0" algn="l">
              <a:lnSpc>
                <a:spcPct val="100000"/>
              </a:lnSpc>
              <a:spcBef>
                <a:spcPts val="0"/>
              </a:spcBef>
              <a:spcAft>
                <a:spcPts val="0"/>
              </a:spcAft>
              <a:buClr>
                <a:srgbClr val="595959"/>
              </a:buClr>
              <a:buSzPts val="2400"/>
              <a:buFont typeface="Exo 2"/>
              <a:buChar char="○"/>
            </a:pPr>
            <a:r>
              <a:rPr b="1" lang="it" sz="2400">
                <a:solidFill>
                  <a:srgbClr val="595959"/>
                </a:solidFill>
              </a:rPr>
              <a:t>Rijndael</a:t>
            </a:r>
            <a:r>
              <a:rPr lang="it" sz="2400">
                <a:solidFill>
                  <a:srgbClr val="595959"/>
                </a:solidFill>
              </a:rPr>
              <a:t> (dal 2000 è chiamato </a:t>
            </a:r>
            <a:r>
              <a:rPr b="1" lang="it" sz="2400">
                <a:solidFill>
                  <a:srgbClr val="595959"/>
                </a:solidFill>
              </a:rPr>
              <a:t>AES, Advanced Encryption Standard</a:t>
            </a:r>
            <a:r>
              <a:rPr lang="it" sz="2400">
                <a:solidFill>
                  <a:srgbClr val="595959"/>
                </a:solidFill>
              </a:rPr>
              <a:t>)</a:t>
            </a:r>
            <a:endParaRPr sz="2400">
              <a:solidFill>
                <a:srgbClr val="595959"/>
              </a:solidFill>
            </a:endParaRPr>
          </a:p>
          <a:p>
            <a:pPr indent="-381000" lvl="1" marL="914400" rtl="0" algn="l">
              <a:lnSpc>
                <a:spcPct val="100000"/>
              </a:lnSpc>
              <a:spcBef>
                <a:spcPts val="0"/>
              </a:spcBef>
              <a:spcAft>
                <a:spcPts val="0"/>
              </a:spcAft>
              <a:buClr>
                <a:srgbClr val="595959"/>
              </a:buClr>
              <a:buSzPts val="2400"/>
              <a:buFont typeface="Arial"/>
              <a:buChar char="○"/>
            </a:pPr>
            <a:r>
              <a:rPr b="1" lang="it" sz="2400">
                <a:solidFill>
                  <a:srgbClr val="595959"/>
                </a:solidFill>
              </a:rPr>
              <a:t>ChaCha</a:t>
            </a:r>
            <a:r>
              <a:rPr lang="it" sz="2400">
                <a:solidFill>
                  <a:srgbClr val="595959"/>
                </a:solidFill>
              </a:rPr>
              <a:t> (</a:t>
            </a:r>
            <a:r>
              <a:rPr b="1" lang="it" sz="2400">
                <a:solidFill>
                  <a:srgbClr val="595959"/>
                </a:solidFill>
              </a:rPr>
              <a:t>ChaCha20</a:t>
            </a:r>
            <a:r>
              <a:rPr lang="it" sz="2400">
                <a:solidFill>
                  <a:srgbClr val="595959"/>
                </a:solidFill>
              </a:rPr>
              <a:t>, 2008 circa)</a:t>
            </a:r>
            <a:endParaRPr sz="2400">
              <a:solidFill>
                <a:srgbClr val="595959"/>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65"/>
          <p:cNvSpPr txBox="1"/>
          <p:nvPr>
            <p:ph type="title"/>
          </p:nvPr>
        </p:nvSpPr>
        <p:spPr>
          <a:xfrm>
            <a:off x="311700" y="593367"/>
            <a:ext cx="8520600" cy="76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600"/>
              <a:buNone/>
            </a:pPr>
            <a:r>
              <a:rPr lang="it"/>
              <a:t>Spazio delle chiavi e brute forcing</a:t>
            </a:r>
            <a:endParaRPr/>
          </a:p>
        </p:txBody>
      </p:sp>
      <p:sp>
        <p:nvSpPr>
          <p:cNvPr id="767" name="Google Shape;767;p65"/>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600"/>
              </a:spcBef>
              <a:spcAft>
                <a:spcPts val="0"/>
              </a:spcAft>
              <a:buSzPts val="3000"/>
              <a:buNone/>
            </a:pPr>
            <a:r>
              <a:rPr lang="it" sz="2200"/>
              <a:t>Lo spazio delle chiavi in genere è misurato in bit:</a:t>
            </a:r>
            <a:endParaRPr sz="2200"/>
          </a:p>
          <a:p>
            <a:pPr indent="-381000" lvl="0" marL="457200" rtl="0" algn="l">
              <a:lnSpc>
                <a:spcPct val="100000"/>
              </a:lnSpc>
              <a:spcBef>
                <a:spcPts val="1000"/>
              </a:spcBef>
              <a:spcAft>
                <a:spcPts val="0"/>
              </a:spcAft>
              <a:buSzPts val="2400"/>
              <a:buChar char="●"/>
            </a:pPr>
            <a:r>
              <a:rPr lang="it" sz="2200"/>
              <a:t>Il tempo di attacco cresce esponenzialmente con il numero di bit (per es., 33 bit richiedono il doppio del tempo rispetto a 32 bit).</a:t>
            </a:r>
            <a:endParaRPr sz="2200"/>
          </a:p>
          <a:p>
            <a:pPr indent="-381000" lvl="0" marL="457200" rtl="0" algn="l">
              <a:lnSpc>
                <a:spcPct val="100000"/>
              </a:lnSpc>
              <a:spcBef>
                <a:spcPts val="1000"/>
              </a:spcBef>
              <a:spcAft>
                <a:spcPts val="1000"/>
              </a:spcAft>
              <a:buSzPts val="2400"/>
              <a:buChar char="●"/>
            </a:pPr>
            <a:r>
              <a:rPr lang="it" sz="2200"/>
              <a:t>Occorre bilanciare la potenza di calcolo disponibile con la lunghezza della chiave.</a:t>
            </a:r>
            <a:endParaRPr sz="2200"/>
          </a:p>
        </p:txBody>
      </p:sp>
      <p:graphicFrame>
        <p:nvGraphicFramePr>
          <p:cNvPr id="768" name="Google Shape;768;p65"/>
          <p:cNvGraphicFramePr/>
          <p:nvPr/>
        </p:nvGraphicFramePr>
        <p:xfrm>
          <a:off x="1988254" y="4089000"/>
          <a:ext cx="3000000" cy="3000000"/>
        </p:xfrm>
        <a:graphic>
          <a:graphicData uri="http://schemas.openxmlformats.org/drawingml/2006/table">
            <a:tbl>
              <a:tblPr>
                <a:noFill/>
                <a:tableStyleId>{4B375DC7-10D3-41CD-88A4-21A8DE1F2A7F}</a:tableStyleId>
              </a:tblPr>
              <a:tblGrid>
                <a:gridCol w="2437325"/>
                <a:gridCol w="2730150"/>
              </a:tblGrid>
              <a:tr h="413050">
                <a:tc>
                  <a:txBody>
                    <a:bodyPr/>
                    <a:lstStyle/>
                    <a:p>
                      <a:pPr indent="0" lvl="0" marL="0" rtl="0" algn="l">
                        <a:spcBef>
                          <a:spcPts val="0"/>
                        </a:spcBef>
                        <a:spcAft>
                          <a:spcPts val="0"/>
                        </a:spcAft>
                        <a:buNone/>
                      </a:pPr>
                      <a:r>
                        <a:rPr b="1" lang="it">
                          <a:latin typeface="Exo 2"/>
                          <a:ea typeface="Exo 2"/>
                          <a:cs typeface="Exo 2"/>
                          <a:sym typeface="Exo 2"/>
                        </a:rPr>
                        <a:t>Lunghezza chiave (bit)</a:t>
                      </a:r>
                      <a:endParaRPr b="1">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a:latin typeface="Exo 2"/>
                          <a:ea typeface="Exo 2"/>
                          <a:cs typeface="Exo 2"/>
                          <a:sym typeface="Exo 2"/>
                        </a:rPr>
                        <a:t>Tempo di brute force</a:t>
                      </a:r>
                      <a:endParaRPr b="1">
                        <a:latin typeface="Exo 2"/>
                        <a:ea typeface="Exo 2"/>
                        <a:cs typeface="Exo 2"/>
                        <a:sym typeface="Exo 2"/>
                      </a:endParaRPr>
                    </a:p>
                  </a:txBody>
                  <a:tcPr marT="91425" marB="91425" marR="91425" marL="91425">
                    <a:solidFill>
                      <a:srgbClr val="A4C2F4"/>
                    </a:solidFill>
                  </a:tcPr>
                </a:tc>
              </a:tr>
              <a:tr h="355100">
                <a:tc>
                  <a:txBody>
                    <a:bodyPr/>
                    <a:lstStyle/>
                    <a:p>
                      <a:pPr indent="0" lvl="0" marL="0" rtl="0" algn="l">
                        <a:spcBef>
                          <a:spcPts val="0"/>
                        </a:spcBef>
                        <a:spcAft>
                          <a:spcPts val="0"/>
                        </a:spcAft>
                        <a:buNone/>
                      </a:pPr>
                      <a:r>
                        <a:rPr lang="it">
                          <a:latin typeface="Exo 2"/>
                          <a:ea typeface="Exo 2"/>
                          <a:cs typeface="Exo 2"/>
                          <a:sym typeface="Exo 2"/>
                        </a:rPr>
                        <a:t>32</a:t>
                      </a:r>
                      <a:endParaRPr>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pochi secondi</a:t>
                      </a:r>
                      <a:endParaRPr>
                        <a:solidFill>
                          <a:schemeClr val="dk1"/>
                        </a:solidFill>
                        <a:latin typeface="Exo 2"/>
                        <a:ea typeface="Exo 2"/>
                        <a:cs typeface="Exo 2"/>
                        <a:sym typeface="Exo 2"/>
                      </a:endParaRPr>
                    </a:p>
                  </a:txBody>
                  <a:tcPr marT="91425" marB="91425" marR="91425" marL="91425"/>
                </a:tc>
              </a:tr>
              <a:tr h="355100">
                <a:tc>
                  <a:txBody>
                    <a:bodyPr/>
                    <a:lstStyle/>
                    <a:p>
                      <a:pPr indent="0" lvl="0" marL="0" rtl="0" algn="l">
                        <a:spcBef>
                          <a:spcPts val="0"/>
                        </a:spcBef>
                        <a:spcAft>
                          <a:spcPts val="0"/>
                        </a:spcAft>
                        <a:buNone/>
                      </a:pPr>
                      <a:r>
                        <a:rPr lang="it">
                          <a:latin typeface="Exo 2"/>
                          <a:ea typeface="Exo 2"/>
                          <a:cs typeface="Exo 2"/>
                          <a:sym typeface="Exo 2"/>
                        </a:rPr>
                        <a:t>64</a:t>
                      </a:r>
                      <a:endParaRPr>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4 mesi</a:t>
                      </a:r>
                      <a:endParaRPr>
                        <a:solidFill>
                          <a:schemeClr val="dk1"/>
                        </a:solidFill>
                        <a:latin typeface="Exo 2"/>
                        <a:ea typeface="Exo 2"/>
                        <a:cs typeface="Exo 2"/>
                        <a:sym typeface="Exo 2"/>
                      </a:endParaRPr>
                    </a:p>
                  </a:txBody>
                  <a:tcPr marT="91425" marB="91425" marR="91425" marL="91425"/>
                </a:tc>
              </a:tr>
              <a:tr h="355100">
                <a:tc>
                  <a:txBody>
                    <a:bodyPr/>
                    <a:lstStyle/>
                    <a:p>
                      <a:pPr indent="0" lvl="0" marL="0" rtl="0" algn="l">
                        <a:spcBef>
                          <a:spcPts val="0"/>
                        </a:spcBef>
                        <a:spcAft>
                          <a:spcPts val="0"/>
                        </a:spcAft>
                        <a:buNone/>
                      </a:pPr>
                      <a:r>
                        <a:rPr lang="it">
                          <a:latin typeface="Exo 2"/>
                          <a:ea typeface="Exo 2"/>
                          <a:cs typeface="Exo 2"/>
                          <a:sym typeface="Exo 2"/>
                        </a:rPr>
                        <a:t>128</a:t>
                      </a:r>
                      <a:endParaRPr>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5.4 × 10</a:t>
                      </a:r>
                      <a:r>
                        <a:rPr baseline="30000" lang="it">
                          <a:solidFill>
                            <a:schemeClr val="dk1"/>
                          </a:solidFill>
                          <a:latin typeface="Exo 2"/>
                          <a:ea typeface="Exo 2"/>
                          <a:cs typeface="Exo 2"/>
                          <a:sym typeface="Exo 2"/>
                        </a:rPr>
                        <a:t>15</a:t>
                      </a:r>
                      <a:r>
                        <a:rPr lang="it">
                          <a:solidFill>
                            <a:schemeClr val="dk1"/>
                          </a:solidFill>
                          <a:latin typeface="Exo 2"/>
                          <a:ea typeface="Exo 2"/>
                          <a:cs typeface="Exo 2"/>
                          <a:sym typeface="Exo 2"/>
                        </a:rPr>
                        <a:t> anni</a:t>
                      </a:r>
                      <a:endParaRPr>
                        <a:solidFill>
                          <a:schemeClr val="dk1"/>
                        </a:solidFill>
                        <a:latin typeface="Exo 2"/>
                        <a:ea typeface="Exo 2"/>
                        <a:cs typeface="Exo 2"/>
                        <a:sym typeface="Exo 2"/>
                      </a:endParaRPr>
                    </a:p>
                  </a:txBody>
                  <a:tcPr marT="91425" marB="91425" marR="91425" marL="91425"/>
                </a:tc>
              </a:tr>
              <a:tr h="362375">
                <a:tc>
                  <a:txBody>
                    <a:bodyPr/>
                    <a:lstStyle/>
                    <a:p>
                      <a:pPr indent="0" lvl="0" marL="0" rtl="0" algn="l">
                        <a:spcBef>
                          <a:spcPts val="0"/>
                        </a:spcBef>
                        <a:spcAft>
                          <a:spcPts val="0"/>
                        </a:spcAft>
                        <a:buNone/>
                      </a:pPr>
                      <a:r>
                        <a:rPr lang="it">
                          <a:latin typeface="Exo 2"/>
                          <a:ea typeface="Exo 2"/>
                          <a:cs typeface="Exo 2"/>
                          <a:sym typeface="Exo 2"/>
                        </a:rPr>
                        <a:t>256</a:t>
                      </a:r>
                      <a:endParaRPr>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Exo 2"/>
                          <a:ea typeface="Exo 2"/>
                          <a:cs typeface="Exo 2"/>
                          <a:sym typeface="Exo 2"/>
                        </a:rPr>
                        <a:t>1.83 × 10</a:t>
                      </a:r>
                      <a:r>
                        <a:rPr baseline="30000" lang="it">
                          <a:solidFill>
                            <a:schemeClr val="dk1"/>
                          </a:solidFill>
                          <a:latin typeface="Exo 2"/>
                          <a:ea typeface="Exo 2"/>
                          <a:cs typeface="Exo 2"/>
                          <a:sym typeface="Exo 2"/>
                        </a:rPr>
                        <a:t>54</a:t>
                      </a:r>
                      <a:r>
                        <a:rPr lang="it">
                          <a:solidFill>
                            <a:schemeClr val="dk1"/>
                          </a:solidFill>
                          <a:latin typeface="Exo 2"/>
                          <a:ea typeface="Exo 2"/>
                          <a:cs typeface="Exo 2"/>
                          <a:sym typeface="Exo 2"/>
                        </a:rPr>
                        <a:t> anni</a:t>
                      </a:r>
                      <a:endParaRPr>
                        <a:solidFill>
                          <a:schemeClr val="dk1"/>
                        </a:solidFill>
                        <a:latin typeface="Exo 2"/>
                        <a:ea typeface="Exo 2"/>
                        <a:cs typeface="Exo 2"/>
                        <a:sym typeface="Exo 2"/>
                      </a:endParaRPr>
                    </a:p>
                  </a:txBody>
                  <a:tcPr marT="91425" marB="91425" marR="91425" marL="91425"/>
                </a:tc>
              </a:tr>
              <a:tr h="362375">
                <a:tc>
                  <a:txBody>
                    <a:bodyPr/>
                    <a:lstStyle/>
                    <a:p>
                      <a:pPr indent="0" lvl="0" marL="0" rtl="0" algn="l">
                        <a:spcBef>
                          <a:spcPts val="0"/>
                        </a:spcBef>
                        <a:spcAft>
                          <a:spcPts val="0"/>
                        </a:spcAft>
                        <a:buNone/>
                      </a:pPr>
                      <a:r>
                        <a:rPr lang="it">
                          <a:latin typeface="Exo 2"/>
                          <a:ea typeface="Exo 2"/>
                          <a:cs typeface="Exo 2"/>
                          <a:sym typeface="Exo 2"/>
                        </a:rPr>
                        <a:t>512</a:t>
                      </a:r>
                      <a:endParaRPr>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Exo 2"/>
                          <a:ea typeface="Exo 2"/>
                          <a:cs typeface="Exo 2"/>
                          <a:sym typeface="Exo 2"/>
                        </a:rPr>
                        <a:t>2</a:t>
                      </a:r>
                      <a:r>
                        <a:rPr lang="it">
                          <a:solidFill>
                            <a:schemeClr val="dk1"/>
                          </a:solidFill>
                          <a:latin typeface="Exo 2"/>
                          <a:ea typeface="Exo 2"/>
                          <a:cs typeface="Exo 2"/>
                          <a:sym typeface="Exo 2"/>
                        </a:rPr>
                        <a:t>.1 × 10</a:t>
                      </a:r>
                      <a:r>
                        <a:rPr baseline="30000" lang="it">
                          <a:solidFill>
                            <a:schemeClr val="dk1"/>
                          </a:solidFill>
                          <a:latin typeface="Exo 2"/>
                          <a:ea typeface="Exo 2"/>
                          <a:cs typeface="Exo 2"/>
                          <a:sym typeface="Exo 2"/>
                        </a:rPr>
                        <a:t>131</a:t>
                      </a:r>
                      <a:r>
                        <a:rPr lang="it">
                          <a:solidFill>
                            <a:schemeClr val="dk1"/>
                          </a:solidFill>
                          <a:latin typeface="Exo 2"/>
                          <a:ea typeface="Exo 2"/>
                          <a:cs typeface="Exo 2"/>
                          <a:sym typeface="Exo 2"/>
                        </a:rPr>
                        <a:t> anni</a:t>
                      </a:r>
                      <a:endParaRPr>
                        <a:solidFill>
                          <a:schemeClr val="dk1"/>
                        </a:solidFill>
                        <a:latin typeface="Exo 2"/>
                        <a:ea typeface="Exo 2"/>
                        <a:cs typeface="Exo 2"/>
                        <a:sym typeface="Exo 2"/>
                      </a:endParaRPr>
                    </a:p>
                  </a:txBody>
                  <a:tcPr marT="91425" marB="91425" marR="91425" marL="91425"/>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66"/>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it"/>
              <a:t>Cifratura Asimmetrica</a:t>
            </a:r>
            <a:endParaRPr b="1"/>
          </a:p>
        </p:txBody>
      </p:sp>
      <p:sp>
        <p:nvSpPr>
          <p:cNvPr id="774" name="Google Shape;774;p66"/>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6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Cifratura Asimmetrica</a:t>
            </a:r>
            <a:endParaRPr/>
          </a:p>
        </p:txBody>
      </p:sp>
      <p:sp>
        <p:nvSpPr>
          <p:cNvPr id="780" name="Google Shape;780;p67"/>
          <p:cNvSpPr txBox="1"/>
          <p:nvPr>
            <p:ph idx="1" type="body"/>
          </p:nvPr>
        </p:nvSpPr>
        <p:spPr>
          <a:xfrm>
            <a:off x="311700" y="1536624"/>
            <a:ext cx="8520600" cy="4943700"/>
          </a:xfrm>
          <a:prstGeom prst="rect">
            <a:avLst/>
          </a:prstGeom>
        </p:spPr>
        <p:txBody>
          <a:bodyPr anchorCtr="0" anchor="t" bIns="91425" lIns="91425" spcFirstLastPara="1" rIns="91425" wrap="square" tIns="91425">
            <a:normAutofit fontScale="92500" lnSpcReduction="10000"/>
          </a:bodyPr>
          <a:lstStyle/>
          <a:p>
            <a:pPr indent="-393065" lvl="0" marL="457200" rtl="0" algn="l">
              <a:spcBef>
                <a:spcPts val="0"/>
              </a:spcBef>
              <a:spcAft>
                <a:spcPts val="0"/>
              </a:spcAft>
              <a:buSzPct val="100000"/>
              <a:buChar char="●"/>
            </a:pPr>
            <a:r>
              <a:rPr lang="it"/>
              <a:t>L’idea di base è:</a:t>
            </a:r>
            <a:endParaRPr/>
          </a:p>
          <a:p>
            <a:pPr indent="-393065" lvl="1" marL="914400" rtl="0" algn="l">
              <a:spcBef>
                <a:spcPts val="0"/>
              </a:spcBef>
              <a:spcAft>
                <a:spcPts val="0"/>
              </a:spcAft>
              <a:buSzPct val="100000"/>
              <a:buChar char="○"/>
            </a:pPr>
            <a:r>
              <a:rPr lang="it"/>
              <a:t>Usare una chiave </a:t>
            </a:r>
            <a:r>
              <a:rPr i="1" lang="it"/>
              <a:t>k</a:t>
            </a:r>
            <a:r>
              <a:rPr baseline="-25000" i="1" lang="it"/>
              <a:t>pu</a:t>
            </a:r>
            <a:r>
              <a:rPr lang="it"/>
              <a:t> per cifrare il messaggio.</a:t>
            </a:r>
            <a:endParaRPr/>
          </a:p>
          <a:p>
            <a:pPr indent="-393065" lvl="1" marL="914400" rtl="0" algn="l">
              <a:spcBef>
                <a:spcPts val="0"/>
              </a:spcBef>
              <a:spcAft>
                <a:spcPts val="0"/>
              </a:spcAft>
              <a:buSzPct val="100000"/>
              <a:buChar char="○"/>
            </a:pPr>
            <a:r>
              <a:rPr lang="it"/>
              <a:t>Usare una chiave </a:t>
            </a:r>
            <a:r>
              <a:rPr i="1" lang="it"/>
              <a:t>k</a:t>
            </a:r>
            <a:r>
              <a:rPr baseline="-25000" i="1" lang="it"/>
              <a:t>pr</a:t>
            </a:r>
            <a:r>
              <a:rPr lang="it"/>
              <a:t> per decifrare il messaggio.</a:t>
            </a:r>
            <a:endParaRPr/>
          </a:p>
          <a:p>
            <a:pPr indent="-393065" lvl="1" marL="914400" rtl="0" algn="l">
              <a:spcBef>
                <a:spcPts val="0"/>
              </a:spcBef>
              <a:spcAft>
                <a:spcPts val="0"/>
              </a:spcAft>
              <a:buSzPct val="100000"/>
              <a:buChar char="○"/>
            </a:pPr>
            <a:r>
              <a:rPr i="1" lang="it"/>
              <a:t>k</a:t>
            </a:r>
            <a:r>
              <a:rPr baseline="-25000" i="1" lang="it"/>
              <a:t>pu</a:t>
            </a:r>
            <a:r>
              <a:rPr lang="it"/>
              <a:t> è correlata a </a:t>
            </a:r>
            <a:r>
              <a:rPr i="1" lang="it"/>
              <a:t>k</a:t>
            </a:r>
            <a:r>
              <a:rPr baseline="-25000" i="1" lang="it"/>
              <a:t>pr</a:t>
            </a:r>
            <a:r>
              <a:rPr lang="it"/>
              <a:t> e non è possibile ottenere </a:t>
            </a:r>
            <a:r>
              <a:rPr i="1" lang="it"/>
              <a:t>k</a:t>
            </a:r>
            <a:r>
              <a:rPr baseline="-25000" i="1" lang="it"/>
              <a:t>pr</a:t>
            </a:r>
            <a:r>
              <a:rPr i="1" lang="it"/>
              <a:t> </a:t>
            </a:r>
            <a:r>
              <a:rPr lang="it"/>
              <a:t>conoscendo </a:t>
            </a:r>
            <a:r>
              <a:rPr i="1" lang="it"/>
              <a:t>k</a:t>
            </a:r>
            <a:r>
              <a:rPr baseline="-25000" i="1" lang="it"/>
              <a:t>pu</a:t>
            </a:r>
            <a:r>
              <a:rPr lang="it"/>
              <a:t>, ma l’opposto è necessario.</a:t>
            </a:r>
            <a:endParaRPr/>
          </a:p>
          <a:p>
            <a:pPr indent="-393065" lvl="0" marL="457200" rtl="0" algn="l">
              <a:spcBef>
                <a:spcPts val="0"/>
              </a:spcBef>
              <a:spcAft>
                <a:spcPts val="0"/>
              </a:spcAft>
              <a:buSzPct val="100000"/>
              <a:buChar char="●"/>
            </a:pPr>
            <a:r>
              <a:rPr lang="it"/>
              <a:t>Introdotta nel 1976 da W. Diffie &amp; M. Hellman.</a:t>
            </a:r>
            <a:endParaRPr/>
          </a:p>
          <a:p>
            <a:pPr indent="-393065" lvl="0" marL="457200" rtl="0" algn="l">
              <a:spcBef>
                <a:spcPts val="0"/>
              </a:spcBef>
              <a:spcAft>
                <a:spcPts val="0"/>
              </a:spcAft>
              <a:buSzPct val="100000"/>
              <a:buChar char="●"/>
            </a:pPr>
            <a:r>
              <a:rPr lang="it"/>
              <a:t>Chiamata anche cifratura a chiave pubblica.</a:t>
            </a:r>
            <a:endParaRPr/>
          </a:p>
          <a:p>
            <a:pPr indent="-393065" lvl="1" marL="914400" rtl="0" algn="l">
              <a:spcBef>
                <a:spcPts val="0"/>
              </a:spcBef>
              <a:spcAft>
                <a:spcPts val="0"/>
              </a:spcAft>
              <a:buSzPct val="100000"/>
              <a:buChar char="○"/>
            </a:pPr>
            <a:r>
              <a:rPr lang="it"/>
              <a:t>Perché la chiave </a:t>
            </a:r>
            <a:r>
              <a:rPr i="1" lang="it"/>
              <a:t>k</a:t>
            </a:r>
            <a:r>
              <a:rPr baseline="-25000" i="1" lang="it"/>
              <a:t>pr</a:t>
            </a:r>
            <a:r>
              <a:rPr lang="it"/>
              <a:t> è tenuta </a:t>
            </a:r>
            <a:r>
              <a:rPr b="1" lang="it"/>
              <a:t>privata</a:t>
            </a:r>
            <a:r>
              <a:rPr lang="it"/>
              <a:t>, mentre </a:t>
            </a:r>
            <a:r>
              <a:rPr i="1" lang="it"/>
              <a:t>k</a:t>
            </a:r>
            <a:r>
              <a:rPr baseline="-25000" i="1" lang="it"/>
              <a:t>pu</a:t>
            </a:r>
            <a:r>
              <a:rPr lang="it"/>
              <a:t> può essere conosciuta </a:t>
            </a:r>
            <a:r>
              <a:rPr b="1" lang="it"/>
              <a:t>pubblicamente</a:t>
            </a:r>
            <a:r>
              <a:rPr lang="it"/>
              <a:t>.</a:t>
            </a:r>
            <a:endParaRPr/>
          </a:p>
          <a:p>
            <a:pPr indent="-393065" lvl="1" marL="914400" rtl="0" algn="l">
              <a:spcBef>
                <a:spcPts val="0"/>
              </a:spcBef>
              <a:spcAft>
                <a:spcPts val="0"/>
              </a:spcAft>
              <a:buSzPct val="100000"/>
              <a:buChar char="○"/>
            </a:pPr>
            <a:r>
              <a:rPr lang="it"/>
              <a:t>Questo risolve il problema dello scambio di chiavi (quasi!!!).</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6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Cifratura Asimmetrica</a:t>
            </a:r>
            <a:endParaRPr/>
          </a:p>
        </p:txBody>
      </p:sp>
      <p:sp>
        <p:nvSpPr>
          <p:cNvPr id="786" name="Google Shape;786;p68"/>
          <p:cNvSpPr txBox="1"/>
          <p:nvPr>
            <p:ph idx="1" type="body"/>
          </p:nvPr>
        </p:nvSpPr>
        <p:spPr>
          <a:xfrm>
            <a:off x="311700" y="1536624"/>
            <a:ext cx="8520600" cy="4943700"/>
          </a:xfrm>
          <a:prstGeom prst="rect">
            <a:avLst/>
          </a:prstGeom>
        </p:spPr>
        <p:txBody>
          <a:bodyPr anchorCtr="0" anchor="t" bIns="91425" lIns="91425" spcFirstLastPara="1" rIns="91425" wrap="square" tIns="91425">
            <a:normAutofit fontScale="85000"/>
          </a:bodyPr>
          <a:lstStyle/>
          <a:p>
            <a:pPr indent="-379730" lvl="0" marL="457200" rtl="0" algn="l">
              <a:spcBef>
                <a:spcPts val="0"/>
              </a:spcBef>
              <a:spcAft>
                <a:spcPts val="0"/>
              </a:spcAft>
              <a:buSzPct val="100000"/>
              <a:buChar char="●"/>
            </a:pPr>
            <a:r>
              <a:rPr lang="it"/>
              <a:t>Non descrivere la matematica dietro la cifratura asimmetrica, ma l’idea generale è avere un problema molto complesso dietro la generazione delle chiavi.</a:t>
            </a:r>
            <a:endParaRPr/>
          </a:p>
          <a:p>
            <a:pPr indent="-379730" lvl="1" marL="914400" rtl="0" algn="l">
              <a:spcBef>
                <a:spcPts val="0"/>
              </a:spcBef>
              <a:spcAft>
                <a:spcPts val="0"/>
              </a:spcAft>
              <a:buSzPct val="100000"/>
              <a:buChar char="○"/>
            </a:pPr>
            <a:r>
              <a:rPr lang="it"/>
              <a:t>Fattorizzare un numero: quali sono i divisori di 12847248839274?</a:t>
            </a:r>
            <a:endParaRPr/>
          </a:p>
          <a:p>
            <a:pPr indent="-379730" lvl="1" marL="914400" rtl="0" algn="l">
              <a:spcBef>
                <a:spcPts val="0"/>
              </a:spcBef>
              <a:spcAft>
                <a:spcPts val="0"/>
              </a:spcAft>
              <a:buSzPct val="100000"/>
              <a:buChar char="○"/>
            </a:pPr>
            <a:r>
              <a:rPr lang="it"/>
              <a:t>Logaritmo discreto: 3849532347 = 23</a:t>
            </a:r>
            <a:r>
              <a:rPr baseline="30000" lang="it"/>
              <a:t>x</a:t>
            </a:r>
            <a:r>
              <a:rPr lang="it"/>
              <a:t>. Quanto vale </a:t>
            </a:r>
            <a:r>
              <a:rPr i="1" lang="it"/>
              <a:t>x</a:t>
            </a:r>
            <a:r>
              <a:rPr lang="it"/>
              <a:t>?</a:t>
            </a:r>
            <a:endParaRPr/>
          </a:p>
          <a:p>
            <a:pPr indent="-379730" lvl="1" marL="914400" rtl="0" algn="l">
              <a:spcBef>
                <a:spcPts val="0"/>
              </a:spcBef>
              <a:spcAft>
                <a:spcPts val="0"/>
              </a:spcAft>
              <a:buSzPct val="100000"/>
              <a:buChar char="○"/>
            </a:pPr>
            <a:r>
              <a:rPr lang="it"/>
              <a:t>Gli algoritmi più performanti ci impiegano anni per risolvere questi problemi sui computer moderni.</a:t>
            </a:r>
            <a:endParaRPr/>
          </a:p>
          <a:p>
            <a:pPr indent="-379730" lvl="1" marL="914400" rtl="0" algn="l">
              <a:spcBef>
                <a:spcPts val="0"/>
              </a:spcBef>
              <a:spcAft>
                <a:spcPts val="0"/>
              </a:spcAft>
              <a:buSzPct val="100000"/>
              <a:buChar char="○"/>
            </a:pPr>
            <a:r>
              <a:rPr lang="it"/>
              <a:t>Gli algoritmi per </a:t>
            </a:r>
            <a:r>
              <a:rPr b="1" lang="it"/>
              <a:t>computer quantistici </a:t>
            </a:r>
            <a:r>
              <a:rPr lang="it"/>
              <a:t>rompono quasi tutti questi tipi di algoritmi (Post-Quantum Cryptography)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69"/>
          <p:cNvSpPr/>
          <p:nvPr/>
        </p:nvSpPr>
        <p:spPr>
          <a:xfrm>
            <a:off x="6672575" y="3548938"/>
            <a:ext cx="2390400" cy="2390400"/>
          </a:xfrm>
          <a:prstGeom prst="ellipse">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Exo 2"/>
              <a:ea typeface="Exo 2"/>
              <a:cs typeface="Exo 2"/>
              <a:sym typeface="Exo 2"/>
            </a:endParaRPr>
          </a:p>
        </p:txBody>
      </p:sp>
      <p:sp>
        <p:nvSpPr>
          <p:cNvPr id="792" name="Google Shape;792;p69"/>
          <p:cNvSpPr/>
          <p:nvPr/>
        </p:nvSpPr>
        <p:spPr>
          <a:xfrm>
            <a:off x="65100" y="3472338"/>
            <a:ext cx="2390400" cy="2390400"/>
          </a:xfrm>
          <a:prstGeom prst="ellipse">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Exo 2"/>
              <a:ea typeface="Exo 2"/>
              <a:cs typeface="Exo 2"/>
              <a:sym typeface="Exo 2"/>
            </a:endParaRPr>
          </a:p>
        </p:txBody>
      </p:sp>
      <p:sp>
        <p:nvSpPr>
          <p:cNvPr id="793" name="Google Shape;793;p69"/>
          <p:cNvSpPr/>
          <p:nvPr/>
        </p:nvSpPr>
        <p:spPr>
          <a:xfrm>
            <a:off x="3235118" y="2396787"/>
            <a:ext cx="2267244" cy="17438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solidFill>
                  <a:srgbClr val="FFFFFF"/>
                </a:solidFill>
              </a:rPr>
              <a:t>Canale insicuro</a:t>
            </a:r>
            <a:endParaRPr b="0" i="0" sz="1400" u="none" cap="none" strike="noStrike">
              <a:solidFill>
                <a:srgbClr val="FFFFFF"/>
              </a:solidFill>
              <a:latin typeface="Arial"/>
              <a:ea typeface="Arial"/>
              <a:cs typeface="Arial"/>
              <a:sym typeface="Arial"/>
            </a:endParaRPr>
          </a:p>
        </p:txBody>
      </p:sp>
      <p:sp>
        <p:nvSpPr>
          <p:cNvPr id="794" name="Google Shape;794;p69"/>
          <p:cNvSpPr txBox="1"/>
          <p:nvPr>
            <p:ph type="title"/>
          </p:nvPr>
        </p:nvSpPr>
        <p:spPr>
          <a:xfrm>
            <a:off x="311700" y="593367"/>
            <a:ext cx="8520600" cy="7635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SzPts val="1100"/>
              <a:buNone/>
            </a:pPr>
            <a:r>
              <a:rPr lang="it"/>
              <a:t>Cifratura Asimmetrica</a:t>
            </a:r>
            <a:r>
              <a:rPr lang="it" sz="3200"/>
              <a:t>: Scambio di chiavi</a:t>
            </a:r>
            <a:endParaRPr sz="3200"/>
          </a:p>
        </p:txBody>
      </p:sp>
      <p:sp>
        <p:nvSpPr>
          <p:cNvPr id="795" name="Google Shape;795;p69"/>
          <p:cNvSpPr txBox="1"/>
          <p:nvPr/>
        </p:nvSpPr>
        <p:spPr>
          <a:xfrm>
            <a:off x="664950" y="231466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Alice</a:t>
            </a:r>
            <a:endParaRPr i="0" sz="1400" u="none" cap="none" strike="noStrike">
              <a:solidFill>
                <a:srgbClr val="000000"/>
              </a:solidFill>
              <a:latin typeface="Exo 2"/>
              <a:ea typeface="Exo 2"/>
              <a:cs typeface="Exo 2"/>
              <a:sym typeface="Exo 2"/>
            </a:endParaRPr>
          </a:p>
        </p:txBody>
      </p:sp>
      <p:sp>
        <p:nvSpPr>
          <p:cNvPr id="796" name="Google Shape;796;p69"/>
          <p:cNvSpPr txBox="1"/>
          <p:nvPr/>
        </p:nvSpPr>
        <p:spPr>
          <a:xfrm>
            <a:off x="7349088" y="235296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Bob</a:t>
            </a:r>
            <a:endParaRPr i="0" sz="1400" u="none" cap="none" strike="noStrike">
              <a:solidFill>
                <a:srgbClr val="000000"/>
              </a:solidFill>
              <a:latin typeface="Exo 2"/>
              <a:ea typeface="Exo 2"/>
              <a:cs typeface="Exo 2"/>
              <a:sym typeface="Exo 2"/>
            </a:endParaRPr>
          </a:p>
        </p:txBody>
      </p:sp>
      <p:sp>
        <p:nvSpPr>
          <p:cNvPr id="797" name="Google Shape;797;p69"/>
          <p:cNvSpPr/>
          <p:nvPr/>
        </p:nvSpPr>
        <p:spPr>
          <a:xfrm>
            <a:off x="699675" y="2689236"/>
            <a:ext cx="1069200" cy="1069200"/>
          </a:xfrm>
          <a:prstGeom prst="smileyFace">
            <a:avLst>
              <a:gd fmla="val 4653" name="adj"/>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Exo 2"/>
              <a:ea typeface="Exo 2"/>
              <a:cs typeface="Exo 2"/>
              <a:sym typeface="Exo 2"/>
            </a:endParaRPr>
          </a:p>
        </p:txBody>
      </p:sp>
      <p:sp>
        <p:nvSpPr>
          <p:cNvPr id="798" name="Google Shape;798;p69"/>
          <p:cNvSpPr/>
          <p:nvPr/>
        </p:nvSpPr>
        <p:spPr>
          <a:xfrm>
            <a:off x="7375125" y="2689236"/>
            <a:ext cx="1069200" cy="1069200"/>
          </a:xfrm>
          <a:prstGeom prst="smileyFace">
            <a:avLst>
              <a:gd fmla="val 4653" name="adj"/>
            </a:avLst>
          </a:prstGeom>
          <a:solidFill>
            <a:srgbClr val="A4C2F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Exo 2"/>
              <a:ea typeface="Exo 2"/>
              <a:cs typeface="Exo 2"/>
              <a:sym typeface="Exo 2"/>
            </a:endParaRPr>
          </a:p>
        </p:txBody>
      </p:sp>
      <p:sp>
        <p:nvSpPr>
          <p:cNvPr id="799" name="Google Shape;799;p69"/>
          <p:cNvSpPr/>
          <p:nvPr/>
        </p:nvSpPr>
        <p:spPr>
          <a:xfrm>
            <a:off x="757936" y="4532380"/>
            <a:ext cx="486845" cy="318529"/>
          </a:xfrm>
          <a:prstGeom prst="flowChartProcess">
            <a:avLst/>
          </a:prstGeom>
          <a:solidFill>
            <a:srgbClr val="741B4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FFFFFF"/>
                </a:solidFill>
                <a:latin typeface="Exo 2"/>
                <a:ea typeface="Exo 2"/>
                <a:cs typeface="Exo 2"/>
                <a:sym typeface="Exo 2"/>
              </a:rPr>
              <a:t>S</a:t>
            </a:r>
            <a:r>
              <a:rPr baseline="-25000" i="0" lang="it" sz="1200" u="none" cap="none" strike="noStrike">
                <a:solidFill>
                  <a:srgbClr val="FFFFFF"/>
                </a:solidFill>
                <a:latin typeface="Exo 2"/>
                <a:ea typeface="Exo 2"/>
                <a:cs typeface="Exo 2"/>
                <a:sym typeface="Exo 2"/>
              </a:rPr>
              <a:t>A</a:t>
            </a:r>
            <a:endParaRPr baseline="-25000" i="0" sz="1200" u="none" cap="none" strike="noStrike">
              <a:solidFill>
                <a:srgbClr val="FFFFFF"/>
              </a:solidFill>
              <a:latin typeface="Exo 2"/>
              <a:ea typeface="Exo 2"/>
              <a:cs typeface="Exo 2"/>
              <a:sym typeface="Exo 2"/>
            </a:endParaRPr>
          </a:p>
        </p:txBody>
      </p:sp>
      <p:sp>
        <p:nvSpPr>
          <p:cNvPr id="800" name="Google Shape;800;p69"/>
          <p:cNvSpPr/>
          <p:nvPr/>
        </p:nvSpPr>
        <p:spPr>
          <a:xfrm>
            <a:off x="1244782" y="4532380"/>
            <a:ext cx="486845" cy="318529"/>
          </a:xfrm>
          <a:prstGeom prst="flowChartProcess">
            <a:avLst/>
          </a:prstGeom>
          <a:solidFill>
            <a:srgbClr val="C27BA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A</a:t>
            </a:r>
            <a:endParaRPr baseline="-25000" i="0" sz="1200" u="none" cap="none" strike="noStrike">
              <a:solidFill>
                <a:srgbClr val="000000"/>
              </a:solidFill>
              <a:latin typeface="Exo 2"/>
              <a:ea typeface="Exo 2"/>
              <a:cs typeface="Exo 2"/>
              <a:sym typeface="Exo 2"/>
            </a:endParaRPr>
          </a:p>
        </p:txBody>
      </p:sp>
      <p:sp>
        <p:nvSpPr>
          <p:cNvPr id="801" name="Google Shape;801;p69"/>
          <p:cNvSpPr txBox="1"/>
          <p:nvPr/>
        </p:nvSpPr>
        <p:spPr>
          <a:xfrm>
            <a:off x="757925" y="4850928"/>
            <a:ext cx="952800" cy="52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Coppia di chiavi</a:t>
            </a:r>
            <a:endParaRPr i="0" sz="1200" u="none" cap="none" strike="noStrike">
              <a:solidFill>
                <a:srgbClr val="000000"/>
              </a:solidFill>
              <a:latin typeface="Exo 2"/>
              <a:ea typeface="Exo 2"/>
              <a:cs typeface="Exo 2"/>
              <a:sym typeface="Exo 2"/>
            </a:endParaRPr>
          </a:p>
        </p:txBody>
      </p:sp>
      <p:sp>
        <p:nvSpPr>
          <p:cNvPr id="802" name="Google Shape;802;p69"/>
          <p:cNvSpPr txBox="1"/>
          <p:nvPr/>
        </p:nvSpPr>
        <p:spPr>
          <a:xfrm rot="-3598663">
            <a:off x="668582" y="4101911"/>
            <a:ext cx="676345" cy="31841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privata</a:t>
            </a:r>
            <a:endParaRPr i="0" sz="1200" u="none" cap="none" strike="noStrike">
              <a:solidFill>
                <a:srgbClr val="000000"/>
              </a:solidFill>
              <a:latin typeface="Exo 2"/>
              <a:ea typeface="Exo 2"/>
              <a:cs typeface="Exo 2"/>
              <a:sym typeface="Exo 2"/>
            </a:endParaRPr>
          </a:p>
        </p:txBody>
      </p:sp>
      <p:sp>
        <p:nvSpPr>
          <p:cNvPr id="803" name="Google Shape;803;p69"/>
          <p:cNvSpPr txBox="1"/>
          <p:nvPr/>
        </p:nvSpPr>
        <p:spPr>
          <a:xfrm rot="-3599049">
            <a:off x="1127788" y="4054094"/>
            <a:ext cx="786823" cy="31841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pubblica</a:t>
            </a:r>
            <a:endParaRPr i="0" sz="1200" u="none" cap="none" strike="noStrike">
              <a:solidFill>
                <a:srgbClr val="000000"/>
              </a:solidFill>
              <a:latin typeface="Exo 2"/>
              <a:ea typeface="Exo 2"/>
              <a:cs typeface="Exo 2"/>
              <a:sym typeface="Exo 2"/>
            </a:endParaRPr>
          </a:p>
        </p:txBody>
      </p:sp>
      <p:sp>
        <p:nvSpPr>
          <p:cNvPr id="804" name="Google Shape;804;p69"/>
          <p:cNvSpPr/>
          <p:nvPr/>
        </p:nvSpPr>
        <p:spPr>
          <a:xfrm>
            <a:off x="7468111" y="4689030"/>
            <a:ext cx="486845" cy="318529"/>
          </a:xfrm>
          <a:prstGeom prst="flowChartProcess">
            <a:avLst/>
          </a:prstGeom>
          <a:solidFill>
            <a:srgbClr val="0B539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FFFFFF"/>
                </a:solidFill>
                <a:latin typeface="Exo 2"/>
                <a:ea typeface="Exo 2"/>
                <a:cs typeface="Exo 2"/>
                <a:sym typeface="Exo 2"/>
              </a:rPr>
              <a:t>S</a:t>
            </a:r>
            <a:r>
              <a:rPr baseline="-25000" i="0" lang="it" sz="1200" u="none" cap="none" strike="noStrike">
                <a:solidFill>
                  <a:srgbClr val="FFFFFF"/>
                </a:solidFill>
                <a:latin typeface="Exo 2"/>
                <a:ea typeface="Exo 2"/>
                <a:cs typeface="Exo 2"/>
                <a:sym typeface="Exo 2"/>
              </a:rPr>
              <a:t>B</a:t>
            </a:r>
            <a:endParaRPr baseline="-25000" i="0" sz="1200" u="none" cap="none" strike="noStrike">
              <a:solidFill>
                <a:srgbClr val="FFFFFF"/>
              </a:solidFill>
              <a:latin typeface="Exo 2"/>
              <a:ea typeface="Exo 2"/>
              <a:cs typeface="Exo 2"/>
              <a:sym typeface="Exo 2"/>
            </a:endParaRPr>
          </a:p>
        </p:txBody>
      </p:sp>
      <p:sp>
        <p:nvSpPr>
          <p:cNvPr id="805" name="Google Shape;805;p69"/>
          <p:cNvSpPr txBox="1"/>
          <p:nvPr/>
        </p:nvSpPr>
        <p:spPr>
          <a:xfrm>
            <a:off x="7468100" y="5007579"/>
            <a:ext cx="952800" cy="52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Coppia di chiavi</a:t>
            </a:r>
            <a:endParaRPr i="0" sz="1200" u="none" cap="none" strike="noStrike">
              <a:solidFill>
                <a:srgbClr val="000000"/>
              </a:solidFill>
              <a:latin typeface="Exo 2"/>
              <a:ea typeface="Exo 2"/>
              <a:cs typeface="Exo 2"/>
              <a:sym typeface="Exo 2"/>
            </a:endParaRPr>
          </a:p>
        </p:txBody>
      </p:sp>
      <p:sp>
        <p:nvSpPr>
          <p:cNvPr id="806" name="Google Shape;806;p69"/>
          <p:cNvSpPr txBox="1"/>
          <p:nvPr/>
        </p:nvSpPr>
        <p:spPr>
          <a:xfrm rot="-3598704">
            <a:off x="7368713" y="4241162"/>
            <a:ext cx="716532" cy="31841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privata</a:t>
            </a:r>
            <a:endParaRPr i="0" sz="1200" u="none" cap="none" strike="noStrike">
              <a:solidFill>
                <a:srgbClr val="000000"/>
              </a:solidFill>
              <a:latin typeface="Exo 2"/>
              <a:ea typeface="Exo 2"/>
              <a:cs typeface="Exo 2"/>
              <a:sym typeface="Exo 2"/>
            </a:endParaRPr>
          </a:p>
        </p:txBody>
      </p:sp>
      <p:sp>
        <p:nvSpPr>
          <p:cNvPr id="807" name="Google Shape;807;p69"/>
          <p:cNvSpPr txBox="1"/>
          <p:nvPr/>
        </p:nvSpPr>
        <p:spPr>
          <a:xfrm rot="-3599720">
            <a:off x="7829433" y="4196042"/>
            <a:ext cx="820684" cy="31841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pubblica</a:t>
            </a:r>
            <a:endParaRPr i="0" sz="1200" u="none" cap="none" strike="noStrike">
              <a:solidFill>
                <a:srgbClr val="000000"/>
              </a:solidFill>
              <a:latin typeface="Exo 2"/>
              <a:ea typeface="Exo 2"/>
              <a:cs typeface="Exo 2"/>
              <a:sym typeface="Exo 2"/>
            </a:endParaRPr>
          </a:p>
        </p:txBody>
      </p:sp>
      <p:sp>
        <p:nvSpPr>
          <p:cNvPr id="808" name="Google Shape;808;p69"/>
          <p:cNvSpPr/>
          <p:nvPr/>
        </p:nvSpPr>
        <p:spPr>
          <a:xfrm>
            <a:off x="7944456" y="4689030"/>
            <a:ext cx="486845" cy="318529"/>
          </a:xfrm>
          <a:prstGeom prst="flowChartProcess">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B</a:t>
            </a:r>
            <a:endParaRPr baseline="-25000" i="0" sz="1200" u="none" cap="none" strike="noStrike">
              <a:solidFill>
                <a:srgbClr val="000000"/>
              </a:solidFill>
              <a:latin typeface="Exo 2"/>
              <a:ea typeface="Exo 2"/>
              <a:cs typeface="Exo 2"/>
              <a:sym typeface="Exo 2"/>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70"/>
          <p:cNvSpPr/>
          <p:nvPr/>
        </p:nvSpPr>
        <p:spPr>
          <a:xfrm>
            <a:off x="7616375" y="5326200"/>
            <a:ext cx="1143000" cy="1143000"/>
          </a:xfrm>
          <a:prstGeom prst="ellipse">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70"/>
          <p:cNvSpPr/>
          <p:nvPr/>
        </p:nvSpPr>
        <p:spPr>
          <a:xfrm>
            <a:off x="916700" y="5319125"/>
            <a:ext cx="1143000" cy="1143000"/>
          </a:xfrm>
          <a:prstGeom prst="ellipse">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Exo 2"/>
              <a:ea typeface="Exo 2"/>
              <a:cs typeface="Exo 2"/>
              <a:sym typeface="Exo 2"/>
            </a:endParaRPr>
          </a:p>
        </p:txBody>
      </p:sp>
      <p:sp>
        <p:nvSpPr>
          <p:cNvPr id="815" name="Google Shape;815;p70"/>
          <p:cNvSpPr/>
          <p:nvPr/>
        </p:nvSpPr>
        <p:spPr>
          <a:xfrm>
            <a:off x="3235118" y="2396787"/>
            <a:ext cx="2267244" cy="17438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solidFill>
                  <a:srgbClr val="FFFFFF"/>
                </a:solidFill>
                <a:latin typeface="Exo 2"/>
                <a:ea typeface="Exo 2"/>
                <a:cs typeface="Exo 2"/>
                <a:sym typeface="Exo 2"/>
              </a:rPr>
              <a:t>Canale insicuro</a:t>
            </a:r>
            <a:endParaRPr i="0" sz="1400" u="none" cap="none" strike="noStrike">
              <a:solidFill>
                <a:srgbClr val="FFFFFF"/>
              </a:solidFill>
              <a:latin typeface="Exo 2"/>
              <a:ea typeface="Exo 2"/>
              <a:cs typeface="Exo 2"/>
              <a:sym typeface="Exo 2"/>
            </a:endParaRPr>
          </a:p>
        </p:txBody>
      </p:sp>
      <p:sp>
        <p:nvSpPr>
          <p:cNvPr id="816" name="Google Shape;816;p70"/>
          <p:cNvSpPr txBox="1"/>
          <p:nvPr>
            <p:ph type="title"/>
          </p:nvPr>
        </p:nvSpPr>
        <p:spPr>
          <a:xfrm>
            <a:off x="311700" y="593367"/>
            <a:ext cx="8520600" cy="7635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SzPts val="1100"/>
              <a:buNone/>
            </a:pPr>
            <a:r>
              <a:rPr lang="it"/>
              <a:t>Cifratura Asimmetrica</a:t>
            </a:r>
            <a:r>
              <a:rPr lang="it" sz="3200"/>
              <a:t>: Scambio di chiavi</a:t>
            </a:r>
            <a:endParaRPr sz="3200"/>
          </a:p>
        </p:txBody>
      </p:sp>
      <p:sp>
        <p:nvSpPr>
          <p:cNvPr id="817" name="Google Shape;817;p70"/>
          <p:cNvSpPr txBox="1"/>
          <p:nvPr/>
        </p:nvSpPr>
        <p:spPr>
          <a:xfrm>
            <a:off x="664950" y="231466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Alice</a:t>
            </a:r>
            <a:endParaRPr i="0" sz="1400" u="none" cap="none" strike="noStrike">
              <a:solidFill>
                <a:srgbClr val="000000"/>
              </a:solidFill>
              <a:latin typeface="Exo 2"/>
              <a:ea typeface="Exo 2"/>
              <a:cs typeface="Exo 2"/>
              <a:sym typeface="Exo 2"/>
            </a:endParaRPr>
          </a:p>
        </p:txBody>
      </p:sp>
      <p:sp>
        <p:nvSpPr>
          <p:cNvPr id="818" name="Google Shape;818;p70"/>
          <p:cNvSpPr txBox="1"/>
          <p:nvPr/>
        </p:nvSpPr>
        <p:spPr>
          <a:xfrm>
            <a:off x="7349088" y="235296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Bob</a:t>
            </a:r>
            <a:endParaRPr i="0" sz="1400" u="none" cap="none" strike="noStrike">
              <a:solidFill>
                <a:srgbClr val="000000"/>
              </a:solidFill>
              <a:latin typeface="Exo 2"/>
              <a:ea typeface="Exo 2"/>
              <a:cs typeface="Exo 2"/>
              <a:sym typeface="Exo 2"/>
            </a:endParaRPr>
          </a:p>
        </p:txBody>
      </p:sp>
      <p:sp>
        <p:nvSpPr>
          <p:cNvPr id="819" name="Google Shape;819;p70"/>
          <p:cNvSpPr/>
          <p:nvPr/>
        </p:nvSpPr>
        <p:spPr>
          <a:xfrm>
            <a:off x="699675" y="2689236"/>
            <a:ext cx="1069200" cy="1069200"/>
          </a:xfrm>
          <a:prstGeom prst="smileyFace">
            <a:avLst>
              <a:gd fmla="val 4653" name="adj"/>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70"/>
          <p:cNvSpPr/>
          <p:nvPr/>
        </p:nvSpPr>
        <p:spPr>
          <a:xfrm>
            <a:off x="7375125" y="2689236"/>
            <a:ext cx="1069200" cy="1069200"/>
          </a:xfrm>
          <a:prstGeom prst="smileyFace">
            <a:avLst>
              <a:gd fmla="val 4653" name="adj"/>
            </a:avLst>
          </a:prstGeom>
          <a:solidFill>
            <a:srgbClr val="A4C2F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70"/>
          <p:cNvSpPr/>
          <p:nvPr/>
        </p:nvSpPr>
        <p:spPr>
          <a:xfrm>
            <a:off x="757936" y="4532380"/>
            <a:ext cx="486845" cy="318529"/>
          </a:xfrm>
          <a:prstGeom prst="flowChartProcess">
            <a:avLst/>
          </a:prstGeom>
          <a:solidFill>
            <a:srgbClr val="741B4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FFFFFF"/>
                </a:solidFill>
                <a:latin typeface="Exo 2"/>
                <a:ea typeface="Exo 2"/>
                <a:cs typeface="Exo 2"/>
                <a:sym typeface="Exo 2"/>
              </a:rPr>
              <a:t>S</a:t>
            </a:r>
            <a:r>
              <a:rPr baseline="-25000" i="0" lang="it" sz="1200" u="none" cap="none" strike="noStrike">
                <a:solidFill>
                  <a:srgbClr val="FFFFFF"/>
                </a:solidFill>
                <a:latin typeface="Exo 2"/>
                <a:ea typeface="Exo 2"/>
                <a:cs typeface="Exo 2"/>
                <a:sym typeface="Exo 2"/>
              </a:rPr>
              <a:t>A</a:t>
            </a:r>
            <a:endParaRPr baseline="-25000" i="0" sz="1200" u="none" cap="none" strike="noStrike">
              <a:solidFill>
                <a:srgbClr val="FFFFFF"/>
              </a:solidFill>
              <a:latin typeface="Exo 2"/>
              <a:ea typeface="Exo 2"/>
              <a:cs typeface="Exo 2"/>
              <a:sym typeface="Exo 2"/>
            </a:endParaRPr>
          </a:p>
        </p:txBody>
      </p:sp>
      <p:sp>
        <p:nvSpPr>
          <p:cNvPr id="822" name="Google Shape;822;p70"/>
          <p:cNvSpPr/>
          <p:nvPr/>
        </p:nvSpPr>
        <p:spPr>
          <a:xfrm>
            <a:off x="1244782" y="4532380"/>
            <a:ext cx="486845" cy="318529"/>
          </a:xfrm>
          <a:prstGeom prst="flowChartProcess">
            <a:avLst/>
          </a:prstGeom>
          <a:solidFill>
            <a:srgbClr val="C27BA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A</a:t>
            </a:r>
            <a:endParaRPr baseline="-25000" i="0" sz="1200" u="none" cap="none" strike="noStrike">
              <a:solidFill>
                <a:srgbClr val="000000"/>
              </a:solidFill>
              <a:latin typeface="Exo 2"/>
              <a:ea typeface="Exo 2"/>
              <a:cs typeface="Exo 2"/>
              <a:sym typeface="Exo 2"/>
            </a:endParaRPr>
          </a:p>
        </p:txBody>
      </p:sp>
      <p:sp>
        <p:nvSpPr>
          <p:cNvPr id="823" name="Google Shape;823;p70"/>
          <p:cNvSpPr/>
          <p:nvPr/>
        </p:nvSpPr>
        <p:spPr>
          <a:xfrm>
            <a:off x="7468111" y="4689030"/>
            <a:ext cx="486845" cy="318529"/>
          </a:xfrm>
          <a:prstGeom prst="flowChartProcess">
            <a:avLst/>
          </a:prstGeom>
          <a:solidFill>
            <a:srgbClr val="0B539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FFFFFF"/>
                </a:solidFill>
                <a:latin typeface="Exo 2"/>
                <a:ea typeface="Exo 2"/>
                <a:cs typeface="Exo 2"/>
                <a:sym typeface="Exo 2"/>
              </a:rPr>
              <a:t>S</a:t>
            </a:r>
            <a:r>
              <a:rPr baseline="-25000" i="0" lang="it" sz="1200" u="none" cap="none" strike="noStrike">
                <a:solidFill>
                  <a:srgbClr val="FFFFFF"/>
                </a:solidFill>
                <a:latin typeface="Exo 2"/>
                <a:ea typeface="Exo 2"/>
                <a:cs typeface="Exo 2"/>
                <a:sym typeface="Exo 2"/>
              </a:rPr>
              <a:t>B</a:t>
            </a:r>
            <a:endParaRPr baseline="-25000" i="0" sz="1200" u="none" cap="none" strike="noStrike">
              <a:solidFill>
                <a:srgbClr val="FFFFFF"/>
              </a:solidFill>
              <a:latin typeface="Exo 2"/>
              <a:ea typeface="Exo 2"/>
              <a:cs typeface="Exo 2"/>
              <a:sym typeface="Exo 2"/>
            </a:endParaRPr>
          </a:p>
        </p:txBody>
      </p:sp>
      <p:cxnSp>
        <p:nvCxnSpPr>
          <p:cNvPr id="824" name="Google Shape;824;p70"/>
          <p:cNvCxnSpPr>
            <a:stCxn id="819" idx="7"/>
            <a:endCxn id="820" idx="1"/>
          </p:cNvCxnSpPr>
          <p:nvPr/>
        </p:nvCxnSpPr>
        <p:spPr>
          <a:xfrm>
            <a:off x="1612294" y="2845817"/>
            <a:ext cx="5919300" cy="0"/>
          </a:xfrm>
          <a:prstGeom prst="straightConnector1">
            <a:avLst/>
          </a:prstGeom>
          <a:noFill/>
          <a:ln cap="flat" cmpd="sng" w="19050">
            <a:solidFill>
              <a:schemeClr val="dk2"/>
            </a:solidFill>
            <a:prstDash val="solid"/>
            <a:round/>
            <a:headEnd len="sm" w="sm" type="none"/>
            <a:tailEnd len="med" w="med" type="triangle"/>
          </a:ln>
        </p:spPr>
      </p:cxnSp>
      <p:cxnSp>
        <p:nvCxnSpPr>
          <p:cNvPr id="825" name="Google Shape;825;p70"/>
          <p:cNvCxnSpPr>
            <a:stCxn id="820" idx="3"/>
            <a:endCxn id="819" idx="5"/>
          </p:cNvCxnSpPr>
          <p:nvPr/>
        </p:nvCxnSpPr>
        <p:spPr>
          <a:xfrm rot="10800000">
            <a:off x="1612406" y="3601855"/>
            <a:ext cx="5919300" cy="0"/>
          </a:xfrm>
          <a:prstGeom prst="straightConnector1">
            <a:avLst/>
          </a:prstGeom>
          <a:noFill/>
          <a:ln cap="flat" cmpd="sng" w="19050">
            <a:solidFill>
              <a:schemeClr val="dk2"/>
            </a:solidFill>
            <a:prstDash val="solid"/>
            <a:round/>
            <a:headEnd len="sm" w="sm" type="none"/>
            <a:tailEnd len="med" w="med" type="triangle"/>
          </a:ln>
        </p:spPr>
      </p:cxnSp>
      <p:sp>
        <p:nvSpPr>
          <p:cNvPr id="826" name="Google Shape;826;p70"/>
          <p:cNvSpPr/>
          <p:nvPr/>
        </p:nvSpPr>
        <p:spPr>
          <a:xfrm>
            <a:off x="2185106" y="2527305"/>
            <a:ext cx="486845" cy="318529"/>
          </a:xfrm>
          <a:prstGeom prst="flowChartProcess">
            <a:avLst/>
          </a:prstGeom>
          <a:solidFill>
            <a:srgbClr val="C27BA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A</a:t>
            </a:r>
            <a:endParaRPr baseline="-25000" i="0" sz="1200" u="none" cap="none" strike="noStrike">
              <a:solidFill>
                <a:srgbClr val="000000"/>
              </a:solidFill>
              <a:latin typeface="Exo 2"/>
              <a:ea typeface="Exo 2"/>
              <a:cs typeface="Exo 2"/>
              <a:sym typeface="Exo 2"/>
            </a:endParaRPr>
          </a:p>
        </p:txBody>
      </p:sp>
      <p:sp>
        <p:nvSpPr>
          <p:cNvPr id="827" name="Google Shape;827;p70"/>
          <p:cNvSpPr/>
          <p:nvPr/>
        </p:nvSpPr>
        <p:spPr>
          <a:xfrm>
            <a:off x="6753706" y="3283330"/>
            <a:ext cx="486845" cy="318529"/>
          </a:xfrm>
          <a:prstGeom prst="flowChartProcess">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B</a:t>
            </a:r>
            <a:endParaRPr baseline="-25000" i="0" sz="1200" u="none" cap="none" strike="noStrike">
              <a:solidFill>
                <a:srgbClr val="000000"/>
              </a:solidFill>
              <a:latin typeface="Exo 2"/>
              <a:ea typeface="Exo 2"/>
              <a:cs typeface="Exo 2"/>
              <a:sym typeface="Exo 2"/>
            </a:endParaRPr>
          </a:p>
        </p:txBody>
      </p:sp>
      <p:sp>
        <p:nvSpPr>
          <p:cNvPr id="828" name="Google Shape;828;p70"/>
          <p:cNvSpPr txBox="1"/>
          <p:nvPr/>
        </p:nvSpPr>
        <p:spPr>
          <a:xfrm>
            <a:off x="3903625" y="3312250"/>
            <a:ext cx="28500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a:t>
            </a:r>
            <a:r>
              <a:rPr lang="it">
                <a:latin typeface="Exo 2"/>
                <a:ea typeface="Exo 2"/>
                <a:cs typeface="Exo 2"/>
                <a:sym typeface="Exo 2"/>
              </a:rPr>
              <a:t>Questa è la mia chiave pubblica</a:t>
            </a:r>
            <a:r>
              <a:rPr i="0" lang="it" sz="1400" u="none" cap="none" strike="noStrike">
                <a:solidFill>
                  <a:srgbClr val="000000"/>
                </a:solidFill>
                <a:latin typeface="Exo 2"/>
                <a:ea typeface="Exo 2"/>
                <a:cs typeface="Exo 2"/>
                <a:sym typeface="Exo 2"/>
              </a:rPr>
              <a:t>"</a:t>
            </a:r>
            <a:endParaRPr i="0" sz="1400" u="none" cap="none" strike="noStrike">
              <a:solidFill>
                <a:srgbClr val="000000"/>
              </a:solidFill>
              <a:latin typeface="Exo 2"/>
              <a:ea typeface="Exo 2"/>
              <a:cs typeface="Exo 2"/>
              <a:sym typeface="Exo 2"/>
            </a:endParaRPr>
          </a:p>
        </p:txBody>
      </p:sp>
      <p:sp>
        <p:nvSpPr>
          <p:cNvPr id="829" name="Google Shape;829;p70"/>
          <p:cNvSpPr/>
          <p:nvPr/>
        </p:nvSpPr>
        <p:spPr>
          <a:xfrm>
            <a:off x="7944456" y="4689030"/>
            <a:ext cx="486845" cy="318529"/>
          </a:xfrm>
          <a:prstGeom prst="flowChartProcess">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B</a:t>
            </a:r>
            <a:endParaRPr baseline="-25000" i="0" sz="1200" u="none" cap="none" strike="noStrike">
              <a:solidFill>
                <a:srgbClr val="000000"/>
              </a:solidFill>
              <a:latin typeface="Exo 2"/>
              <a:ea typeface="Exo 2"/>
              <a:cs typeface="Exo 2"/>
              <a:sym typeface="Exo 2"/>
            </a:endParaRPr>
          </a:p>
        </p:txBody>
      </p:sp>
      <p:sp>
        <p:nvSpPr>
          <p:cNvPr id="830" name="Google Shape;830;p70"/>
          <p:cNvSpPr/>
          <p:nvPr/>
        </p:nvSpPr>
        <p:spPr>
          <a:xfrm>
            <a:off x="7944456" y="5731880"/>
            <a:ext cx="486845" cy="318529"/>
          </a:xfrm>
          <a:prstGeom prst="flowChartProcess">
            <a:avLst/>
          </a:prstGeom>
          <a:solidFill>
            <a:srgbClr val="C27BA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A</a:t>
            </a:r>
            <a:endParaRPr baseline="-25000" i="0" sz="1200" u="none" cap="none" strike="noStrike">
              <a:solidFill>
                <a:srgbClr val="000000"/>
              </a:solidFill>
              <a:latin typeface="Exo 2"/>
              <a:ea typeface="Exo 2"/>
              <a:cs typeface="Exo 2"/>
              <a:sym typeface="Exo 2"/>
            </a:endParaRPr>
          </a:p>
        </p:txBody>
      </p:sp>
      <p:sp>
        <p:nvSpPr>
          <p:cNvPr id="831" name="Google Shape;831;p70"/>
          <p:cNvSpPr txBox="1"/>
          <p:nvPr/>
        </p:nvSpPr>
        <p:spPr>
          <a:xfrm>
            <a:off x="6112150" y="5731325"/>
            <a:ext cx="1832400" cy="31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Chiave pubblica di Alice</a:t>
            </a:r>
            <a:endParaRPr i="0" sz="1200" u="none" cap="none" strike="noStrike">
              <a:solidFill>
                <a:srgbClr val="000000"/>
              </a:solidFill>
              <a:latin typeface="Exo 2"/>
              <a:ea typeface="Exo 2"/>
              <a:cs typeface="Exo 2"/>
              <a:sym typeface="Exo 2"/>
            </a:endParaRPr>
          </a:p>
        </p:txBody>
      </p:sp>
      <p:sp>
        <p:nvSpPr>
          <p:cNvPr id="832" name="Google Shape;832;p70"/>
          <p:cNvSpPr txBox="1"/>
          <p:nvPr/>
        </p:nvSpPr>
        <p:spPr>
          <a:xfrm>
            <a:off x="1731600" y="5731325"/>
            <a:ext cx="1978200" cy="31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Chiave pubblica di Bob</a:t>
            </a:r>
            <a:endParaRPr i="0" sz="1200" u="none" cap="none" strike="noStrike">
              <a:solidFill>
                <a:srgbClr val="000000"/>
              </a:solidFill>
              <a:latin typeface="Exo 2"/>
              <a:ea typeface="Exo 2"/>
              <a:cs typeface="Exo 2"/>
              <a:sym typeface="Exo 2"/>
            </a:endParaRPr>
          </a:p>
        </p:txBody>
      </p:sp>
      <p:sp>
        <p:nvSpPr>
          <p:cNvPr id="833" name="Google Shape;833;p70"/>
          <p:cNvSpPr/>
          <p:nvPr/>
        </p:nvSpPr>
        <p:spPr>
          <a:xfrm>
            <a:off x="1244782" y="5731880"/>
            <a:ext cx="486845" cy="318529"/>
          </a:xfrm>
          <a:prstGeom prst="flowChartProcess">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B</a:t>
            </a:r>
            <a:endParaRPr baseline="-25000" i="0" sz="1200" u="none" cap="none" strike="noStrike">
              <a:solidFill>
                <a:srgbClr val="000000"/>
              </a:solidFill>
              <a:latin typeface="Exo 2"/>
              <a:ea typeface="Exo 2"/>
              <a:cs typeface="Exo 2"/>
              <a:sym typeface="Exo 2"/>
            </a:endParaRPr>
          </a:p>
        </p:txBody>
      </p:sp>
      <p:sp>
        <p:nvSpPr>
          <p:cNvPr id="834" name="Google Shape;834;p70"/>
          <p:cNvSpPr txBox="1"/>
          <p:nvPr/>
        </p:nvSpPr>
        <p:spPr>
          <a:xfrm>
            <a:off x="757925" y="4850928"/>
            <a:ext cx="952800" cy="52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Coppia di chiavi</a:t>
            </a:r>
            <a:endParaRPr i="0" sz="1200" u="none" cap="none" strike="noStrike">
              <a:solidFill>
                <a:srgbClr val="000000"/>
              </a:solidFill>
              <a:latin typeface="Exo 2"/>
              <a:ea typeface="Exo 2"/>
              <a:cs typeface="Exo 2"/>
              <a:sym typeface="Exo 2"/>
            </a:endParaRPr>
          </a:p>
        </p:txBody>
      </p:sp>
      <p:sp>
        <p:nvSpPr>
          <p:cNvPr id="835" name="Google Shape;835;p70"/>
          <p:cNvSpPr txBox="1"/>
          <p:nvPr/>
        </p:nvSpPr>
        <p:spPr>
          <a:xfrm>
            <a:off x="7468100" y="5007579"/>
            <a:ext cx="952800" cy="52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Coppia di chiavi</a:t>
            </a:r>
            <a:endParaRPr i="0" sz="1200" u="none" cap="none" strike="noStrike">
              <a:solidFill>
                <a:srgbClr val="000000"/>
              </a:solidFill>
              <a:latin typeface="Exo 2"/>
              <a:ea typeface="Exo 2"/>
              <a:cs typeface="Exo 2"/>
              <a:sym typeface="Exo 2"/>
            </a:endParaRPr>
          </a:p>
        </p:txBody>
      </p:sp>
      <p:sp>
        <p:nvSpPr>
          <p:cNvPr id="836" name="Google Shape;836;p70"/>
          <p:cNvSpPr txBox="1"/>
          <p:nvPr/>
        </p:nvSpPr>
        <p:spPr>
          <a:xfrm rot="-3598663">
            <a:off x="668582" y="4101911"/>
            <a:ext cx="676345" cy="31841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privata</a:t>
            </a:r>
            <a:endParaRPr i="0" sz="1200" u="none" cap="none" strike="noStrike">
              <a:solidFill>
                <a:srgbClr val="000000"/>
              </a:solidFill>
              <a:latin typeface="Exo 2"/>
              <a:ea typeface="Exo 2"/>
              <a:cs typeface="Exo 2"/>
              <a:sym typeface="Exo 2"/>
            </a:endParaRPr>
          </a:p>
        </p:txBody>
      </p:sp>
      <p:sp>
        <p:nvSpPr>
          <p:cNvPr id="837" name="Google Shape;837;p70"/>
          <p:cNvSpPr txBox="1"/>
          <p:nvPr/>
        </p:nvSpPr>
        <p:spPr>
          <a:xfrm rot="-3599049">
            <a:off x="1127788" y="4054094"/>
            <a:ext cx="786823" cy="31841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pubblica</a:t>
            </a:r>
            <a:endParaRPr i="0" sz="1200" u="none" cap="none" strike="noStrike">
              <a:solidFill>
                <a:srgbClr val="000000"/>
              </a:solidFill>
              <a:latin typeface="Exo 2"/>
              <a:ea typeface="Exo 2"/>
              <a:cs typeface="Exo 2"/>
              <a:sym typeface="Exo 2"/>
            </a:endParaRPr>
          </a:p>
        </p:txBody>
      </p:sp>
      <p:sp>
        <p:nvSpPr>
          <p:cNvPr id="838" name="Google Shape;838;p70"/>
          <p:cNvSpPr txBox="1"/>
          <p:nvPr/>
        </p:nvSpPr>
        <p:spPr>
          <a:xfrm rot="-3598704">
            <a:off x="7368713" y="4241162"/>
            <a:ext cx="716532" cy="31841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privata</a:t>
            </a:r>
            <a:endParaRPr i="0" sz="1200" u="none" cap="none" strike="noStrike">
              <a:solidFill>
                <a:srgbClr val="000000"/>
              </a:solidFill>
              <a:latin typeface="Exo 2"/>
              <a:ea typeface="Exo 2"/>
              <a:cs typeface="Exo 2"/>
              <a:sym typeface="Exo 2"/>
            </a:endParaRPr>
          </a:p>
        </p:txBody>
      </p:sp>
      <p:sp>
        <p:nvSpPr>
          <p:cNvPr id="839" name="Google Shape;839;p70"/>
          <p:cNvSpPr txBox="1"/>
          <p:nvPr/>
        </p:nvSpPr>
        <p:spPr>
          <a:xfrm rot="-3599720">
            <a:off x="7829433" y="4196042"/>
            <a:ext cx="820684" cy="31841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pubblica</a:t>
            </a:r>
            <a:endParaRPr i="0" sz="1200" u="none" cap="none" strike="noStrike">
              <a:solidFill>
                <a:srgbClr val="000000"/>
              </a:solidFill>
              <a:latin typeface="Exo 2"/>
              <a:ea typeface="Exo 2"/>
              <a:cs typeface="Exo 2"/>
              <a:sym typeface="Exo 2"/>
            </a:endParaRPr>
          </a:p>
        </p:txBody>
      </p:sp>
      <p:sp>
        <p:nvSpPr>
          <p:cNvPr id="840" name="Google Shape;840;p70"/>
          <p:cNvSpPr txBox="1"/>
          <p:nvPr/>
        </p:nvSpPr>
        <p:spPr>
          <a:xfrm>
            <a:off x="2671950" y="2556213"/>
            <a:ext cx="28500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a:t>
            </a:r>
            <a:r>
              <a:rPr lang="it">
                <a:latin typeface="Exo 2"/>
                <a:ea typeface="Exo 2"/>
                <a:cs typeface="Exo 2"/>
                <a:sym typeface="Exo 2"/>
              </a:rPr>
              <a:t>Questa è la mia chiave pubblica</a:t>
            </a:r>
            <a:r>
              <a:rPr i="0" lang="it" sz="1400" u="none" cap="none" strike="noStrike">
                <a:solidFill>
                  <a:srgbClr val="000000"/>
                </a:solidFill>
                <a:latin typeface="Exo 2"/>
                <a:ea typeface="Exo 2"/>
                <a:cs typeface="Exo 2"/>
                <a:sym typeface="Exo 2"/>
              </a:rPr>
              <a:t>"</a:t>
            </a:r>
            <a:endParaRPr i="0" sz="1400" u="none" cap="none" strike="noStrike">
              <a:solidFill>
                <a:srgbClr val="000000"/>
              </a:solidFill>
              <a:latin typeface="Exo 2"/>
              <a:ea typeface="Exo 2"/>
              <a:cs typeface="Exo 2"/>
              <a:sym typeface="Exo 2"/>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71"/>
          <p:cNvSpPr/>
          <p:nvPr/>
        </p:nvSpPr>
        <p:spPr>
          <a:xfrm>
            <a:off x="5484400" y="1658488"/>
            <a:ext cx="1347900" cy="1347900"/>
          </a:xfrm>
          <a:prstGeom prst="ellipse">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71"/>
          <p:cNvSpPr txBox="1"/>
          <p:nvPr>
            <p:ph type="title"/>
          </p:nvPr>
        </p:nvSpPr>
        <p:spPr>
          <a:xfrm>
            <a:off x="311700" y="593367"/>
            <a:ext cx="8520600" cy="7635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SzPts val="1100"/>
              <a:buNone/>
            </a:pPr>
            <a:r>
              <a:rPr lang="it"/>
              <a:t>Cifratura Asimmetrica</a:t>
            </a:r>
            <a:r>
              <a:rPr lang="it" sz="3200"/>
              <a:t>: Comunicazione</a:t>
            </a:r>
            <a:endParaRPr sz="3200"/>
          </a:p>
        </p:txBody>
      </p:sp>
      <p:sp>
        <p:nvSpPr>
          <p:cNvPr id="847" name="Google Shape;847;p71"/>
          <p:cNvSpPr/>
          <p:nvPr/>
        </p:nvSpPr>
        <p:spPr>
          <a:xfrm>
            <a:off x="3212430" y="2951337"/>
            <a:ext cx="2267244" cy="17438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48" name="Google Shape;848;p71"/>
          <p:cNvSpPr/>
          <p:nvPr/>
        </p:nvSpPr>
        <p:spPr>
          <a:xfrm>
            <a:off x="643275" y="3436536"/>
            <a:ext cx="1182000" cy="930000"/>
          </a:xfrm>
          <a:prstGeom prst="verticalScroll">
            <a:avLst>
              <a:gd fmla="val 12500"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849" name="Google Shape;849;p71"/>
          <p:cNvSpPr/>
          <p:nvPr/>
        </p:nvSpPr>
        <p:spPr>
          <a:xfrm>
            <a:off x="7318725" y="3436536"/>
            <a:ext cx="1182000" cy="930000"/>
          </a:xfrm>
          <a:prstGeom prst="verticalScroll">
            <a:avLst>
              <a:gd fmla="val 12500"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 Bob</a:t>
            </a:r>
            <a:r>
              <a:rPr b="1" i="0" lang="it" sz="1000" u="none" cap="none" strike="noStrike">
                <a:solidFill>
                  <a:srgbClr val="000000"/>
                </a:solidFill>
                <a:latin typeface="Exo 2"/>
                <a:ea typeface="Exo 2"/>
                <a:cs typeface="Exo 2"/>
                <a:sym typeface="Exo 2"/>
              </a:rPr>
              <a:t>"</a:t>
            </a:r>
            <a:endParaRPr b="1" i="0" sz="1000" u="none" cap="none" strike="noStrike">
              <a:solidFill>
                <a:srgbClr val="000000"/>
              </a:solidFill>
              <a:latin typeface="Exo 2"/>
              <a:ea typeface="Exo 2"/>
              <a:cs typeface="Exo 2"/>
              <a:sym typeface="Exo 2"/>
            </a:endParaRPr>
          </a:p>
        </p:txBody>
      </p:sp>
      <p:sp>
        <p:nvSpPr>
          <p:cNvPr id="850" name="Google Shape;850;p71"/>
          <p:cNvSpPr/>
          <p:nvPr/>
        </p:nvSpPr>
        <p:spPr>
          <a:xfrm>
            <a:off x="3777738" y="3436536"/>
            <a:ext cx="1182000" cy="930000"/>
          </a:xfrm>
          <a:prstGeom prst="verticalScroll">
            <a:avLst>
              <a:gd fmla="val 12500"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#$%#$fdasdhasd4hhel345489dsf5</a:t>
            </a:r>
            <a:endParaRPr b="1" i="0" sz="1000" u="none" cap="none" strike="noStrike">
              <a:solidFill>
                <a:srgbClr val="000000"/>
              </a:solidFill>
              <a:latin typeface="Exo 2"/>
              <a:ea typeface="Exo 2"/>
              <a:cs typeface="Exo 2"/>
              <a:sym typeface="Exo 2"/>
            </a:endParaRPr>
          </a:p>
        </p:txBody>
      </p:sp>
      <p:sp>
        <p:nvSpPr>
          <p:cNvPr id="851" name="Google Shape;851;p71"/>
          <p:cNvSpPr txBox="1"/>
          <p:nvPr/>
        </p:nvSpPr>
        <p:spPr>
          <a:xfrm>
            <a:off x="638925" y="46952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in chiaro</a:t>
            </a:r>
            <a:endParaRPr i="0" sz="1400" u="none" cap="none" strike="noStrike">
              <a:solidFill>
                <a:srgbClr val="000000"/>
              </a:solidFill>
              <a:latin typeface="Exo 2"/>
              <a:ea typeface="Exo 2"/>
              <a:cs typeface="Exo 2"/>
              <a:sym typeface="Exo 2"/>
            </a:endParaRPr>
          </a:p>
        </p:txBody>
      </p:sp>
      <p:sp>
        <p:nvSpPr>
          <p:cNvPr id="852" name="Google Shape;852;p71"/>
          <p:cNvSpPr txBox="1"/>
          <p:nvPr/>
        </p:nvSpPr>
        <p:spPr>
          <a:xfrm>
            <a:off x="3750700" y="50282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cifrato in un canale insicuro</a:t>
            </a:r>
            <a:endParaRPr i="0" sz="1400" u="none" cap="none" strike="noStrike">
              <a:solidFill>
                <a:srgbClr val="000000"/>
              </a:solidFill>
              <a:latin typeface="Exo 2"/>
              <a:ea typeface="Exo 2"/>
              <a:cs typeface="Exo 2"/>
              <a:sym typeface="Exo 2"/>
            </a:endParaRPr>
          </a:p>
        </p:txBody>
      </p:sp>
      <p:cxnSp>
        <p:nvCxnSpPr>
          <p:cNvPr id="853" name="Google Shape;853;p71"/>
          <p:cNvCxnSpPr>
            <a:stCxn id="848" idx="3"/>
            <a:endCxn id="854" idx="1"/>
          </p:cNvCxnSpPr>
          <p:nvPr/>
        </p:nvCxnSpPr>
        <p:spPr>
          <a:xfrm>
            <a:off x="1709025" y="3901536"/>
            <a:ext cx="870000" cy="0"/>
          </a:xfrm>
          <a:prstGeom prst="straightConnector1">
            <a:avLst/>
          </a:prstGeom>
          <a:noFill/>
          <a:ln cap="flat" cmpd="sng" w="19050">
            <a:solidFill>
              <a:schemeClr val="dk2"/>
            </a:solidFill>
            <a:prstDash val="solid"/>
            <a:round/>
            <a:headEnd len="sm" w="sm" type="none"/>
            <a:tailEnd len="med" w="med" type="triangle"/>
          </a:ln>
        </p:spPr>
      </p:cxnSp>
      <p:cxnSp>
        <p:nvCxnSpPr>
          <p:cNvPr id="855" name="Google Shape;855;p71"/>
          <p:cNvCxnSpPr>
            <a:stCxn id="854" idx="3"/>
            <a:endCxn id="850" idx="1"/>
          </p:cNvCxnSpPr>
          <p:nvPr/>
        </p:nvCxnSpPr>
        <p:spPr>
          <a:xfrm>
            <a:off x="2865338" y="3901532"/>
            <a:ext cx="1028700" cy="0"/>
          </a:xfrm>
          <a:prstGeom prst="straightConnector1">
            <a:avLst/>
          </a:prstGeom>
          <a:noFill/>
          <a:ln cap="flat" cmpd="sng" w="19050">
            <a:solidFill>
              <a:schemeClr val="dk2"/>
            </a:solidFill>
            <a:prstDash val="solid"/>
            <a:round/>
            <a:headEnd len="sm" w="sm" type="none"/>
            <a:tailEnd len="med" w="med" type="triangle"/>
          </a:ln>
        </p:spPr>
      </p:cxnSp>
      <p:cxnSp>
        <p:nvCxnSpPr>
          <p:cNvPr id="856" name="Google Shape;856;p71"/>
          <p:cNvCxnSpPr>
            <a:stCxn id="850" idx="3"/>
          </p:cNvCxnSpPr>
          <p:nvPr/>
        </p:nvCxnSpPr>
        <p:spPr>
          <a:xfrm>
            <a:off x="4843488" y="3901536"/>
            <a:ext cx="1191600" cy="0"/>
          </a:xfrm>
          <a:prstGeom prst="straightConnector1">
            <a:avLst/>
          </a:prstGeom>
          <a:noFill/>
          <a:ln cap="flat" cmpd="sng" w="19050">
            <a:solidFill>
              <a:schemeClr val="dk2"/>
            </a:solidFill>
            <a:prstDash val="solid"/>
            <a:round/>
            <a:headEnd len="sm" w="sm" type="none"/>
            <a:tailEnd len="med" w="med" type="triangle"/>
          </a:ln>
        </p:spPr>
      </p:cxnSp>
      <p:cxnSp>
        <p:nvCxnSpPr>
          <p:cNvPr id="857" name="Google Shape;857;p71"/>
          <p:cNvCxnSpPr>
            <a:endCxn id="849" idx="1"/>
          </p:cNvCxnSpPr>
          <p:nvPr/>
        </p:nvCxnSpPr>
        <p:spPr>
          <a:xfrm>
            <a:off x="6324675" y="3901536"/>
            <a:ext cx="1110300" cy="0"/>
          </a:xfrm>
          <a:prstGeom prst="straightConnector1">
            <a:avLst/>
          </a:prstGeom>
          <a:noFill/>
          <a:ln cap="flat" cmpd="sng" w="19050">
            <a:solidFill>
              <a:schemeClr val="dk2"/>
            </a:solidFill>
            <a:prstDash val="solid"/>
            <a:round/>
            <a:headEnd len="sm" w="sm" type="none"/>
            <a:tailEnd len="med" w="med" type="triangle"/>
          </a:ln>
        </p:spPr>
      </p:cxnSp>
      <p:sp>
        <p:nvSpPr>
          <p:cNvPr id="854" name="Google Shape;854;p71"/>
          <p:cNvSpPr/>
          <p:nvPr/>
        </p:nvSpPr>
        <p:spPr>
          <a:xfrm>
            <a:off x="2436000" y="3653986"/>
            <a:ext cx="572450" cy="495092"/>
          </a:xfrm>
          <a:prstGeom prst="flowChartExtract">
            <a:avLst/>
          </a:prstGeom>
          <a:solidFill>
            <a:schemeClr val="lt2"/>
          </a:solid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E</a:t>
            </a:r>
            <a:endParaRPr i="0" sz="1400" u="none" cap="none" strike="noStrike">
              <a:solidFill>
                <a:srgbClr val="000000"/>
              </a:solidFill>
              <a:latin typeface="Exo 2"/>
              <a:ea typeface="Exo 2"/>
              <a:cs typeface="Exo 2"/>
              <a:sym typeface="Exo 2"/>
            </a:endParaRPr>
          </a:p>
        </p:txBody>
      </p:sp>
      <p:sp>
        <p:nvSpPr>
          <p:cNvPr id="858" name="Google Shape;858;p71"/>
          <p:cNvSpPr/>
          <p:nvPr/>
        </p:nvSpPr>
        <p:spPr>
          <a:xfrm>
            <a:off x="5872125" y="3653986"/>
            <a:ext cx="572459" cy="495100"/>
          </a:xfrm>
          <a:prstGeom prst="flowChartMerge">
            <a:avLst/>
          </a:prstGeom>
          <a:solidFill>
            <a:schemeClr val="lt2"/>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D</a:t>
            </a:r>
            <a:endParaRPr i="0" sz="1400" u="none" cap="none" strike="noStrike">
              <a:solidFill>
                <a:srgbClr val="000000"/>
              </a:solidFill>
              <a:latin typeface="Exo 2"/>
              <a:ea typeface="Exo 2"/>
              <a:cs typeface="Exo 2"/>
              <a:sym typeface="Exo 2"/>
            </a:endParaRPr>
          </a:p>
        </p:txBody>
      </p:sp>
      <p:sp>
        <p:nvSpPr>
          <p:cNvPr id="859" name="Google Shape;859;p71"/>
          <p:cNvSpPr txBox="1"/>
          <p:nvPr/>
        </p:nvSpPr>
        <p:spPr>
          <a:xfrm>
            <a:off x="2126875" y="45510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Funziona di cifratura asimmetrica</a:t>
            </a:r>
            <a:endParaRPr i="0" sz="1400" u="none" cap="none" strike="noStrike">
              <a:solidFill>
                <a:srgbClr val="000000"/>
              </a:solidFill>
              <a:latin typeface="Exo 2"/>
              <a:ea typeface="Exo 2"/>
              <a:cs typeface="Exo 2"/>
              <a:sym typeface="Exo 2"/>
            </a:endParaRPr>
          </a:p>
        </p:txBody>
      </p:sp>
      <p:sp>
        <p:nvSpPr>
          <p:cNvPr id="860" name="Google Shape;860;p71"/>
          <p:cNvSpPr txBox="1"/>
          <p:nvPr/>
        </p:nvSpPr>
        <p:spPr>
          <a:xfrm>
            <a:off x="5563000" y="45510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Funzione di decifratura asimmetrica</a:t>
            </a:r>
            <a:endParaRPr i="0" sz="1400" u="none" cap="none" strike="noStrike">
              <a:solidFill>
                <a:srgbClr val="000000"/>
              </a:solidFill>
              <a:latin typeface="Exo 2"/>
              <a:ea typeface="Exo 2"/>
              <a:cs typeface="Exo 2"/>
              <a:sym typeface="Exo 2"/>
            </a:endParaRPr>
          </a:p>
        </p:txBody>
      </p:sp>
      <p:sp>
        <p:nvSpPr>
          <p:cNvPr id="861" name="Google Shape;861;p71"/>
          <p:cNvSpPr/>
          <p:nvPr/>
        </p:nvSpPr>
        <p:spPr>
          <a:xfrm>
            <a:off x="2478806" y="2173168"/>
            <a:ext cx="486845" cy="318529"/>
          </a:xfrm>
          <a:prstGeom prst="flowChartProcess">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B</a:t>
            </a:r>
            <a:endParaRPr baseline="-25000" i="0" sz="1200" u="none" cap="none" strike="noStrike">
              <a:solidFill>
                <a:srgbClr val="000000"/>
              </a:solidFill>
              <a:latin typeface="Exo 2"/>
              <a:ea typeface="Exo 2"/>
              <a:cs typeface="Exo 2"/>
              <a:sym typeface="Exo 2"/>
            </a:endParaRPr>
          </a:p>
        </p:txBody>
      </p:sp>
      <p:sp>
        <p:nvSpPr>
          <p:cNvPr id="862" name="Google Shape;862;p71"/>
          <p:cNvSpPr/>
          <p:nvPr/>
        </p:nvSpPr>
        <p:spPr>
          <a:xfrm>
            <a:off x="5914936" y="2173168"/>
            <a:ext cx="486845" cy="318529"/>
          </a:xfrm>
          <a:prstGeom prst="flowChartProcess">
            <a:avLst/>
          </a:prstGeom>
          <a:solidFill>
            <a:srgbClr val="0B539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FFFFFF"/>
                </a:solidFill>
                <a:latin typeface="Exo 2"/>
                <a:ea typeface="Exo 2"/>
                <a:cs typeface="Exo 2"/>
                <a:sym typeface="Exo 2"/>
              </a:rPr>
              <a:t>S</a:t>
            </a:r>
            <a:r>
              <a:rPr baseline="-25000" i="0" lang="it" sz="1200" u="none" cap="none" strike="noStrike">
                <a:solidFill>
                  <a:srgbClr val="FFFFFF"/>
                </a:solidFill>
                <a:latin typeface="Exo 2"/>
                <a:ea typeface="Exo 2"/>
                <a:cs typeface="Exo 2"/>
                <a:sym typeface="Exo 2"/>
              </a:rPr>
              <a:t>B</a:t>
            </a:r>
            <a:endParaRPr baseline="-25000" i="0" sz="1200" u="none" cap="none" strike="noStrike">
              <a:solidFill>
                <a:srgbClr val="FFFFFF"/>
              </a:solidFill>
              <a:latin typeface="Exo 2"/>
              <a:ea typeface="Exo 2"/>
              <a:cs typeface="Exo 2"/>
              <a:sym typeface="Exo 2"/>
            </a:endParaRPr>
          </a:p>
        </p:txBody>
      </p:sp>
      <p:cxnSp>
        <p:nvCxnSpPr>
          <p:cNvPr id="863" name="Google Shape;863;p71"/>
          <p:cNvCxnSpPr>
            <a:stCxn id="861" idx="2"/>
            <a:endCxn id="854" idx="0"/>
          </p:cNvCxnSpPr>
          <p:nvPr/>
        </p:nvCxnSpPr>
        <p:spPr>
          <a:xfrm>
            <a:off x="2722229" y="2491697"/>
            <a:ext cx="0" cy="1162200"/>
          </a:xfrm>
          <a:prstGeom prst="straightConnector1">
            <a:avLst/>
          </a:prstGeom>
          <a:noFill/>
          <a:ln cap="flat" cmpd="sng" w="19050">
            <a:solidFill>
              <a:schemeClr val="dk2"/>
            </a:solidFill>
            <a:prstDash val="solid"/>
            <a:round/>
            <a:headEnd len="sm" w="sm" type="none"/>
            <a:tailEnd len="med" w="med" type="triangle"/>
          </a:ln>
        </p:spPr>
      </p:cxnSp>
      <p:cxnSp>
        <p:nvCxnSpPr>
          <p:cNvPr id="864" name="Google Shape;864;p71"/>
          <p:cNvCxnSpPr>
            <a:stCxn id="862" idx="2"/>
            <a:endCxn id="858" idx="0"/>
          </p:cNvCxnSpPr>
          <p:nvPr/>
        </p:nvCxnSpPr>
        <p:spPr>
          <a:xfrm>
            <a:off x="6158358" y="2491697"/>
            <a:ext cx="0" cy="1162200"/>
          </a:xfrm>
          <a:prstGeom prst="straightConnector1">
            <a:avLst/>
          </a:prstGeom>
          <a:noFill/>
          <a:ln cap="flat" cmpd="sng" w="19050">
            <a:solidFill>
              <a:schemeClr val="dk2"/>
            </a:solidFill>
            <a:prstDash val="solid"/>
            <a:round/>
            <a:headEnd len="sm" w="sm" type="none"/>
            <a:tailEnd len="med" w="med" type="triangle"/>
          </a:ln>
        </p:spPr>
      </p:cxnSp>
      <p:sp>
        <p:nvSpPr>
          <p:cNvPr id="865" name="Google Shape;865;p71"/>
          <p:cNvSpPr txBox="1"/>
          <p:nvPr/>
        </p:nvSpPr>
        <p:spPr>
          <a:xfrm>
            <a:off x="6444575" y="2084950"/>
            <a:ext cx="2699400" cy="61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it" sz="1200">
                <a:latin typeface="Exo 2"/>
                <a:ea typeface="Exo 2"/>
                <a:cs typeface="Exo 2"/>
                <a:sym typeface="Exo 2"/>
              </a:rPr>
              <a:t>Assunzione</a:t>
            </a:r>
            <a:r>
              <a:rPr b="1" i="0" lang="it" sz="1200" u="none" cap="none" strike="noStrike">
                <a:solidFill>
                  <a:srgbClr val="000000"/>
                </a:solidFill>
                <a:latin typeface="Exo 2"/>
                <a:ea typeface="Exo 2"/>
                <a:cs typeface="Exo 2"/>
                <a:sym typeface="Exo 2"/>
              </a:rPr>
              <a:t>:</a:t>
            </a:r>
            <a:endParaRPr b="1" i="0" sz="12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200"/>
              <a:buFont typeface="Arial"/>
              <a:buNone/>
            </a:pPr>
            <a:r>
              <a:rPr lang="it" sz="1200">
                <a:latin typeface="Exo 2"/>
                <a:ea typeface="Exo 2"/>
                <a:cs typeface="Exo 2"/>
                <a:sym typeface="Exo 2"/>
              </a:rPr>
              <a:t>solo Bob conosce la sua chiave pubblica</a:t>
            </a:r>
            <a:endParaRPr i="0" sz="1200" u="none" cap="none" strike="noStrike">
              <a:solidFill>
                <a:srgbClr val="000000"/>
              </a:solidFill>
              <a:latin typeface="Exo 2"/>
              <a:ea typeface="Exo 2"/>
              <a:cs typeface="Exo 2"/>
              <a:sym typeface="Exo 2"/>
            </a:endParaRPr>
          </a:p>
        </p:txBody>
      </p:sp>
      <p:sp>
        <p:nvSpPr>
          <p:cNvPr id="866" name="Google Shape;866;p71"/>
          <p:cNvSpPr txBox="1"/>
          <p:nvPr/>
        </p:nvSpPr>
        <p:spPr>
          <a:xfrm>
            <a:off x="7198925" y="46952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in chiaro</a:t>
            </a:r>
            <a:endParaRPr i="0" sz="1400" u="none" cap="none" strike="noStrike">
              <a:solidFill>
                <a:srgbClr val="000000"/>
              </a:solidFill>
              <a:latin typeface="Exo 2"/>
              <a:ea typeface="Exo 2"/>
              <a:cs typeface="Exo 2"/>
              <a:sym typeface="Exo 2"/>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Cifrario a sostituzione</a:t>
            </a:r>
            <a:endParaRPr/>
          </a:p>
        </p:txBody>
      </p:sp>
      <p:sp>
        <p:nvSpPr>
          <p:cNvPr id="137" name="Google Shape;137;p18"/>
          <p:cNvSpPr txBox="1"/>
          <p:nvPr/>
        </p:nvSpPr>
        <p:spPr>
          <a:xfrm>
            <a:off x="6429597" y="3800750"/>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Y</a:t>
            </a:r>
            <a:endParaRPr sz="1528">
              <a:latin typeface="Exo 2"/>
              <a:ea typeface="Exo 2"/>
              <a:cs typeface="Exo 2"/>
              <a:sym typeface="Exo 2"/>
            </a:endParaRPr>
          </a:p>
        </p:txBody>
      </p:sp>
      <p:sp>
        <p:nvSpPr>
          <p:cNvPr id="138" name="Google Shape;138;p18"/>
          <p:cNvSpPr txBox="1"/>
          <p:nvPr/>
        </p:nvSpPr>
        <p:spPr>
          <a:xfrm>
            <a:off x="6016827" y="3800750"/>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H</a:t>
            </a:r>
            <a:endParaRPr sz="1528">
              <a:latin typeface="Exo 2"/>
              <a:ea typeface="Exo 2"/>
              <a:cs typeface="Exo 2"/>
              <a:sym typeface="Exo 2"/>
            </a:endParaRPr>
          </a:p>
        </p:txBody>
      </p:sp>
      <p:sp>
        <p:nvSpPr>
          <p:cNvPr id="139" name="Google Shape;139;p18"/>
          <p:cNvSpPr txBox="1"/>
          <p:nvPr/>
        </p:nvSpPr>
        <p:spPr>
          <a:xfrm>
            <a:off x="5608834" y="3800750"/>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P</a:t>
            </a:r>
            <a:endParaRPr sz="1528">
              <a:latin typeface="Exo 2"/>
              <a:ea typeface="Exo 2"/>
              <a:cs typeface="Exo 2"/>
              <a:sym typeface="Exo 2"/>
            </a:endParaRPr>
          </a:p>
        </p:txBody>
      </p:sp>
      <p:sp>
        <p:nvSpPr>
          <p:cNvPr id="140" name="Google Shape;140;p18"/>
          <p:cNvSpPr txBox="1"/>
          <p:nvPr/>
        </p:nvSpPr>
        <p:spPr>
          <a:xfrm>
            <a:off x="5196063" y="3800750"/>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A</a:t>
            </a:r>
            <a:endParaRPr sz="1528">
              <a:latin typeface="Exo 2"/>
              <a:ea typeface="Exo 2"/>
              <a:cs typeface="Exo 2"/>
              <a:sym typeface="Exo 2"/>
            </a:endParaRPr>
          </a:p>
        </p:txBody>
      </p:sp>
      <p:sp>
        <p:nvSpPr>
          <p:cNvPr id="141" name="Google Shape;141;p18"/>
          <p:cNvSpPr txBox="1"/>
          <p:nvPr/>
        </p:nvSpPr>
        <p:spPr>
          <a:xfrm>
            <a:off x="4788070" y="3800750"/>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R</a:t>
            </a:r>
            <a:endParaRPr sz="1528">
              <a:latin typeface="Exo 2"/>
              <a:ea typeface="Exo 2"/>
              <a:cs typeface="Exo 2"/>
              <a:sym typeface="Exo 2"/>
            </a:endParaRPr>
          </a:p>
        </p:txBody>
      </p:sp>
      <p:sp>
        <p:nvSpPr>
          <p:cNvPr id="142" name="Google Shape;142;p18"/>
          <p:cNvSpPr txBox="1"/>
          <p:nvPr/>
        </p:nvSpPr>
        <p:spPr>
          <a:xfrm>
            <a:off x="4375300" y="3800750"/>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G</a:t>
            </a:r>
            <a:endParaRPr sz="1528">
              <a:latin typeface="Exo 2"/>
              <a:ea typeface="Exo 2"/>
              <a:cs typeface="Exo 2"/>
              <a:sym typeface="Exo 2"/>
            </a:endParaRPr>
          </a:p>
        </p:txBody>
      </p:sp>
      <p:sp>
        <p:nvSpPr>
          <p:cNvPr id="143" name="Google Shape;143;p18"/>
          <p:cNvSpPr txBox="1"/>
          <p:nvPr/>
        </p:nvSpPr>
        <p:spPr>
          <a:xfrm>
            <a:off x="3967307" y="3800750"/>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O</a:t>
            </a:r>
            <a:endParaRPr sz="1528">
              <a:latin typeface="Exo 2"/>
              <a:ea typeface="Exo 2"/>
              <a:cs typeface="Exo 2"/>
              <a:sym typeface="Exo 2"/>
            </a:endParaRPr>
          </a:p>
        </p:txBody>
      </p:sp>
      <p:sp>
        <p:nvSpPr>
          <p:cNvPr id="144" name="Google Shape;144;p18"/>
          <p:cNvSpPr txBox="1"/>
          <p:nvPr/>
        </p:nvSpPr>
        <p:spPr>
          <a:xfrm>
            <a:off x="3554536" y="3800750"/>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T</a:t>
            </a:r>
            <a:endParaRPr sz="1528">
              <a:latin typeface="Exo 2"/>
              <a:ea typeface="Exo 2"/>
              <a:cs typeface="Exo 2"/>
              <a:sym typeface="Exo 2"/>
            </a:endParaRPr>
          </a:p>
        </p:txBody>
      </p:sp>
      <p:sp>
        <p:nvSpPr>
          <p:cNvPr id="145" name="Google Shape;145;p18"/>
          <p:cNvSpPr txBox="1"/>
          <p:nvPr/>
        </p:nvSpPr>
        <p:spPr>
          <a:xfrm>
            <a:off x="3141766" y="3800750"/>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P</a:t>
            </a:r>
            <a:endParaRPr sz="1528">
              <a:latin typeface="Exo 2"/>
              <a:ea typeface="Exo 2"/>
              <a:cs typeface="Exo 2"/>
              <a:sym typeface="Exo 2"/>
            </a:endParaRPr>
          </a:p>
        </p:txBody>
      </p:sp>
      <p:sp>
        <p:nvSpPr>
          <p:cNvPr id="146" name="Google Shape;146;p18"/>
          <p:cNvSpPr txBox="1"/>
          <p:nvPr/>
        </p:nvSpPr>
        <p:spPr>
          <a:xfrm>
            <a:off x="2728995" y="3800750"/>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Y</a:t>
            </a:r>
            <a:endParaRPr sz="1528">
              <a:latin typeface="Exo 2"/>
              <a:ea typeface="Exo 2"/>
              <a:cs typeface="Exo 2"/>
              <a:sym typeface="Exo 2"/>
            </a:endParaRPr>
          </a:p>
        </p:txBody>
      </p:sp>
      <p:sp>
        <p:nvSpPr>
          <p:cNvPr id="147" name="Google Shape;147;p18"/>
          <p:cNvSpPr txBox="1"/>
          <p:nvPr/>
        </p:nvSpPr>
        <p:spPr>
          <a:xfrm>
            <a:off x="2321002" y="3800750"/>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R</a:t>
            </a:r>
            <a:endParaRPr sz="1528">
              <a:latin typeface="Exo 2"/>
              <a:ea typeface="Exo 2"/>
              <a:cs typeface="Exo 2"/>
              <a:sym typeface="Exo 2"/>
            </a:endParaRPr>
          </a:p>
        </p:txBody>
      </p:sp>
      <p:sp>
        <p:nvSpPr>
          <p:cNvPr id="148" name="Google Shape;148;p18"/>
          <p:cNvSpPr txBox="1"/>
          <p:nvPr/>
        </p:nvSpPr>
        <p:spPr>
          <a:xfrm>
            <a:off x="1908232" y="3800750"/>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C</a:t>
            </a:r>
            <a:endParaRPr sz="1528">
              <a:latin typeface="Exo 2"/>
              <a:ea typeface="Exo 2"/>
              <a:cs typeface="Exo 2"/>
              <a:sym typeface="Exo 2"/>
            </a:endParaRPr>
          </a:p>
        </p:txBody>
      </p:sp>
      <p:sp>
        <p:nvSpPr>
          <p:cNvPr id="149" name="Google Shape;149;p18"/>
          <p:cNvSpPr txBox="1"/>
          <p:nvPr/>
        </p:nvSpPr>
        <p:spPr>
          <a:xfrm>
            <a:off x="1404467" y="3827122"/>
            <a:ext cx="369900" cy="360000"/>
          </a:xfrm>
          <a:prstGeom prst="rect">
            <a:avLst/>
          </a:prstGeom>
          <a:noFill/>
          <a:ln>
            <a:noFill/>
          </a:ln>
        </p:spPr>
        <p:txBody>
          <a:bodyPr anchorCtr="0" anchor="ctr" bIns="116475" lIns="116475" spcFirstLastPara="1" rIns="116475" wrap="square" tIns="116475">
            <a:noAutofit/>
          </a:bodyPr>
          <a:lstStyle/>
          <a:p>
            <a:pPr indent="0" lvl="0" marL="0" rtl="0" algn="ctr">
              <a:spcBef>
                <a:spcPts val="0"/>
              </a:spcBef>
              <a:spcAft>
                <a:spcPts val="0"/>
              </a:spcAft>
              <a:buNone/>
            </a:pPr>
            <a:r>
              <a:rPr lang="it" sz="2038">
                <a:latin typeface="Exo 2"/>
                <a:ea typeface="Exo 2"/>
                <a:cs typeface="Exo 2"/>
                <a:sym typeface="Exo 2"/>
              </a:rPr>
              <a:t>m</a:t>
            </a:r>
            <a:endParaRPr sz="2038">
              <a:latin typeface="Exo 2"/>
              <a:ea typeface="Exo 2"/>
              <a:cs typeface="Exo 2"/>
              <a:sym typeface="Exo 2"/>
            </a:endParaRPr>
          </a:p>
        </p:txBody>
      </p:sp>
      <p:cxnSp>
        <p:nvCxnSpPr>
          <p:cNvPr id="150" name="Google Shape;150;p18"/>
          <p:cNvCxnSpPr/>
          <p:nvPr/>
        </p:nvCxnSpPr>
        <p:spPr>
          <a:xfrm>
            <a:off x="4375300" y="4424223"/>
            <a:ext cx="0" cy="883200"/>
          </a:xfrm>
          <a:prstGeom prst="straightConnector1">
            <a:avLst/>
          </a:prstGeom>
          <a:noFill/>
          <a:ln cap="flat" cmpd="sng" w="24275">
            <a:solidFill>
              <a:srgbClr val="000000"/>
            </a:solidFill>
            <a:prstDash val="solid"/>
            <a:round/>
            <a:headEnd len="med" w="med" type="none"/>
            <a:tailEnd len="med" w="med" type="triangle"/>
          </a:ln>
        </p:spPr>
      </p:cxnSp>
      <p:sp>
        <p:nvSpPr>
          <p:cNvPr id="151" name="Google Shape;151;p18"/>
          <p:cNvSpPr txBox="1"/>
          <p:nvPr/>
        </p:nvSpPr>
        <p:spPr>
          <a:xfrm>
            <a:off x="6429597" y="5518179"/>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q</a:t>
            </a:r>
            <a:endParaRPr sz="1528">
              <a:latin typeface="Exo 2"/>
              <a:ea typeface="Exo 2"/>
              <a:cs typeface="Exo 2"/>
              <a:sym typeface="Exo 2"/>
            </a:endParaRPr>
          </a:p>
        </p:txBody>
      </p:sp>
      <p:sp>
        <p:nvSpPr>
          <p:cNvPr id="152" name="Google Shape;152;p18"/>
          <p:cNvSpPr txBox="1"/>
          <p:nvPr/>
        </p:nvSpPr>
        <p:spPr>
          <a:xfrm>
            <a:off x="6016827" y="5518179"/>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s</a:t>
            </a:r>
            <a:endParaRPr sz="1528">
              <a:latin typeface="Exo 2"/>
              <a:ea typeface="Exo 2"/>
              <a:cs typeface="Exo 2"/>
              <a:sym typeface="Exo 2"/>
            </a:endParaRPr>
          </a:p>
        </p:txBody>
      </p:sp>
      <p:sp>
        <p:nvSpPr>
          <p:cNvPr id="153" name="Google Shape;153;p18"/>
          <p:cNvSpPr txBox="1"/>
          <p:nvPr/>
        </p:nvSpPr>
        <p:spPr>
          <a:xfrm>
            <a:off x="5608834" y="5518179"/>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c</a:t>
            </a:r>
            <a:endParaRPr sz="1528">
              <a:latin typeface="Exo 2"/>
              <a:ea typeface="Exo 2"/>
              <a:cs typeface="Exo 2"/>
              <a:sym typeface="Exo 2"/>
            </a:endParaRPr>
          </a:p>
        </p:txBody>
      </p:sp>
      <p:sp>
        <p:nvSpPr>
          <p:cNvPr id="154" name="Google Shape;154;p18"/>
          <p:cNvSpPr txBox="1"/>
          <p:nvPr/>
        </p:nvSpPr>
        <p:spPr>
          <a:xfrm>
            <a:off x="5196063" y="5518179"/>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t</a:t>
            </a:r>
            <a:endParaRPr sz="1528">
              <a:latin typeface="Exo 2"/>
              <a:ea typeface="Exo 2"/>
              <a:cs typeface="Exo 2"/>
              <a:sym typeface="Exo 2"/>
            </a:endParaRPr>
          </a:p>
        </p:txBody>
      </p:sp>
      <p:sp>
        <p:nvSpPr>
          <p:cNvPr id="155" name="Google Shape;155;p18"/>
          <p:cNvSpPr txBox="1"/>
          <p:nvPr/>
        </p:nvSpPr>
        <p:spPr>
          <a:xfrm>
            <a:off x="4788070" y="5518179"/>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j</a:t>
            </a:r>
            <a:endParaRPr sz="1528">
              <a:latin typeface="Exo 2"/>
              <a:ea typeface="Exo 2"/>
              <a:cs typeface="Exo 2"/>
              <a:sym typeface="Exo 2"/>
            </a:endParaRPr>
          </a:p>
        </p:txBody>
      </p:sp>
      <p:sp>
        <p:nvSpPr>
          <p:cNvPr id="156" name="Google Shape;156;p18"/>
          <p:cNvSpPr txBox="1"/>
          <p:nvPr/>
        </p:nvSpPr>
        <p:spPr>
          <a:xfrm>
            <a:off x="4375300" y="5518179"/>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d</a:t>
            </a:r>
            <a:endParaRPr sz="1528">
              <a:latin typeface="Exo 2"/>
              <a:ea typeface="Exo 2"/>
              <a:cs typeface="Exo 2"/>
              <a:sym typeface="Exo 2"/>
            </a:endParaRPr>
          </a:p>
        </p:txBody>
      </p:sp>
      <p:sp>
        <p:nvSpPr>
          <p:cNvPr id="157" name="Google Shape;157;p18"/>
          <p:cNvSpPr txBox="1"/>
          <p:nvPr/>
        </p:nvSpPr>
        <p:spPr>
          <a:xfrm>
            <a:off x="3967307" y="5518179"/>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v</a:t>
            </a:r>
            <a:endParaRPr sz="1528">
              <a:latin typeface="Exo 2"/>
              <a:ea typeface="Exo 2"/>
              <a:cs typeface="Exo 2"/>
              <a:sym typeface="Exo 2"/>
            </a:endParaRPr>
          </a:p>
        </p:txBody>
      </p:sp>
      <p:sp>
        <p:nvSpPr>
          <p:cNvPr id="158" name="Google Shape;158;p18"/>
          <p:cNvSpPr txBox="1"/>
          <p:nvPr/>
        </p:nvSpPr>
        <p:spPr>
          <a:xfrm>
            <a:off x="3554536" y="5518179"/>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x</a:t>
            </a:r>
            <a:endParaRPr sz="1528">
              <a:latin typeface="Exo 2"/>
              <a:ea typeface="Exo 2"/>
              <a:cs typeface="Exo 2"/>
              <a:sym typeface="Exo 2"/>
            </a:endParaRPr>
          </a:p>
        </p:txBody>
      </p:sp>
      <p:sp>
        <p:nvSpPr>
          <p:cNvPr id="159" name="Google Shape;159;p18"/>
          <p:cNvSpPr txBox="1"/>
          <p:nvPr/>
        </p:nvSpPr>
        <p:spPr>
          <a:xfrm>
            <a:off x="3141766" y="5518179"/>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c</a:t>
            </a:r>
            <a:endParaRPr sz="1528">
              <a:latin typeface="Exo 2"/>
              <a:ea typeface="Exo 2"/>
              <a:cs typeface="Exo 2"/>
              <a:sym typeface="Exo 2"/>
            </a:endParaRPr>
          </a:p>
        </p:txBody>
      </p:sp>
      <p:sp>
        <p:nvSpPr>
          <p:cNvPr id="160" name="Google Shape;160;p18"/>
          <p:cNvSpPr txBox="1"/>
          <p:nvPr/>
        </p:nvSpPr>
        <p:spPr>
          <a:xfrm>
            <a:off x="2728995" y="5518179"/>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q</a:t>
            </a:r>
            <a:endParaRPr sz="1528">
              <a:latin typeface="Exo 2"/>
              <a:ea typeface="Exo 2"/>
              <a:cs typeface="Exo 2"/>
              <a:sym typeface="Exo 2"/>
            </a:endParaRPr>
          </a:p>
        </p:txBody>
      </p:sp>
      <p:sp>
        <p:nvSpPr>
          <p:cNvPr id="161" name="Google Shape;161;p18"/>
          <p:cNvSpPr txBox="1"/>
          <p:nvPr/>
        </p:nvSpPr>
        <p:spPr>
          <a:xfrm>
            <a:off x="2321002" y="5518179"/>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j</a:t>
            </a:r>
            <a:endParaRPr sz="1528">
              <a:latin typeface="Exo 2"/>
              <a:ea typeface="Exo 2"/>
              <a:cs typeface="Exo 2"/>
              <a:sym typeface="Exo 2"/>
            </a:endParaRPr>
          </a:p>
        </p:txBody>
      </p:sp>
      <p:sp>
        <p:nvSpPr>
          <p:cNvPr id="162" name="Google Shape;162;p18"/>
          <p:cNvSpPr txBox="1"/>
          <p:nvPr/>
        </p:nvSpPr>
        <p:spPr>
          <a:xfrm>
            <a:off x="1908232" y="5518179"/>
            <a:ext cx="412800" cy="412800"/>
          </a:xfrm>
          <a:prstGeom prst="rect">
            <a:avLst/>
          </a:prstGeom>
          <a:noFill/>
          <a:ln cap="flat" cmpd="sng" w="24275">
            <a:solidFill>
              <a:srgbClr val="000000"/>
            </a:solidFill>
            <a:prstDash val="solid"/>
            <a:round/>
            <a:headEnd len="sm" w="sm" type="none"/>
            <a:tailEnd len="sm" w="sm" type="none"/>
          </a:ln>
        </p:spPr>
        <p:txBody>
          <a:bodyPr anchorCtr="0" anchor="ctr" bIns="116475" lIns="116475" spcFirstLastPara="1" rIns="116475" wrap="square" tIns="116475">
            <a:noAutofit/>
          </a:bodyPr>
          <a:lstStyle/>
          <a:p>
            <a:pPr indent="0" lvl="0" marL="0" rtl="0" algn="ctr">
              <a:spcBef>
                <a:spcPts val="0"/>
              </a:spcBef>
              <a:spcAft>
                <a:spcPts val="0"/>
              </a:spcAft>
              <a:buNone/>
            </a:pPr>
            <a:r>
              <a:rPr lang="it" sz="1528">
                <a:latin typeface="Exo 2"/>
                <a:ea typeface="Exo 2"/>
                <a:cs typeface="Exo 2"/>
                <a:sym typeface="Exo 2"/>
              </a:rPr>
              <a:t>k</a:t>
            </a:r>
            <a:endParaRPr sz="1528">
              <a:latin typeface="Exo 2"/>
              <a:ea typeface="Exo 2"/>
              <a:cs typeface="Exo 2"/>
              <a:sym typeface="Exo 2"/>
            </a:endParaRPr>
          </a:p>
        </p:txBody>
      </p:sp>
      <p:sp>
        <p:nvSpPr>
          <p:cNvPr id="163" name="Google Shape;163;p18"/>
          <p:cNvSpPr txBox="1"/>
          <p:nvPr/>
        </p:nvSpPr>
        <p:spPr>
          <a:xfrm>
            <a:off x="1404467" y="5544550"/>
            <a:ext cx="369900" cy="360000"/>
          </a:xfrm>
          <a:prstGeom prst="rect">
            <a:avLst/>
          </a:prstGeom>
          <a:noFill/>
          <a:ln>
            <a:noFill/>
          </a:ln>
        </p:spPr>
        <p:txBody>
          <a:bodyPr anchorCtr="0" anchor="ctr" bIns="116475" lIns="116475" spcFirstLastPara="1" rIns="116475" wrap="square" tIns="116475">
            <a:noAutofit/>
          </a:bodyPr>
          <a:lstStyle/>
          <a:p>
            <a:pPr indent="0" lvl="0" marL="0" rtl="0" algn="ctr">
              <a:spcBef>
                <a:spcPts val="0"/>
              </a:spcBef>
              <a:spcAft>
                <a:spcPts val="0"/>
              </a:spcAft>
              <a:buNone/>
            </a:pPr>
            <a:r>
              <a:rPr lang="it" sz="2038">
                <a:latin typeface="Exo 2"/>
                <a:ea typeface="Exo 2"/>
                <a:cs typeface="Exo 2"/>
                <a:sym typeface="Exo 2"/>
              </a:rPr>
              <a:t>c</a:t>
            </a:r>
            <a:endParaRPr sz="2038">
              <a:latin typeface="Exo 2"/>
              <a:ea typeface="Exo 2"/>
              <a:cs typeface="Exo 2"/>
              <a:sym typeface="Exo 2"/>
            </a:endParaRPr>
          </a:p>
        </p:txBody>
      </p:sp>
      <p:sp>
        <p:nvSpPr>
          <p:cNvPr id="164" name="Google Shape;164;p18"/>
          <p:cNvSpPr txBox="1"/>
          <p:nvPr/>
        </p:nvSpPr>
        <p:spPr>
          <a:xfrm>
            <a:off x="526073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P</a:t>
            </a:r>
            <a:endParaRPr sz="1200">
              <a:latin typeface="Exo 2"/>
              <a:ea typeface="Exo 2"/>
              <a:cs typeface="Exo 2"/>
              <a:sym typeface="Exo 2"/>
            </a:endParaRPr>
          </a:p>
        </p:txBody>
      </p:sp>
      <p:sp>
        <p:nvSpPr>
          <p:cNvPr id="165" name="Google Shape;165;p18"/>
          <p:cNvSpPr txBox="1"/>
          <p:nvPr/>
        </p:nvSpPr>
        <p:spPr>
          <a:xfrm>
            <a:off x="493673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O</a:t>
            </a:r>
            <a:endParaRPr sz="1200">
              <a:latin typeface="Exo 2"/>
              <a:ea typeface="Exo 2"/>
              <a:cs typeface="Exo 2"/>
              <a:sym typeface="Exo 2"/>
            </a:endParaRPr>
          </a:p>
        </p:txBody>
      </p:sp>
      <p:sp>
        <p:nvSpPr>
          <p:cNvPr id="166" name="Google Shape;166;p18"/>
          <p:cNvSpPr txBox="1"/>
          <p:nvPr/>
        </p:nvSpPr>
        <p:spPr>
          <a:xfrm>
            <a:off x="46164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N</a:t>
            </a:r>
            <a:endParaRPr sz="1200">
              <a:latin typeface="Exo 2"/>
              <a:ea typeface="Exo 2"/>
              <a:cs typeface="Exo 2"/>
              <a:sym typeface="Exo 2"/>
            </a:endParaRPr>
          </a:p>
        </p:txBody>
      </p:sp>
      <p:sp>
        <p:nvSpPr>
          <p:cNvPr id="167" name="Google Shape;167;p18"/>
          <p:cNvSpPr txBox="1"/>
          <p:nvPr/>
        </p:nvSpPr>
        <p:spPr>
          <a:xfrm>
            <a:off x="42924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M</a:t>
            </a:r>
            <a:endParaRPr sz="1200">
              <a:latin typeface="Exo 2"/>
              <a:ea typeface="Exo 2"/>
              <a:cs typeface="Exo 2"/>
              <a:sym typeface="Exo 2"/>
            </a:endParaRPr>
          </a:p>
        </p:txBody>
      </p:sp>
      <p:sp>
        <p:nvSpPr>
          <p:cNvPr id="168" name="Google Shape;168;p18"/>
          <p:cNvSpPr txBox="1"/>
          <p:nvPr/>
        </p:nvSpPr>
        <p:spPr>
          <a:xfrm>
            <a:off x="397223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L</a:t>
            </a:r>
            <a:endParaRPr sz="1200">
              <a:latin typeface="Exo 2"/>
              <a:ea typeface="Exo 2"/>
              <a:cs typeface="Exo 2"/>
              <a:sym typeface="Exo 2"/>
            </a:endParaRPr>
          </a:p>
        </p:txBody>
      </p:sp>
      <p:sp>
        <p:nvSpPr>
          <p:cNvPr id="169" name="Google Shape;169;p18"/>
          <p:cNvSpPr txBox="1"/>
          <p:nvPr/>
        </p:nvSpPr>
        <p:spPr>
          <a:xfrm>
            <a:off x="364823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K</a:t>
            </a:r>
            <a:endParaRPr sz="1200">
              <a:latin typeface="Exo 2"/>
              <a:ea typeface="Exo 2"/>
              <a:cs typeface="Exo 2"/>
              <a:sym typeface="Exo 2"/>
            </a:endParaRPr>
          </a:p>
        </p:txBody>
      </p:sp>
      <p:sp>
        <p:nvSpPr>
          <p:cNvPr id="170" name="Google Shape;170;p18"/>
          <p:cNvSpPr txBox="1"/>
          <p:nvPr/>
        </p:nvSpPr>
        <p:spPr>
          <a:xfrm>
            <a:off x="33279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J</a:t>
            </a:r>
            <a:endParaRPr sz="1200">
              <a:latin typeface="Exo 2"/>
              <a:ea typeface="Exo 2"/>
              <a:cs typeface="Exo 2"/>
              <a:sym typeface="Exo 2"/>
            </a:endParaRPr>
          </a:p>
        </p:txBody>
      </p:sp>
      <p:sp>
        <p:nvSpPr>
          <p:cNvPr id="171" name="Google Shape;171;p18"/>
          <p:cNvSpPr txBox="1"/>
          <p:nvPr/>
        </p:nvSpPr>
        <p:spPr>
          <a:xfrm>
            <a:off x="30039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I</a:t>
            </a:r>
            <a:endParaRPr sz="1200">
              <a:latin typeface="Exo 2"/>
              <a:ea typeface="Exo 2"/>
              <a:cs typeface="Exo 2"/>
              <a:sym typeface="Exo 2"/>
            </a:endParaRPr>
          </a:p>
        </p:txBody>
      </p:sp>
      <p:sp>
        <p:nvSpPr>
          <p:cNvPr id="172" name="Google Shape;172;p18"/>
          <p:cNvSpPr txBox="1"/>
          <p:nvPr/>
        </p:nvSpPr>
        <p:spPr>
          <a:xfrm>
            <a:off x="26799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H</a:t>
            </a:r>
            <a:endParaRPr sz="1200">
              <a:latin typeface="Exo 2"/>
              <a:ea typeface="Exo 2"/>
              <a:cs typeface="Exo 2"/>
              <a:sym typeface="Exo 2"/>
            </a:endParaRPr>
          </a:p>
        </p:txBody>
      </p:sp>
      <p:sp>
        <p:nvSpPr>
          <p:cNvPr id="173" name="Google Shape;173;p18"/>
          <p:cNvSpPr txBox="1"/>
          <p:nvPr/>
        </p:nvSpPr>
        <p:spPr>
          <a:xfrm>
            <a:off x="23559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G</a:t>
            </a:r>
            <a:endParaRPr sz="1200">
              <a:latin typeface="Exo 2"/>
              <a:ea typeface="Exo 2"/>
              <a:cs typeface="Exo 2"/>
              <a:sym typeface="Exo 2"/>
            </a:endParaRPr>
          </a:p>
        </p:txBody>
      </p:sp>
      <p:sp>
        <p:nvSpPr>
          <p:cNvPr id="174" name="Google Shape;174;p18"/>
          <p:cNvSpPr txBox="1"/>
          <p:nvPr/>
        </p:nvSpPr>
        <p:spPr>
          <a:xfrm>
            <a:off x="203573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F</a:t>
            </a:r>
            <a:endParaRPr sz="1200">
              <a:latin typeface="Exo 2"/>
              <a:ea typeface="Exo 2"/>
              <a:cs typeface="Exo 2"/>
              <a:sym typeface="Exo 2"/>
            </a:endParaRPr>
          </a:p>
        </p:txBody>
      </p:sp>
      <p:sp>
        <p:nvSpPr>
          <p:cNvPr id="175" name="Google Shape;175;p18"/>
          <p:cNvSpPr txBox="1"/>
          <p:nvPr/>
        </p:nvSpPr>
        <p:spPr>
          <a:xfrm>
            <a:off x="171173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E</a:t>
            </a:r>
            <a:endParaRPr sz="1200">
              <a:latin typeface="Exo 2"/>
              <a:ea typeface="Exo 2"/>
              <a:cs typeface="Exo 2"/>
              <a:sym typeface="Exo 2"/>
            </a:endParaRPr>
          </a:p>
        </p:txBody>
      </p:sp>
      <p:sp>
        <p:nvSpPr>
          <p:cNvPr id="176" name="Google Shape;176;p18"/>
          <p:cNvSpPr txBox="1"/>
          <p:nvPr/>
        </p:nvSpPr>
        <p:spPr>
          <a:xfrm>
            <a:off x="13914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D</a:t>
            </a:r>
            <a:endParaRPr sz="1200">
              <a:latin typeface="Exo 2"/>
              <a:ea typeface="Exo 2"/>
              <a:cs typeface="Exo 2"/>
              <a:sym typeface="Exo 2"/>
            </a:endParaRPr>
          </a:p>
        </p:txBody>
      </p:sp>
      <p:sp>
        <p:nvSpPr>
          <p:cNvPr id="177" name="Google Shape;177;p18"/>
          <p:cNvSpPr txBox="1"/>
          <p:nvPr/>
        </p:nvSpPr>
        <p:spPr>
          <a:xfrm>
            <a:off x="10674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C</a:t>
            </a:r>
            <a:endParaRPr sz="1200">
              <a:latin typeface="Exo 2"/>
              <a:ea typeface="Exo 2"/>
              <a:cs typeface="Exo 2"/>
              <a:sym typeface="Exo 2"/>
            </a:endParaRPr>
          </a:p>
        </p:txBody>
      </p:sp>
      <p:sp>
        <p:nvSpPr>
          <p:cNvPr id="178" name="Google Shape;178;p18"/>
          <p:cNvSpPr txBox="1"/>
          <p:nvPr/>
        </p:nvSpPr>
        <p:spPr>
          <a:xfrm>
            <a:off x="74723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B</a:t>
            </a:r>
            <a:endParaRPr sz="1200">
              <a:latin typeface="Exo 2"/>
              <a:ea typeface="Exo 2"/>
              <a:cs typeface="Exo 2"/>
              <a:sym typeface="Exo 2"/>
            </a:endParaRPr>
          </a:p>
        </p:txBody>
      </p:sp>
      <p:sp>
        <p:nvSpPr>
          <p:cNvPr id="179" name="Google Shape;179;p18"/>
          <p:cNvSpPr txBox="1"/>
          <p:nvPr/>
        </p:nvSpPr>
        <p:spPr>
          <a:xfrm>
            <a:off x="42323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A</a:t>
            </a:r>
            <a:endParaRPr sz="1200">
              <a:latin typeface="Exo 2"/>
              <a:ea typeface="Exo 2"/>
              <a:cs typeface="Exo 2"/>
              <a:sym typeface="Exo 2"/>
            </a:endParaRPr>
          </a:p>
        </p:txBody>
      </p:sp>
      <p:sp>
        <p:nvSpPr>
          <p:cNvPr id="180" name="Google Shape;180;p18"/>
          <p:cNvSpPr txBox="1"/>
          <p:nvPr/>
        </p:nvSpPr>
        <p:spPr>
          <a:xfrm>
            <a:off x="783773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X</a:t>
            </a:r>
            <a:endParaRPr sz="1200">
              <a:latin typeface="Exo 2"/>
              <a:ea typeface="Exo 2"/>
              <a:cs typeface="Exo 2"/>
              <a:sym typeface="Exo 2"/>
            </a:endParaRPr>
          </a:p>
        </p:txBody>
      </p:sp>
      <p:sp>
        <p:nvSpPr>
          <p:cNvPr id="181" name="Google Shape;181;p18"/>
          <p:cNvSpPr txBox="1"/>
          <p:nvPr/>
        </p:nvSpPr>
        <p:spPr>
          <a:xfrm>
            <a:off x="751373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W</a:t>
            </a:r>
            <a:endParaRPr sz="1200">
              <a:latin typeface="Exo 2"/>
              <a:ea typeface="Exo 2"/>
              <a:cs typeface="Exo 2"/>
              <a:sym typeface="Exo 2"/>
            </a:endParaRPr>
          </a:p>
        </p:txBody>
      </p:sp>
      <p:sp>
        <p:nvSpPr>
          <p:cNvPr id="182" name="Google Shape;182;p18"/>
          <p:cNvSpPr txBox="1"/>
          <p:nvPr/>
        </p:nvSpPr>
        <p:spPr>
          <a:xfrm>
            <a:off x="71934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V</a:t>
            </a:r>
            <a:endParaRPr sz="1200">
              <a:latin typeface="Exo 2"/>
              <a:ea typeface="Exo 2"/>
              <a:cs typeface="Exo 2"/>
              <a:sym typeface="Exo 2"/>
            </a:endParaRPr>
          </a:p>
        </p:txBody>
      </p:sp>
      <p:sp>
        <p:nvSpPr>
          <p:cNvPr id="183" name="Google Shape;183;p18"/>
          <p:cNvSpPr txBox="1"/>
          <p:nvPr/>
        </p:nvSpPr>
        <p:spPr>
          <a:xfrm>
            <a:off x="68694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U</a:t>
            </a:r>
            <a:endParaRPr sz="1200">
              <a:latin typeface="Exo 2"/>
              <a:ea typeface="Exo 2"/>
              <a:cs typeface="Exo 2"/>
              <a:sym typeface="Exo 2"/>
            </a:endParaRPr>
          </a:p>
        </p:txBody>
      </p:sp>
      <p:sp>
        <p:nvSpPr>
          <p:cNvPr id="184" name="Google Shape;184;p18"/>
          <p:cNvSpPr txBox="1"/>
          <p:nvPr/>
        </p:nvSpPr>
        <p:spPr>
          <a:xfrm>
            <a:off x="654923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T</a:t>
            </a:r>
            <a:endParaRPr sz="1200">
              <a:latin typeface="Exo 2"/>
              <a:ea typeface="Exo 2"/>
              <a:cs typeface="Exo 2"/>
              <a:sym typeface="Exo 2"/>
            </a:endParaRPr>
          </a:p>
        </p:txBody>
      </p:sp>
      <p:sp>
        <p:nvSpPr>
          <p:cNvPr id="185" name="Google Shape;185;p18"/>
          <p:cNvSpPr txBox="1"/>
          <p:nvPr/>
        </p:nvSpPr>
        <p:spPr>
          <a:xfrm>
            <a:off x="622523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S</a:t>
            </a:r>
            <a:endParaRPr sz="1200">
              <a:latin typeface="Exo 2"/>
              <a:ea typeface="Exo 2"/>
              <a:cs typeface="Exo 2"/>
              <a:sym typeface="Exo 2"/>
            </a:endParaRPr>
          </a:p>
        </p:txBody>
      </p:sp>
      <p:sp>
        <p:nvSpPr>
          <p:cNvPr id="186" name="Google Shape;186;p18"/>
          <p:cNvSpPr txBox="1"/>
          <p:nvPr/>
        </p:nvSpPr>
        <p:spPr>
          <a:xfrm>
            <a:off x="59049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R</a:t>
            </a:r>
            <a:endParaRPr sz="1200">
              <a:latin typeface="Exo 2"/>
              <a:ea typeface="Exo 2"/>
              <a:cs typeface="Exo 2"/>
              <a:sym typeface="Exo 2"/>
            </a:endParaRPr>
          </a:p>
        </p:txBody>
      </p:sp>
      <p:sp>
        <p:nvSpPr>
          <p:cNvPr id="187" name="Google Shape;187;p18"/>
          <p:cNvSpPr txBox="1"/>
          <p:nvPr/>
        </p:nvSpPr>
        <p:spPr>
          <a:xfrm>
            <a:off x="55809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Q</a:t>
            </a:r>
            <a:endParaRPr sz="1200">
              <a:latin typeface="Exo 2"/>
              <a:ea typeface="Exo 2"/>
              <a:cs typeface="Exo 2"/>
              <a:sym typeface="Exo 2"/>
            </a:endParaRPr>
          </a:p>
        </p:txBody>
      </p:sp>
      <p:sp>
        <p:nvSpPr>
          <p:cNvPr id="188" name="Google Shape;188;p18"/>
          <p:cNvSpPr txBox="1"/>
          <p:nvPr/>
        </p:nvSpPr>
        <p:spPr>
          <a:xfrm>
            <a:off x="84819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Z</a:t>
            </a:r>
            <a:endParaRPr sz="1200">
              <a:latin typeface="Exo 2"/>
              <a:ea typeface="Exo 2"/>
              <a:cs typeface="Exo 2"/>
              <a:sym typeface="Exo 2"/>
            </a:endParaRPr>
          </a:p>
        </p:txBody>
      </p:sp>
      <p:sp>
        <p:nvSpPr>
          <p:cNvPr id="189" name="Google Shape;189;p18"/>
          <p:cNvSpPr txBox="1"/>
          <p:nvPr/>
        </p:nvSpPr>
        <p:spPr>
          <a:xfrm>
            <a:off x="8157988" y="2326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Y</a:t>
            </a:r>
            <a:endParaRPr sz="1200">
              <a:latin typeface="Exo 2"/>
              <a:ea typeface="Exo 2"/>
              <a:cs typeface="Exo 2"/>
              <a:sym typeface="Exo 2"/>
            </a:endParaRPr>
          </a:p>
        </p:txBody>
      </p:sp>
      <p:sp>
        <p:nvSpPr>
          <p:cNvPr id="190" name="Google Shape;190;p18"/>
          <p:cNvSpPr txBox="1"/>
          <p:nvPr/>
        </p:nvSpPr>
        <p:spPr>
          <a:xfrm>
            <a:off x="30688" y="2326625"/>
            <a:ext cx="396300" cy="32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it" sz="1200">
                <a:solidFill>
                  <a:srgbClr val="000000"/>
                </a:solidFill>
                <a:latin typeface="Lobster"/>
                <a:ea typeface="Lobster"/>
                <a:cs typeface="Lobster"/>
                <a:sym typeface="Lobster"/>
              </a:rPr>
              <a:t>A</a:t>
            </a:r>
            <a:r>
              <a:rPr baseline="-25000" lang="it" sz="1200">
                <a:solidFill>
                  <a:srgbClr val="000000"/>
                </a:solidFill>
                <a:latin typeface="Exo 2"/>
                <a:ea typeface="Exo 2"/>
                <a:cs typeface="Exo 2"/>
                <a:sym typeface="Exo 2"/>
              </a:rPr>
              <a:t>m</a:t>
            </a:r>
            <a:endParaRPr>
              <a:latin typeface="Exo 2"/>
              <a:ea typeface="Exo 2"/>
              <a:cs typeface="Exo 2"/>
              <a:sym typeface="Exo 2"/>
            </a:endParaRPr>
          </a:p>
        </p:txBody>
      </p:sp>
      <p:sp>
        <p:nvSpPr>
          <p:cNvPr id="191" name="Google Shape;191;p18"/>
          <p:cNvSpPr txBox="1"/>
          <p:nvPr/>
        </p:nvSpPr>
        <p:spPr>
          <a:xfrm>
            <a:off x="526073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c</a:t>
            </a:r>
            <a:endParaRPr sz="1200">
              <a:latin typeface="Exo 2"/>
              <a:ea typeface="Exo 2"/>
              <a:cs typeface="Exo 2"/>
              <a:sym typeface="Exo 2"/>
            </a:endParaRPr>
          </a:p>
        </p:txBody>
      </p:sp>
      <p:sp>
        <p:nvSpPr>
          <p:cNvPr id="192" name="Google Shape;192;p18"/>
          <p:cNvSpPr txBox="1"/>
          <p:nvPr/>
        </p:nvSpPr>
        <p:spPr>
          <a:xfrm>
            <a:off x="493673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v</a:t>
            </a:r>
            <a:endParaRPr sz="1200">
              <a:latin typeface="Exo 2"/>
              <a:ea typeface="Exo 2"/>
              <a:cs typeface="Exo 2"/>
              <a:sym typeface="Exo 2"/>
            </a:endParaRPr>
          </a:p>
        </p:txBody>
      </p:sp>
      <p:sp>
        <p:nvSpPr>
          <p:cNvPr id="193" name="Google Shape;193;p18"/>
          <p:cNvSpPr txBox="1"/>
          <p:nvPr/>
        </p:nvSpPr>
        <p:spPr>
          <a:xfrm>
            <a:off x="46164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a</a:t>
            </a:r>
            <a:endParaRPr sz="1200">
              <a:latin typeface="Exo 2"/>
              <a:ea typeface="Exo 2"/>
              <a:cs typeface="Exo 2"/>
              <a:sym typeface="Exo 2"/>
            </a:endParaRPr>
          </a:p>
        </p:txBody>
      </p:sp>
      <p:sp>
        <p:nvSpPr>
          <p:cNvPr id="194" name="Google Shape;194;p18"/>
          <p:cNvSpPr txBox="1"/>
          <p:nvPr/>
        </p:nvSpPr>
        <p:spPr>
          <a:xfrm>
            <a:off x="42924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u</a:t>
            </a:r>
            <a:endParaRPr sz="1200">
              <a:latin typeface="Exo 2"/>
              <a:ea typeface="Exo 2"/>
              <a:cs typeface="Exo 2"/>
              <a:sym typeface="Exo 2"/>
            </a:endParaRPr>
          </a:p>
        </p:txBody>
      </p:sp>
      <p:sp>
        <p:nvSpPr>
          <p:cNvPr id="195" name="Google Shape;195;p18"/>
          <p:cNvSpPr txBox="1"/>
          <p:nvPr/>
        </p:nvSpPr>
        <p:spPr>
          <a:xfrm>
            <a:off x="397223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l</a:t>
            </a:r>
            <a:endParaRPr sz="1200">
              <a:latin typeface="Exo 2"/>
              <a:ea typeface="Exo 2"/>
              <a:cs typeface="Exo 2"/>
              <a:sym typeface="Exo 2"/>
            </a:endParaRPr>
          </a:p>
        </p:txBody>
      </p:sp>
      <p:sp>
        <p:nvSpPr>
          <p:cNvPr id="196" name="Google Shape;196;p18"/>
          <p:cNvSpPr txBox="1"/>
          <p:nvPr/>
        </p:nvSpPr>
        <p:spPr>
          <a:xfrm>
            <a:off x="364823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e</a:t>
            </a:r>
            <a:endParaRPr sz="1200">
              <a:latin typeface="Exo 2"/>
              <a:ea typeface="Exo 2"/>
              <a:cs typeface="Exo 2"/>
              <a:sym typeface="Exo 2"/>
            </a:endParaRPr>
          </a:p>
        </p:txBody>
      </p:sp>
      <p:sp>
        <p:nvSpPr>
          <p:cNvPr id="197" name="Google Shape;197;p18"/>
          <p:cNvSpPr txBox="1"/>
          <p:nvPr/>
        </p:nvSpPr>
        <p:spPr>
          <a:xfrm>
            <a:off x="33279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p</a:t>
            </a:r>
            <a:endParaRPr sz="1200">
              <a:latin typeface="Exo 2"/>
              <a:ea typeface="Exo 2"/>
              <a:cs typeface="Exo 2"/>
              <a:sym typeface="Exo 2"/>
            </a:endParaRPr>
          </a:p>
        </p:txBody>
      </p:sp>
      <p:sp>
        <p:nvSpPr>
          <p:cNvPr id="198" name="Google Shape;198;p18"/>
          <p:cNvSpPr txBox="1"/>
          <p:nvPr/>
        </p:nvSpPr>
        <p:spPr>
          <a:xfrm>
            <a:off x="30039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i</a:t>
            </a:r>
            <a:endParaRPr sz="1200">
              <a:latin typeface="Exo 2"/>
              <a:ea typeface="Exo 2"/>
              <a:cs typeface="Exo 2"/>
              <a:sym typeface="Exo 2"/>
            </a:endParaRPr>
          </a:p>
        </p:txBody>
      </p:sp>
      <p:sp>
        <p:nvSpPr>
          <p:cNvPr id="199" name="Google Shape;199;p18"/>
          <p:cNvSpPr txBox="1"/>
          <p:nvPr/>
        </p:nvSpPr>
        <p:spPr>
          <a:xfrm>
            <a:off x="26799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s</a:t>
            </a:r>
            <a:endParaRPr sz="1200">
              <a:latin typeface="Exo 2"/>
              <a:ea typeface="Exo 2"/>
              <a:cs typeface="Exo 2"/>
              <a:sym typeface="Exo 2"/>
            </a:endParaRPr>
          </a:p>
        </p:txBody>
      </p:sp>
      <p:sp>
        <p:nvSpPr>
          <p:cNvPr id="200" name="Google Shape;200;p18"/>
          <p:cNvSpPr txBox="1"/>
          <p:nvPr/>
        </p:nvSpPr>
        <p:spPr>
          <a:xfrm>
            <a:off x="23559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d</a:t>
            </a:r>
            <a:endParaRPr sz="1200">
              <a:latin typeface="Exo 2"/>
              <a:ea typeface="Exo 2"/>
              <a:cs typeface="Exo 2"/>
              <a:sym typeface="Exo 2"/>
            </a:endParaRPr>
          </a:p>
        </p:txBody>
      </p:sp>
      <p:sp>
        <p:nvSpPr>
          <p:cNvPr id="201" name="Google Shape;201;p18"/>
          <p:cNvSpPr txBox="1"/>
          <p:nvPr/>
        </p:nvSpPr>
        <p:spPr>
          <a:xfrm>
            <a:off x="203573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y</a:t>
            </a:r>
            <a:endParaRPr sz="1200">
              <a:latin typeface="Exo 2"/>
              <a:ea typeface="Exo 2"/>
              <a:cs typeface="Exo 2"/>
              <a:sym typeface="Exo 2"/>
            </a:endParaRPr>
          </a:p>
        </p:txBody>
      </p:sp>
      <p:sp>
        <p:nvSpPr>
          <p:cNvPr id="202" name="Google Shape;202;p18"/>
          <p:cNvSpPr txBox="1"/>
          <p:nvPr/>
        </p:nvSpPr>
        <p:spPr>
          <a:xfrm>
            <a:off x="171173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o</a:t>
            </a:r>
            <a:endParaRPr sz="1200">
              <a:latin typeface="Exo 2"/>
              <a:ea typeface="Exo 2"/>
              <a:cs typeface="Exo 2"/>
              <a:sym typeface="Exo 2"/>
            </a:endParaRPr>
          </a:p>
        </p:txBody>
      </p:sp>
      <p:sp>
        <p:nvSpPr>
          <p:cNvPr id="203" name="Google Shape;203;p18"/>
          <p:cNvSpPr txBox="1"/>
          <p:nvPr/>
        </p:nvSpPr>
        <p:spPr>
          <a:xfrm>
            <a:off x="13914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g</a:t>
            </a:r>
            <a:endParaRPr sz="1200">
              <a:latin typeface="Exo 2"/>
              <a:ea typeface="Exo 2"/>
              <a:cs typeface="Exo 2"/>
              <a:sym typeface="Exo 2"/>
            </a:endParaRPr>
          </a:p>
        </p:txBody>
      </p:sp>
      <p:sp>
        <p:nvSpPr>
          <p:cNvPr id="204" name="Google Shape;204;p18"/>
          <p:cNvSpPr txBox="1"/>
          <p:nvPr/>
        </p:nvSpPr>
        <p:spPr>
          <a:xfrm>
            <a:off x="10674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k</a:t>
            </a:r>
            <a:endParaRPr sz="1200">
              <a:latin typeface="Exo 2"/>
              <a:ea typeface="Exo 2"/>
              <a:cs typeface="Exo 2"/>
              <a:sym typeface="Exo 2"/>
            </a:endParaRPr>
          </a:p>
        </p:txBody>
      </p:sp>
      <p:sp>
        <p:nvSpPr>
          <p:cNvPr id="205" name="Google Shape;205;p18"/>
          <p:cNvSpPr txBox="1"/>
          <p:nvPr/>
        </p:nvSpPr>
        <p:spPr>
          <a:xfrm>
            <a:off x="74723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m</a:t>
            </a:r>
            <a:endParaRPr sz="1200">
              <a:latin typeface="Exo 2"/>
              <a:ea typeface="Exo 2"/>
              <a:cs typeface="Exo 2"/>
              <a:sym typeface="Exo 2"/>
            </a:endParaRPr>
          </a:p>
        </p:txBody>
      </p:sp>
      <p:sp>
        <p:nvSpPr>
          <p:cNvPr id="206" name="Google Shape;206;p18"/>
          <p:cNvSpPr txBox="1"/>
          <p:nvPr/>
        </p:nvSpPr>
        <p:spPr>
          <a:xfrm>
            <a:off x="42323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t</a:t>
            </a:r>
            <a:endParaRPr sz="1200">
              <a:latin typeface="Exo 2"/>
              <a:ea typeface="Exo 2"/>
              <a:cs typeface="Exo 2"/>
              <a:sym typeface="Exo 2"/>
            </a:endParaRPr>
          </a:p>
        </p:txBody>
      </p:sp>
      <p:sp>
        <p:nvSpPr>
          <p:cNvPr id="207" name="Google Shape;207;p18"/>
          <p:cNvSpPr txBox="1"/>
          <p:nvPr/>
        </p:nvSpPr>
        <p:spPr>
          <a:xfrm>
            <a:off x="783773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b</a:t>
            </a:r>
            <a:endParaRPr sz="1200">
              <a:latin typeface="Exo 2"/>
              <a:ea typeface="Exo 2"/>
              <a:cs typeface="Exo 2"/>
              <a:sym typeface="Exo 2"/>
            </a:endParaRPr>
          </a:p>
        </p:txBody>
      </p:sp>
      <p:sp>
        <p:nvSpPr>
          <p:cNvPr id="208" name="Google Shape;208;p18"/>
          <p:cNvSpPr txBox="1"/>
          <p:nvPr/>
        </p:nvSpPr>
        <p:spPr>
          <a:xfrm>
            <a:off x="751373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h</a:t>
            </a:r>
            <a:endParaRPr sz="1200">
              <a:latin typeface="Exo 2"/>
              <a:ea typeface="Exo 2"/>
              <a:cs typeface="Exo 2"/>
              <a:sym typeface="Exo 2"/>
            </a:endParaRPr>
          </a:p>
        </p:txBody>
      </p:sp>
      <p:sp>
        <p:nvSpPr>
          <p:cNvPr id="209" name="Google Shape;209;p18"/>
          <p:cNvSpPr txBox="1"/>
          <p:nvPr/>
        </p:nvSpPr>
        <p:spPr>
          <a:xfrm>
            <a:off x="71934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n</a:t>
            </a:r>
            <a:endParaRPr sz="1200">
              <a:latin typeface="Exo 2"/>
              <a:ea typeface="Exo 2"/>
              <a:cs typeface="Exo 2"/>
              <a:sym typeface="Exo 2"/>
            </a:endParaRPr>
          </a:p>
        </p:txBody>
      </p:sp>
      <p:sp>
        <p:nvSpPr>
          <p:cNvPr id="210" name="Google Shape;210;p18"/>
          <p:cNvSpPr txBox="1"/>
          <p:nvPr/>
        </p:nvSpPr>
        <p:spPr>
          <a:xfrm>
            <a:off x="68694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z</a:t>
            </a:r>
            <a:endParaRPr sz="1200">
              <a:latin typeface="Exo 2"/>
              <a:ea typeface="Exo 2"/>
              <a:cs typeface="Exo 2"/>
              <a:sym typeface="Exo 2"/>
            </a:endParaRPr>
          </a:p>
        </p:txBody>
      </p:sp>
      <p:sp>
        <p:nvSpPr>
          <p:cNvPr id="211" name="Google Shape;211;p18"/>
          <p:cNvSpPr txBox="1"/>
          <p:nvPr/>
        </p:nvSpPr>
        <p:spPr>
          <a:xfrm>
            <a:off x="654923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x</a:t>
            </a:r>
            <a:endParaRPr sz="1200">
              <a:latin typeface="Exo 2"/>
              <a:ea typeface="Exo 2"/>
              <a:cs typeface="Exo 2"/>
              <a:sym typeface="Exo 2"/>
            </a:endParaRPr>
          </a:p>
        </p:txBody>
      </p:sp>
      <p:sp>
        <p:nvSpPr>
          <p:cNvPr id="212" name="Google Shape;212;p18"/>
          <p:cNvSpPr txBox="1"/>
          <p:nvPr/>
        </p:nvSpPr>
        <p:spPr>
          <a:xfrm>
            <a:off x="622523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w</a:t>
            </a:r>
            <a:endParaRPr sz="1200">
              <a:latin typeface="Exo 2"/>
              <a:ea typeface="Exo 2"/>
              <a:cs typeface="Exo 2"/>
              <a:sym typeface="Exo 2"/>
            </a:endParaRPr>
          </a:p>
        </p:txBody>
      </p:sp>
      <p:sp>
        <p:nvSpPr>
          <p:cNvPr id="213" name="Google Shape;213;p18"/>
          <p:cNvSpPr txBox="1"/>
          <p:nvPr/>
        </p:nvSpPr>
        <p:spPr>
          <a:xfrm>
            <a:off x="59049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j</a:t>
            </a:r>
            <a:endParaRPr sz="1200">
              <a:latin typeface="Exo 2"/>
              <a:ea typeface="Exo 2"/>
              <a:cs typeface="Exo 2"/>
              <a:sym typeface="Exo 2"/>
            </a:endParaRPr>
          </a:p>
        </p:txBody>
      </p:sp>
      <p:sp>
        <p:nvSpPr>
          <p:cNvPr id="214" name="Google Shape;214;p18"/>
          <p:cNvSpPr txBox="1"/>
          <p:nvPr/>
        </p:nvSpPr>
        <p:spPr>
          <a:xfrm>
            <a:off x="55809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r</a:t>
            </a:r>
            <a:endParaRPr sz="1200">
              <a:latin typeface="Exo 2"/>
              <a:ea typeface="Exo 2"/>
              <a:cs typeface="Exo 2"/>
              <a:sym typeface="Exo 2"/>
            </a:endParaRPr>
          </a:p>
        </p:txBody>
      </p:sp>
      <p:sp>
        <p:nvSpPr>
          <p:cNvPr id="215" name="Google Shape;215;p18"/>
          <p:cNvSpPr txBox="1"/>
          <p:nvPr/>
        </p:nvSpPr>
        <p:spPr>
          <a:xfrm>
            <a:off x="84819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f</a:t>
            </a:r>
            <a:endParaRPr sz="1200">
              <a:latin typeface="Exo 2"/>
              <a:ea typeface="Exo 2"/>
              <a:cs typeface="Exo 2"/>
              <a:sym typeface="Exo 2"/>
            </a:endParaRPr>
          </a:p>
        </p:txBody>
      </p:sp>
      <p:sp>
        <p:nvSpPr>
          <p:cNvPr id="216" name="Google Shape;216;p18"/>
          <p:cNvSpPr txBox="1"/>
          <p:nvPr/>
        </p:nvSpPr>
        <p:spPr>
          <a:xfrm>
            <a:off x="8157988" y="2650625"/>
            <a:ext cx="324000" cy="3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latin typeface="Exo 2"/>
                <a:ea typeface="Exo 2"/>
                <a:cs typeface="Exo 2"/>
                <a:sym typeface="Exo 2"/>
              </a:rPr>
              <a:t>q</a:t>
            </a:r>
            <a:endParaRPr sz="1200">
              <a:latin typeface="Exo 2"/>
              <a:ea typeface="Exo 2"/>
              <a:cs typeface="Exo 2"/>
              <a:sym typeface="Exo 2"/>
            </a:endParaRPr>
          </a:p>
        </p:txBody>
      </p:sp>
      <p:sp>
        <p:nvSpPr>
          <p:cNvPr id="217" name="Google Shape;217;p18"/>
          <p:cNvSpPr txBox="1"/>
          <p:nvPr/>
        </p:nvSpPr>
        <p:spPr>
          <a:xfrm>
            <a:off x="30688" y="2650625"/>
            <a:ext cx="396300" cy="32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it" sz="1200">
                <a:solidFill>
                  <a:srgbClr val="000000"/>
                </a:solidFill>
                <a:latin typeface="Lobster"/>
                <a:ea typeface="Lobster"/>
                <a:cs typeface="Lobster"/>
                <a:sym typeface="Lobster"/>
              </a:rPr>
              <a:t>A</a:t>
            </a:r>
            <a:r>
              <a:rPr baseline="-25000" lang="it" sz="1200">
                <a:solidFill>
                  <a:srgbClr val="000000"/>
                </a:solidFill>
                <a:latin typeface="Exo 2"/>
                <a:ea typeface="Exo 2"/>
                <a:cs typeface="Exo 2"/>
                <a:sym typeface="Exo 2"/>
              </a:rPr>
              <a:t>c</a:t>
            </a:r>
            <a:endParaRPr>
              <a:latin typeface="Exo 2"/>
              <a:ea typeface="Exo 2"/>
              <a:cs typeface="Exo 2"/>
              <a:sym typeface="Exo 2"/>
            </a:endParaRPr>
          </a:p>
        </p:txBody>
      </p:sp>
      <p:sp>
        <p:nvSpPr>
          <p:cNvPr id="218" name="Google Shape;218;p18"/>
          <p:cNvSpPr txBox="1"/>
          <p:nvPr/>
        </p:nvSpPr>
        <p:spPr>
          <a:xfrm>
            <a:off x="8883813" y="2488225"/>
            <a:ext cx="229500" cy="3240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1200"/>
              </a:spcAft>
              <a:buNone/>
            </a:pPr>
            <a:r>
              <a:t/>
            </a:r>
            <a:endParaRPr i="1">
              <a:latin typeface="Exo 2"/>
              <a:ea typeface="Exo 2"/>
              <a:cs typeface="Exo 2"/>
              <a:sym typeface="Exo 2"/>
            </a:endParaRPr>
          </a:p>
        </p:txBody>
      </p:sp>
      <p:cxnSp>
        <p:nvCxnSpPr>
          <p:cNvPr id="219" name="Google Shape;219;p18"/>
          <p:cNvCxnSpPr/>
          <p:nvPr/>
        </p:nvCxnSpPr>
        <p:spPr>
          <a:xfrm>
            <a:off x="8919188" y="2450725"/>
            <a:ext cx="0" cy="399000"/>
          </a:xfrm>
          <a:prstGeom prst="straightConnector1">
            <a:avLst/>
          </a:prstGeom>
          <a:noFill/>
          <a:ln cap="flat" cmpd="sng" w="19050">
            <a:solidFill>
              <a:srgbClr val="000000"/>
            </a:solidFill>
            <a:prstDash val="solid"/>
            <a:round/>
            <a:headEnd len="med" w="med" type="none"/>
            <a:tailEnd len="med" w="med" type="stealth"/>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72"/>
          <p:cNvSpPr txBox="1"/>
          <p:nvPr>
            <p:ph type="title"/>
          </p:nvPr>
        </p:nvSpPr>
        <p:spPr>
          <a:xfrm>
            <a:off x="311700" y="593367"/>
            <a:ext cx="8520600" cy="76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600"/>
              <a:buNone/>
            </a:pPr>
            <a:r>
              <a:rPr lang="it" sz="3200"/>
              <a:t>E questo? Funziona lo stesso.</a:t>
            </a:r>
            <a:endParaRPr sz="3200"/>
          </a:p>
        </p:txBody>
      </p:sp>
      <p:sp>
        <p:nvSpPr>
          <p:cNvPr id="872" name="Google Shape;872;p72"/>
          <p:cNvSpPr/>
          <p:nvPr/>
        </p:nvSpPr>
        <p:spPr>
          <a:xfrm>
            <a:off x="3212430" y="2951337"/>
            <a:ext cx="2267244" cy="17438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73" name="Google Shape;873;p72"/>
          <p:cNvSpPr/>
          <p:nvPr/>
        </p:nvSpPr>
        <p:spPr>
          <a:xfrm>
            <a:off x="643275" y="3436536"/>
            <a:ext cx="1182000" cy="930000"/>
          </a:xfrm>
          <a:prstGeom prst="verticalScroll">
            <a:avLst>
              <a:gd fmla="val 12500"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874" name="Google Shape;874;p72"/>
          <p:cNvSpPr/>
          <p:nvPr/>
        </p:nvSpPr>
        <p:spPr>
          <a:xfrm>
            <a:off x="7318725" y="3436536"/>
            <a:ext cx="1182000" cy="930000"/>
          </a:xfrm>
          <a:prstGeom prst="verticalScroll">
            <a:avLst>
              <a:gd fmla="val 12500"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875" name="Google Shape;875;p72"/>
          <p:cNvSpPr/>
          <p:nvPr/>
        </p:nvSpPr>
        <p:spPr>
          <a:xfrm>
            <a:off x="3777738" y="3436536"/>
            <a:ext cx="1182000" cy="930000"/>
          </a:xfrm>
          <a:prstGeom prst="verticalScroll">
            <a:avLst>
              <a:gd fmla="val 12500"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#$%#$fdasdhasd4hhel345489dsf5</a:t>
            </a:r>
            <a:endParaRPr b="1" i="0" sz="1000" u="none" cap="none" strike="noStrike">
              <a:solidFill>
                <a:srgbClr val="000000"/>
              </a:solidFill>
              <a:latin typeface="Exo 2"/>
              <a:ea typeface="Exo 2"/>
              <a:cs typeface="Exo 2"/>
              <a:sym typeface="Exo 2"/>
            </a:endParaRPr>
          </a:p>
        </p:txBody>
      </p:sp>
      <p:cxnSp>
        <p:nvCxnSpPr>
          <p:cNvPr id="876" name="Google Shape;876;p72"/>
          <p:cNvCxnSpPr>
            <a:stCxn id="873" idx="3"/>
            <a:endCxn id="877" idx="1"/>
          </p:cNvCxnSpPr>
          <p:nvPr/>
        </p:nvCxnSpPr>
        <p:spPr>
          <a:xfrm>
            <a:off x="1709025" y="3901536"/>
            <a:ext cx="870000" cy="0"/>
          </a:xfrm>
          <a:prstGeom prst="straightConnector1">
            <a:avLst/>
          </a:prstGeom>
          <a:noFill/>
          <a:ln cap="flat" cmpd="sng" w="19050">
            <a:solidFill>
              <a:schemeClr val="dk2"/>
            </a:solidFill>
            <a:prstDash val="solid"/>
            <a:round/>
            <a:headEnd len="sm" w="sm" type="none"/>
            <a:tailEnd len="med" w="med" type="triangle"/>
          </a:ln>
        </p:spPr>
      </p:cxnSp>
      <p:cxnSp>
        <p:nvCxnSpPr>
          <p:cNvPr id="878" name="Google Shape;878;p72"/>
          <p:cNvCxnSpPr>
            <a:stCxn id="877" idx="3"/>
            <a:endCxn id="875" idx="1"/>
          </p:cNvCxnSpPr>
          <p:nvPr/>
        </p:nvCxnSpPr>
        <p:spPr>
          <a:xfrm>
            <a:off x="2865338" y="3901532"/>
            <a:ext cx="1028700" cy="0"/>
          </a:xfrm>
          <a:prstGeom prst="straightConnector1">
            <a:avLst/>
          </a:prstGeom>
          <a:noFill/>
          <a:ln cap="flat" cmpd="sng" w="19050">
            <a:solidFill>
              <a:schemeClr val="dk2"/>
            </a:solidFill>
            <a:prstDash val="solid"/>
            <a:round/>
            <a:headEnd len="sm" w="sm" type="none"/>
            <a:tailEnd len="med" w="med" type="triangle"/>
          </a:ln>
        </p:spPr>
      </p:cxnSp>
      <p:cxnSp>
        <p:nvCxnSpPr>
          <p:cNvPr id="879" name="Google Shape;879;p72"/>
          <p:cNvCxnSpPr>
            <a:stCxn id="875" idx="3"/>
          </p:cNvCxnSpPr>
          <p:nvPr/>
        </p:nvCxnSpPr>
        <p:spPr>
          <a:xfrm>
            <a:off x="4843488" y="3901536"/>
            <a:ext cx="1191600" cy="0"/>
          </a:xfrm>
          <a:prstGeom prst="straightConnector1">
            <a:avLst/>
          </a:prstGeom>
          <a:noFill/>
          <a:ln cap="flat" cmpd="sng" w="19050">
            <a:solidFill>
              <a:schemeClr val="dk2"/>
            </a:solidFill>
            <a:prstDash val="solid"/>
            <a:round/>
            <a:headEnd len="sm" w="sm" type="none"/>
            <a:tailEnd len="med" w="med" type="triangle"/>
          </a:ln>
        </p:spPr>
      </p:cxnSp>
      <p:cxnSp>
        <p:nvCxnSpPr>
          <p:cNvPr id="880" name="Google Shape;880;p72"/>
          <p:cNvCxnSpPr>
            <a:endCxn id="874" idx="1"/>
          </p:cNvCxnSpPr>
          <p:nvPr/>
        </p:nvCxnSpPr>
        <p:spPr>
          <a:xfrm>
            <a:off x="6324675" y="3901536"/>
            <a:ext cx="1110300" cy="0"/>
          </a:xfrm>
          <a:prstGeom prst="straightConnector1">
            <a:avLst/>
          </a:prstGeom>
          <a:noFill/>
          <a:ln cap="flat" cmpd="sng" w="19050">
            <a:solidFill>
              <a:schemeClr val="dk2"/>
            </a:solidFill>
            <a:prstDash val="solid"/>
            <a:round/>
            <a:headEnd len="sm" w="sm" type="none"/>
            <a:tailEnd len="med" w="med" type="triangle"/>
          </a:ln>
        </p:spPr>
      </p:cxnSp>
      <p:sp>
        <p:nvSpPr>
          <p:cNvPr id="877" name="Google Shape;877;p72"/>
          <p:cNvSpPr/>
          <p:nvPr/>
        </p:nvSpPr>
        <p:spPr>
          <a:xfrm>
            <a:off x="2436000" y="3653986"/>
            <a:ext cx="572450" cy="495092"/>
          </a:xfrm>
          <a:prstGeom prst="flowChartExtract">
            <a:avLst/>
          </a:prstGeom>
          <a:solidFill>
            <a:schemeClr val="lt2"/>
          </a:solid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E</a:t>
            </a:r>
            <a:endParaRPr i="0" sz="1400" u="none" cap="none" strike="noStrike">
              <a:solidFill>
                <a:srgbClr val="000000"/>
              </a:solidFill>
              <a:latin typeface="Exo 2"/>
              <a:ea typeface="Exo 2"/>
              <a:cs typeface="Exo 2"/>
              <a:sym typeface="Exo 2"/>
            </a:endParaRPr>
          </a:p>
        </p:txBody>
      </p:sp>
      <p:sp>
        <p:nvSpPr>
          <p:cNvPr id="881" name="Google Shape;881;p72"/>
          <p:cNvSpPr/>
          <p:nvPr/>
        </p:nvSpPr>
        <p:spPr>
          <a:xfrm>
            <a:off x="5872125" y="3653986"/>
            <a:ext cx="572459" cy="495100"/>
          </a:xfrm>
          <a:prstGeom prst="flowChartMerge">
            <a:avLst/>
          </a:prstGeom>
          <a:solidFill>
            <a:schemeClr val="lt2"/>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D</a:t>
            </a:r>
            <a:endParaRPr i="0" sz="1400" u="none" cap="none" strike="noStrike">
              <a:solidFill>
                <a:srgbClr val="000000"/>
              </a:solidFill>
              <a:latin typeface="Exo 2"/>
              <a:ea typeface="Exo 2"/>
              <a:cs typeface="Exo 2"/>
              <a:sym typeface="Exo 2"/>
            </a:endParaRPr>
          </a:p>
        </p:txBody>
      </p:sp>
      <p:sp>
        <p:nvSpPr>
          <p:cNvPr id="882" name="Google Shape;882;p72"/>
          <p:cNvSpPr/>
          <p:nvPr/>
        </p:nvSpPr>
        <p:spPr>
          <a:xfrm>
            <a:off x="5907806" y="2173168"/>
            <a:ext cx="486845" cy="318529"/>
          </a:xfrm>
          <a:prstGeom prst="flowChartProcess">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A</a:t>
            </a:r>
            <a:endParaRPr baseline="-25000" i="0" sz="1200" u="none" cap="none" strike="noStrike">
              <a:solidFill>
                <a:srgbClr val="000000"/>
              </a:solidFill>
              <a:latin typeface="Exo 2"/>
              <a:ea typeface="Exo 2"/>
              <a:cs typeface="Exo 2"/>
              <a:sym typeface="Exo 2"/>
            </a:endParaRPr>
          </a:p>
        </p:txBody>
      </p:sp>
      <p:sp>
        <p:nvSpPr>
          <p:cNvPr id="883" name="Google Shape;883;p72"/>
          <p:cNvSpPr/>
          <p:nvPr/>
        </p:nvSpPr>
        <p:spPr>
          <a:xfrm>
            <a:off x="2485936" y="2173168"/>
            <a:ext cx="486845" cy="318529"/>
          </a:xfrm>
          <a:prstGeom prst="flowChartProcess">
            <a:avLst/>
          </a:prstGeom>
          <a:solidFill>
            <a:srgbClr val="741B4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FFFFFF"/>
                </a:solidFill>
                <a:latin typeface="Exo 2"/>
                <a:ea typeface="Exo 2"/>
                <a:cs typeface="Exo 2"/>
                <a:sym typeface="Exo 2"/>
              </a:rPr>
              <a:t>S</a:t>
            </a:r>
            <a:r>
              <a:rPr baseline="-25000" i="0" lang="it" sz="1200" u="none" cap="none" strike="noStrike">
                <a:solidFill>
                  <a:srgbClr val="FFFFFF"/>
                </a:solidFill>
                <a:latin typeface="Exo 2"/>
                <a:ea typeface="Exo 2"/>
                <a:cs typeface="Exo 2"/>
                <a:sym typeface="Exo 2"/>
              </a:rPr>
              <a:t>A</a:t>
            </a:r>
            <a:endParaRPr baseline="-25000" i="0" sz="1200" u="none" cap="none" strike="noStrike">
              <a:solidFill>
                <a:srgbClr val="FFFFFF"/>
              </a:solidFill>
              <a:latin typeface="Exo 2"/>
              <a:ea typeface="Exo 2"/>
              <a:cs typeface="Exo 2"/>
              <a:sym typeface="Exo 2"/>
            </a:endParaRPr>
          </a:p>
        </p:txBody>
      </p:sp>
      <p:cxnSp>
        <p:nvCxnSpPr>
          <p:cNvPr id="884" name="Google Shape;884;p72"/>
          <p:cNvCxnSpPr>
            <a:stCxn id="882" idx="2"/>
          </p:cNvCxnSpPr>
          <p:nvPr/>
        </p:nvCxnSpPr>
        <p:spPr>
          <a:xfrm>
            <a:off x="6151228" y="2491697"/>
            <a:ext cx="0" cy="1162200"/>
          </a:xfrm>
          <a:prstGeom prst="straightConnector1">
            <a:avLst/>
          </a:prstGeom>
          <a:noFill/>
          <a:ln cap="flat" cmpd="sng" w="19050">
            <a:solidFill>
              <a:schemeClr val="dk2"/>
            </a:solidFill>
            <a:prstDash val="solid"/>
            <a:round/>
            <a:headEnd len="sm" w="sm" type="none"/>
            <a:tailEnd len="med" w="med" type="triangle"/>
          </a:ln>
        </p:spPr>
      </p:cxnSp>
      <p:cxnSp>
        <p:nvCxnSpPr>
          <p:cNvPr id="885" name="Google Shape;885;p72"/>
          <p:cNvCxnSpPr>
            <a:stCxn id="883" idx="2"/>
          </p:cNvCxnSpPr>
          <p:nvPr/>
        </p:nvCxnSpPr>
        <p:spPr>
          <a:xfrm>
            <a:off x="2729358" y="2491697"/>
            <a:ext cx="0" cy="1162200"/>
          </a:xfrm>
          <a:prstGeom prst="straightConnector1">
            <a:avLst/>
          </a:prstGeom>
          <a:noFill/>
          <a:ln cap="flat" cmpd="sng" w="19050">
            <a:solidFill>
              <a:schemeClr val="dk2"/>
            </a:solidFill>
            <a:prstDash val="solid"/>
            <a:round/>
            <a:headEnd len="sm" w="sm" type="none"/>
            <a:tailEnd len="med" w="med" type="triangle"/>
          </a:ln>
        </p:spPr>
      </p:cxnSp>
      <p:sp>
        <p:nvSpPr>
          <p:cNvPr id="886" name="Google Shape;886;p72"/>
          <p:cNvSpPr txBox="1"/>
          <p:nvPr/>
        </p:nvSpPr>
        <p:spPr>
          <a:xfrm>
            <a:off x="997700" y="1547925"/>
            <a:ext cx="3534300" cy="49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it">
                <a:latin typeface="Exo 2"/>
                <a:ea typeface="Exo 2"/>
                <a:cs typeface="Exo 2"/>
                <a:sym typeface="Exo 2"/>
              </a:rPr>
              <a:t>A</a:t>
            </a:r>
            <a:r>
              <a:rPr b="1" i="0" lang="it" sz="1400" u="none" cap="none" strike="noStrike">
                <a:solidFill>
                  <a:srgbClr val="000000"/>
                </a:solidFill>
                <a:latin typeface="Exo 2"/>
                <a:ea typeface="Exo 2"/>
                <a:cs typeface="Exo 2"/>
                <a:sym typeface="Exo 2"/>
              </a:rPr>
              <a:t>ssumption:</a:t>
            </a:r>
            <a:endParaRPr b="1" i="0" sz="14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rPr lang="it">
                <a:latin typeface="Exo 2"/>
                <a:ea typeface="Exo 2"/>
                <a:cs typeface="Exo 2"/>
                <a:sym typeface="Exo 2"/>
              </a:rPr>
              <a:t>Solo Alice conosce la sua chiave privata</a:t>
            </a:r>
            <a:endParaRPr i="0" sz="1400" u="none" cap="none" strike="noStrike">
              <a:solidFill>
                <a:srgbClr val="000000"/>
              </a:solidFill>
              <a:latin typeface="Exo 2"/>
              <a:ea typeface="Exo 2"/>
              <a:cs typeface="Exo 2"/>
              <a:sym typeface="Exo 2"/>
            </a:endParaRPr>
          </a:p>
        </p:txBody>
      </p:sp>
      <p:sp>
        <p:nvSpPr>
          <p:cNvPr id="887" name="Google Shape;887;p72"/>
          <p:cNvSpPr txBox="1"/>
          <p:nvPr/>
        </p:nvSpPr>
        <p:spPr>
          <a:xfrm>
            <a:off x="4649500" y="1547900"/>
            <a:ext cx="3740100" cy="49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it">
                <a:latin typeface="Exo 2"/>
                <a:ea typeface="Exo 2"/>
                <a:cs typeface="Exo 2"/>
                <a:sym typeface="Exo 2"/>
              </a:rPr>
              <a:t>Tutti</a:t>
            </a:r>
            <a:r>
              <a:rPr b="1" i="0" lang="it" sz="1400" u="none" cap="none" strike="noStrike">
                <a:solidFill>
                  <a:srgbClr val="000000"/>
                </a:solidFill>
                <a:latin typeface="Exo 2"/>
                <a:ea typeface="Exo 2"/>
                <a:cs typeface="Exo 2"/>
                <a:sym typeface="Exo 2"/>
              </a:rPr>
              <a:t> </a:t>
            </a:r>
            <a:r>
              <a:rPr lang="it">
                <a:latin typeface="Exo 2"/>
                <a:ea typeface="Exo 2"/>
                <a:cs typeface="Exo 2"/>
                <a:sym typeface="Exo 2"/>
              </a:rPr>
              <a:t>conoscono</a:t>
            </a:r>
            <a:r>
              <a:rPr i="0" lang="it" sz="1400" u="none" cap="none" strike="noStrike">
                <a:solidFill>
                  <a:srgbClr val="000000"/>
                </a:solidFill>
                <a:latin typeface="Exo 2"/>
                <a:ea typeface="Exo 2"/>
                <a:cs typeface="Exo 2"/>
                <a:sym typeface="Exo 2"/>
              </a:rPr>
              <a:t> </a:t>
            </a:r>
            <a:r>
              <a:rPr lang="it">
                <a:latin typeface="Exo 2"/>
                <a:ea typeface="Exo 2"/>
                <a:cs typeface="Exo 2"/>
                <a:sym typeface="Exo 2"/>
              </a:rPr>
              <a:t>la chiave pubblica di Alice</a:t>
            </a:r>
            <a:endParaRPr i="0" sz="1400" u="none" cap="none" strike="noStrike">
              <a:solidFill>
                <a:srgbClr val="000000"/>
              </a:solidFill>
              <a:latin typeface="Exo 2"/>
              <a:ea typeface="Exo 2"/>
              <a:cs typeface="Exo 2"/>
              <a:sym typeface="Exo 2"/>
            </a:endParaRPr>
          </a:p>
        </p:txBody>
      </p:sp>
      <p:sp>
        <p:nvSpPr>
          <p:cNvPr id="888" name="Google Shape;888;p72"/>
          <p:cNvSpPr txBox="1"/>
          <p:nvPr/>
        </p:nvSpPr>
        <p:spPr>
          <a:xfrm>
            <a:off x="638925" y="46952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in chiaro</a:t>
            </a:r>
            <a:endParaRPr i="0" sz="1400" u="none" cap="none" strike="noStrike">
              <a:solidFill>
                <a:srgbClr val="000000"/>
              </a:solidFill>
              <a:latin typeface="Exo 2"/>
              <a:ea typeface="Exo 2"/>
              <a:cs typeface="Exo 2"/>
              <a:sym typeface="Exo 2"/>
            </a:endParaRPr>
          </a:p>
        </p:txBody>
      </p:sp>
      <p:sp>
        <p:nvSpPr>
          <p:cNvPr id="889" name="Google Shape;889;p72"/>
          <p:cNvSpPr txBox="1"/>
          <p:nvPr/>
        </p:nvSpPr>
        <p:spPr>
          <a:xfrm>
            <a:off x="3750700" y="50282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cifrato in un canale insicuro</a:t>
            </a:r>
            <a:endParaRPr i="0" sz="1400" u="none" cap="none" strike="noStrike">
              <a:solidFill>
                <a:srgbClr val="000000"/>
              </a:solidFill>
              <a:latin typeface="Exo 2"/>
              <a:ea typeface="Exo 2"/>
              <a:cs typeface="Exo 2"/>
              <a:sym typeface="Exo 2"/>
            </a:endParaRPr>
          </a:p>
        </p:txBody>
      </p:sp>
      <p:sp>
        <p:nvSpPr>
          <p:cNvPr id="890" name="Google Shape;890;p72"/>
          <p:cNvSpPr txBox="1"/>
          <p:nvPr/>
        </p:nvSpPr>
        <p:spPr>
          <a:xfrm>
            <a:off x="2126875" y="45510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Funziona di … asimmetrica</a:t>
            </a:r>
            <a:endParaRPr i="0" sz="1400" u="none" cap="none" strike="noStrike">
              <a:solidFill>
                <a:srgbClr val="000000"/>
              </a:solidFill>
              <a:latin typeface="Exo 2"/>
              <a:ea typeface="Exo 2"/>
              <a:cs typeface="Exo 2"/>
              <a:sym typeface="Exo 2"/>
            </a:endParaRPr>
          </a:p>
        </p:txBody>
      </p:sp>
      <p:sp>
        <p:nvSpPr>
          <p:cNvPr id="891" name="Google Shape;891;p72"/>
          <p:cNvSpPr txBox="1"/>
          <p:nvPr/>
        </p:nvSpPr>
        <p:spPr>
          <a:xfrm>
            <a:off x="5563000" y="45510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Funzione di … asimmetrica</a:t>
            </a:r>
            <a:endParaRPr i="0" sz="1400" u="none" cap="none" strike="noStrike">
              <a:solidFill>
                <a:srgbClr val="000000"/>
              </a:solidFill>
              <a:latin typeface="Exo 2"/>
              <a:ea typeface="Exo 2"/>
              <a:cs typeface="Exo 2"/>
              <a:sym typeface="Exo 2"/>
            </a:endParaRPr>
          </a:p>
        </p:txBody>
      </p:sp>
      <p:sp>
        <p:nvSpPr>
          <p:cNvPr id="892" name="Google Shape;892;p72"/>
          <p:cNvSpPr txBox="1"/>
          <p:nvPr/>
        </p:nvSpPr>
        <p:spPr>
          <a:xfrm>
            <a:off x="7198925" y="46952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in chiaro</a:t>
            </a:r>
            <a:endParaRPr i="0" sz="1400" u="none" cap="none" strike="noStrike">
              <a:solidFill>
                <a:srgbClr val="000000"/>
              </a:solidFill>
              <a:latin typeface="Exo 2"/>
              <a:ea typeface="Exo 2"/>
              <a:cs typeface="Exo 2"/>
              <a:sym typeface="Exo 2"/>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73"/>
          <p:cNvSpPr txBox="1"/>
          <p:nvPr>
            <p:ph type="title"/>
          </p:nvPr>
        </p:nvSpPr>
        <p:spPr>
          <a:xfrm>
            <a:off x="311700" y="593367"/>
            <a:ext cx="8520600" cy="76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600"/>
              <a:buNone/>
            </a:pPr>
            <a:r>
              <a:rPr lang="it" sz="3200"/>
              <a:t>E questo? Funziona lo stesso.</a:t>
            </a:r>
            <a:endParaRPr sz="3200"/>
          </a:p>
        </p:txBody>
      </p:sp>
      <p:sp>
        <p:nvSpPr>
          <p:cNvPr id="898" name="Google Shape;898;p73"/>
          <p:cNvSpPr/>
          <p:nvPr/>
        </p:nvSpPr>
        <p:spPr>
          <a:xfrm>
            <a:off x="3212430" y="2951337"/>
            <a:ext cx="2267244" cy="17438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99" name="Google Shape;899;p73"/>
          <p:cNvSpPr/>
          <p:nvPr/>
        </p:nvSpPr>
        <p:spPr>
          <a:xfrm>
            <a:off x="643275" y="3436536"/>
            <a:ext cx="1182000" cy="930000"/>
          </a:xfrm>
          <a:prstGeom prst="verticalScroll">
            <a:avLst>
              <a:gd fmla="val 12500"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900" name="Google Shape;900;p73"/>
          <p:cNvSpPr/>
          <p:nvPr/>
        </p:nvSpPr>
        <p:spPr>
          <a:xfrm>
            <a:off x="7318725" y="3436536"/>
            <a:ext cx="1182000" cy="930000"/>
          </a:xfrm>
          <a:prstGeom prst="verticalScroll">
            <a:avLst>
              <a:gd fmla="val 12500"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901" name="Google Shape;901;p73"/>
          <p:cNvSpPr/>
          <p:nvPr/>
        </p:nvSpPr>
        <p:spPr>
          <a:xfrm>
            <a:off x="3777738" y="3436536"/>
            <a:ext cx="1182000" cy="930000"/>
          </a:xfrm>
          <a:prstGeom prst="verticalScroll">
            <a:avLst>
              <a:gd fmla="val 12500"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#$%#$fdasdhasd4hhel345489dsf5</a:t>
            </a:r>
            <a:endParaRPr b="1" i="0" sz="1000" u="none" cap="none" strike="noStrike">
              <a:solidFill>
                <a:srgbClr val="000000"/>
              </a:solidFill>
              <a:latin typeface="Exo 2"/>
              <a:ea typeface="Exo 2"/>
              <a:cs typeface="Exo 2"/>
              <a:sym typeface="Exo 2"/>
            </a:endParaRPr>
          </a:p>
        </p:txBody>
      </p:sp>
      <p:cxnSp>
        <p:nvCxnSpPr>
          <p:cNvPr id="902" name="Google Shape;902;p73"/>
          <p:cNvCxnSpPr>
            <a:stCxn id="899" idx="3"/>
            <a:endCxn id="903" idx="1"/>
          </p:cNvCxnSpPr>
          <p:nvPr/>
        </p:nvCxnSpPr>
        <p:spPr>
          <a:xfrm>
            <a:off x="1709025" y="3901536"/>
            <a:ext cx="870000" cy="0"/>
          </a:xfrm>
          <a:prstGeom prst="straightConnector1">
            <a:avLst/>
          </a:prstGeom>
          <a:noFill/>
          <a:ln cap="flat" cmpd="sng" w="19050">
            <a:solidFill>
              <a:schemeClr val="dk2"/>
            </a:solidFill>
            <a:prstDash val="solid"/>
            <a:round/>
            <a:headEnd len="sm" w="sm" type="none"/>
            <a:tailEnd len="med" w="med" type="triangle"/>
          </a:ln>
        </p:spPr>
      </p:cxnSp>
      <p:cxnSp>
        <p:nvCxnSpPr>
          <p:cNvPr id="904" name="Google Shape;904;p73"/>
          <p:cNvCxnSpPr>
            <a:stCxn id="903" idx="3"/>
            <a:endCxn id="901" idx="1"/>
          </p:cNvCxnSpPr>
          <p:nvPr/>
        </p:nvCxnSpPr>
        <p:spPr>
          <a:xfrm>
            <a:off x="2865338" y="3901532"/>
            <a:ext cx="1028700" cy="0"/>
          </a:xfrm>
          <a:prstGeom prst="straightConnector1">
            <a:avLst/>
          </a:prstGeom>
          <a:noFill/>
          <a:ln cap="flat" cmpd="sng" w="19050">
            <a:solidFill>
              <a:schemeClr val="dk2"/>
            </a:solidFill>
            <a:prstDash val="solid"/>
            <a:round/>
            <a:headEnd len="sm" w="sm" type="none"/>
            <a:tailEnd len="med" w="med" type="triangle"/>
          </a:ln>
        </p:spPr>
      </p:cxnSp>
      <p:cxnSp>
        <p:nvCxnSpPr>
          <p:cNvPr id="905" name="Google Shape;905;p73"/>
          <p:cNvCxnSpPr>
            <a:stCxn id="901" idx="3"/>
          </p:cNvCxnSpPr>
          <p:nvPr/>
        </p:nvCxnSpPr>
        <p:spPr>
          <a:xfrm>
            <a:off x="4843488" y="3901536"/>
            <a:ext cx="1191600" cy="0"/>
          </a:xfrm>
          <a:prstGeom prst="straightConnector1">
            <a:avLst/>
          </a:prstGeom>
          <a:noFill/>
          <a:ln cap="flat" cmpd="sng" w="19050">
            <a:solidFill>
              <a:schemeClr val="dk2"/>
            </a:solidFill>
            <a:prstDash val="solid"/>
            <a:round/>
            <a:headEnd len="sm" w="sm" type="none"/>
            <a:tailEnd len="med" w="med" type="triangle"/>
          </a:ln>
        </p:spPr>
      </p:cxnSp>
      <p:cxnSp>
        <p:nvCxnSpPr>
          <p:cNvPr id="906" name="Google Shape;906;p73"/>
          <p:cNvCxnSpPr>
            <a:endCxn id="900" idx="1"/>
          </p:cNvCxnSpPr>
          <p:nvPr/>
        </p:nvCxnSpPr>
        <p:spPr>
          <a:xfrm>
            <a:off x="6324675" y="3901536"/>
            <a:ext cx="1110300" cy="0"/>
          </a:xfrm>
          <a:prstGeom prst="straightConnector1">
            <a:avLst/>
          </a:prstGeom>
          <a:noFill/>
          <a:ln cap="flat" cmpd="sng" w="19050">
            <a:solidFill>
              <a:schemeClr val="dk2"/>
            </a:solidFill>
            <a:prstDash val="solid"/>
            <a:round/>
            <a:headEnd len="sm" w="sm" type="none"/>
            <a:tailEnd len="med" w="med" type="triangle"/>
          </a:ln>
        </p:spPr>
      </p:cxnSp>
      <p:sp>
        <p:nvSpPr>
          <p:cNvPr id="903" name="Google Shape;903;p73"/>
          <p:cNvSpPr/>
          <p:nvPr/>
        </p:nvSpPr>
        <p:spPr>
          <a:xfrm>
            <a:off x="2436000" y="3653986"/>
            <a:ext cx="572450" cy="495092"/>
          </a:xfrm>
          <a:prstGeom prst="flowChartExtract">
            <a:avLst/>
          </a:prstGeom>
          <a:solidFill>
            <a:schemeClr val="lt2"/>
          </a:solid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E</a:t>
            </a:r>
            <a:endParaRPr i="0" sz="1400" u="none" cap="none" strike="noStrike">
              <a:solidFill>
                <a:srgbClr val="000000"/>
              </a:solidFill>
              <a:latin typeface="Exo 2"/>
              <a:ea typeface="Exo 2"/>
              <a:cs typeface="Exo 2"/>
              <a:sym typeface="Exo 2"/>
            </a:endParaRPr>
          </a:p>
        </p:txBody>
      </p:sp>
      <p:sp>
        <p:nvSpPr>
          <p:cNvPr id="907" name="Google Shape;907;p73"/>
          <p:cNvSpPr/>
          <p:nvPr/>
        </p:nvSpPr>
        <p:spPr>
          <a:xfrm>
            <a:off x="5872125" y="3653986"/>
            <a:ext cx="572459" cy="495100"/>
          </a:xfrm>
          <a:prstGeom prst="flowChartMerge">
            <a:avLst/>
          </a:prstGeom>
          <a:solidFill>
            <a:schemeClr val="lt2"/>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D</a:t>
            </a:r>
            <a:endParaRPr i="0" sz="1400" u="none" cap="none" strike="noStrike">
              <a:solidFill>
                <a:srgbClr val="000000"/>
              </a:solidFill>
              <a:latin typeface="Exo 2"/>
              <a:ea typeface="Exo 2"/>
              <a:cs typeface="Exo 2"/>
              <a:sym typeface="Exo 2"/>
            </a:endParaRPr>
          </a:p>
        </p:txBody>
      </p:sp>
      <p:sp>
        <p:nvSpPr>
          <p:cNvPr id="908" name="Google Shape;908;p73"/>
          <p:cNvSpPr/>
          <p:nvPr/>
        </p:nvSpPr>
        <p:spPr>
          <a:xfrm>
            <a:off x="5907806" y="2173168"/>
            <a:ext cx="486845" cy="318529"/>
          </a:xfrm>
          <a:prstGeom prst="flowChartProcess">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A</a:t>
            </a:r>
            <a:endParaRPr baseline="-25000" i="0" sz="1200" u="none" cap="none" strike="noStrike">
              <a:solidFill>
                <a:srgbClr val="000000"/>
              </a:solidFill>
              <a:latin typeface="Exo 2"/>
              <a:ea typeface="Exo 2"/>
              <a:cs typeface="Exo 2"/>
              <a:sym typeface="Exo 2"/>
            </a:endParaRPr>
          </a:p>
        </p:txBody>
      </p:sp>
      <p:sp>
        <p:nvSpPr>
          <p:cNvPr id="909" name="Google Shape;909;p73"/>
          <p:cNvSpPr/>
          <p:nvPr/>
        </p:nvSpPr>
        <p:spPr>
          <a:xfrm>
            <a:off x="2485936" y="2173168"/>
            <a:ext cx="486845" cy="318529"/>
          </a:xfrm>
          <a:prstGeom prst="flowChartProcess">
            <a:avLst/>
          </a:prstGeom>
          <a:solidFill>
            <a:srgbClr val="741B4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FFFFFF"/>
                </a:solidFill>
                <a:latin typeface="Exo 2"/>
                <a:ea typeface="Exo 2"/>
                <a:cs typeface="Exo 2"/>
                <a:sym typeface="Exo 2"/>
              </a:rPr>
              <a:t>S</a:t>
            </a:r>
            <a:r>
              <a:rPr baseline="-25000" i="0" lang="it" sz="1200" u="none" cap="none" strike="noStrike">
                <a:solidFill>
                  <a:srgbClr val="FFFFFF"/>
                </a:solidFill>
                <a:latin typeface="Exo 2"/>
                <a:ea typeface="Exo 2"/>
                <a:cs typeface="Exo 2"/>
                <a:sym typeface="Exo 2"/>
              </a:rPr>
              <a:t>A</a:t>
            </a:r>
            <a:endParaRPr baseline="-25000" i="0" sz="1200" u="none" cap="none" strike="noStrike">
              <a:solidFill>
                <a:srgbClr val="FFFFFF"/>
              </a:solidFill>
              <a:latin typeface="Exo 2"/>
              <a:ea typeface="Exo 2"/>
              <a:cs typeface="Exo 2"/>
              <a:sym typeface="Exo 2"/>
            </a:endParaRPr>
          </a:p>
        </p:txBody>
      </p:sp>
      <p:cxnSp>
        <p:nvCxnSpPr>
          <p:cNvPr id="910" name="Google Shape;910;p73"/>
          <p:cNvCxnSpPr>
            <a:stCxn id="908" idx="2"/>
          </p:cNvCxnSpPr>
          <p:nvPr/>
        </p:nvCxnSpPr>
        <p:spPr>
          <a:xfrm>
            <a:off x="6151228" y="2491697"/>
            <a:ext cx="0" cy="1162200"/>
          </a:xfrm>
          <a:prstGeom prst="straightConnector1">
            <a:avLst/>
          </a:prstGeom>
          <a:noFill/>
          <a:ln cap="flat" cmpd="sng" w="19050">
            <a:solidFill>
              <a:schemeClr val="dk2"/>
            </a:solidFill>
            <a:prstDash val="solid"/>
            <a:round/>
            <a:headEnd len="sm" w="sm" type="none"/>
            <a:tailEnd len="med" w="med" type="triangle"/>
          </a:ln>
        </p:spPr>
      </p:cxnSp>
      <p:cxnSp>
        <p:nvCxnSpPr>
          <p:cNvPr id="911" name="Google Shape;911;p73"/>
          <p:cNvCxnSpPr>
            <a:stCxn id="909" idx="2"/>
          </p:cNvCxnSpPr>
          <p:nvPr/>
        </p:nvCxnSpPr>
        <p:spPr>
          <a:xfrm>
            <a:off x="2729358" y="2491697"/>
            <a:ext cx="0" cy="1162200"/>
          </a:xfrm>
          <a:prstGeom prst="straightConnector1">
            <a:avLst/>
          </a:prstGeom>
          <a:noFill/>
          <a:ln cap="flat" cmpd="sng" w="19050">
            <a:solidFill>
              <a:schemeClr val="dk2"/>
            </a:solidFill>
            <a:prstDash val="solid"/>
            <a:round/>
            <a:headEnd len="sm" w="sm" type="none"/>
            <a:tailEnd len="med" w="med" type="triangle"/>
          </a:ln>
        </p:spPr>
      </p:cxnSp>
      <p:sp>
        <p:nvSpPr>
          <p:cNvPr id="912" name="Google Shape;912;p73"/>
          <p:cNvSpPr txBox="1"/>
          <p:nvPr/>
        </p:nvSpPr>
        <p:spPr>
          <a:xfrm>
            <a:off x="997700" y="1547925"/>
            <a:ext cx="3534300" cy="49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it">
                <a:latin typeface="Exo 2"/>
                <a:ea typeface="Exo 2"/>
                <a:cs typeface="Exo 2"/>
                <a:sym typeface="Exo 2"/>
              </a:rPr>
              <a:t>A</a:t>
            </a:r>
            <a:r>
              <a:rPr b="1" i="0" lang="it" sz="1400" u="none" cap="none" strike="noStrike">
                <a:solidFill>
                  <a:srgbClr val="000000"/>
                </a:solidFill>
                <a:latin typeface="Exo 2"/>
                <a:ea typeface="Exo 2"/>
                <a:cs typeface="Exo 2"/>
                <a:sym typeface="Exo 2"/>
              </a:rPr>
              <a:t>ssumption:</a:t>
            </a:r>
            <a:endParaRPr b="1" i="0" sz="14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rPr lang="it">
                <a:latin typeface="Exo 2"/>
                <a:ea typeface="Exo 2"/>
                <a:cs typeface="Exo 2"/>
                <a:sym typeface="Exo 2"/>
              </a:rPr>
              <a:t>Solo Alice conosce la sua chiave privata</a:t>
            </a:r>
            <a:endParaRPr i="0" sz="1400" u="none" cap="none" strike="noStrike">
              <a:solidFill>
                <a:srgbClr val="000000"/>
              </a:solidFill>
              <a:latin typeface="Exo 2"/>
              <a:ea typeface="Exo 2"/>
              <a:cs typeface="Exo 2"/>
              <a:sym typeface="Exo 2"/>
            </a:endParaRPr>
          </a:p>
        </p:txBody>
      </p:sp>
      <p:sp>
        <p:nvSpPr>
          <p:cNvPr id="913" name="Google Shape;913;p73"/>
          <p:cNvSpPr txBox="1"/>
          <p:nvPr/>
        </p:nvSpPr>
        <p:spPr>
          <a:xfrm>
            <a:off x="4649500" y="1547900"/>
            <a:ext cx="3740100" cy="49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it">
                <a:latin typeface="Exo 2"/>
                <a:ea typeface="Exo 2"/>
                <a:cs typeface="Exo 2"/>
                <a:sym typeface="Exo 2"/>
              </a:rPr>
              <a:t>Tutti</a:t>
            </a:r>
            <a:r>
              <a:rPr b="1" i="0" lang="it" sz="1400" u="none" cap="none" strike="noStrike">
                <a:solidFill>
                  <a:srgbClr val="000000"/>
                </a:solidFill>
                <a:latin typeface="Exo 2"/>
                <a:ea typeface="Exo 2"/>
                <a:cs typeface="Exo 2"/>
                <a:sym typeface="Exo 2"/>
              </a:rPr>
              <a:t> </a:t>
            </a:r>
            <a:r>
              <a:rPr lang="it">
                <a:latin typeface="Exo 2"/>
                <a:ea typeface="Exo 2"/>
                <a:cs typeface="Exo 2"/>
                <a:sym typeface="Exo 2"/>
              </a:rPr>
              <a:t>conoscono</a:t>
            </a:r>
            <a:r>
              <a:rPr i="0" lang="it" sz="1400" u="none" cap="none" strike="noStrike">
                <a:solidFill>
                  <a:srgbClr val="000000"/>
                </a:solidFill>
                <a:latin typeface="Exo 2"/>
                <a:ea typeface="Exo 2"/>
                <a:cs typeface="Exo 2"/>
                <a:sym typeface="Exo 2"/>
              </a:rPr>
              <a:t> </a:t>
            </a:r>
            <a:r>
              <a:rPr lang="it">
                <a:latin typeface="Exo 2"/>
                <a:ea typeface="Exo 2"/>
                <a:cs typeface="Exo 2"/>
                <a:sym typeface="Exo 2"/>
              </a:rPr>
              <a:t>la chiave pubblica di Alice</a:t>
            </a:r>
            <a:endParaRPr i="0" sz="1400" u="none" cap="none" strike="noStrike">
              <a:solidFill>
                <a:srgbClr val="000000"/>
              </a:solidFill>
              <a:latin typeface="Exo 2"/>
              <a:ea typeface="Exo 2"/>
              <a:cs typeface="Exo 2"/>
              <a:sym typeface="Exo 2"/>
            </a:endParaRPr>
          </a:p>
        </p:txBody>
      </p:sp>
      <p:sp>
        <p:nvSpPr>
          <p:cNvPr id="914" name="Google Shape;914;p73"/>
          <p:cNvSpPr txBox="1"/>
          <p:nvPr/>
        </p:nvSpPr>
        <p:spPr>
          <a:xfrm>
            <a:off x="638925" y="46952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in chiaro</a:t>
            </a:r>
            <a:endParaRPr i="0" sz="1400" u="none" cap="none" strike="noStrike">
              <a:solidFill>
                <a:srgbClr val="000000"/>
              </a:solidFill>
              <a:latin typeface="Exo 2"/>
              <a:ea typeface="Exo 2"/>
              <a:cs typeface="Exo 2"/>
              <a:sym typeface="Exo 2"/>
            </a:endParaRPr>
          </a:p>
        </p:txBody>
      </p:sp>
      <p:sp>
        <p:nvSpPr>
          <p:cNvPr id="915" name="Google Shape;915;p73"/>
          <p:cNvSpPr txBox="1"/>
          <p:nvPr/>
        </p:nvSpPr>
        <p:spPr>
          <a:xfrm>
            <a:off x="3750700" y="50282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cifrato in un canale insicuro</a:t>
            </a:r>
            <a:endParaRPr i="0" sz="1400" u="none" cap="none" strike="noStrike">
              <a:solidFill>
                <a:srgbClr val="000000"/>
              </a:solidFill>
              <a:latin typeface="Exo 2"/>
              <a:ea typeface="Exo 2"/>
              <a:cs typeface="Exo 2"/>
              <a:sym typeface="Exo 2"/>
            </a:endParaRPr>
          </a:p>
        </p:txBody>
      </p:sp>
      <p:sp>
        <p:nvSpPr>
          <p:cNvPr id="916" name="Google Shape;916;p73"/>
          <p:cNvSpPr txBox="1"/>
          <p:nvPr/>
        </p:nvSpPr>
        <p:spPr>
          <a:xfrm>
            <a:off x="2126875" y="45510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Funziona di firma asimmetrica</a:t>
            </a:r>
            <a:endParaRPr i="0" sz="1400" u="none" cap="none" strike="noStrike">
              <a:solidFill>
                <a:srgbClr val="000000"/>
              </a:solidFill>
              <a:latin typeface="Exo 2"/>
              <a:ea typeface="Exo 2"/>
              <a:cs typeface="Exo 2"/>
              <a:sym typeface="Exo 2"/>
            </a:endParaRPr>
          </a:p>
        </p:txBody>
      </p:sp>
      <p:sp>
        <p:nvSpPr>
          <p:cNvPr id="917" name="Google Shape;917;p73"/>
          <p:cNvSpPr txBox="1"/>
          <p:nvPr/>
        </p:nvSpPr>
        <p:spPr>
          <a:xfrm>
            <a:off x="5563000" y="45510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Funzione di verifica asimmetrica</a:t>
            </a:r>
            <a:endParaRPr i="0" sz="1400" u="none" cap="none" strike="noStrike">
              <a:solidFill>
                <a:srgbClr val="000000"/>
              </a:solidFill>
              <a:latin typeface="Exo 2"/>
              <a:ea typeface="Exo 2"/>
              <a:cs typeface="Exo 2"/>
              <a:sym typeface="Exo 2"/>
            </a:endParaRPr>
          </a:p>
        </p:txBody>
      </p:sp>
      <p:sp>
        <p:nvSpPr>
          <p:cNvPr id="918" name="Google Shape;918;p73"/>
          <p:cNvSpPr txBox="1"/>
          <p:nvPr/>
        </p:nvSpPr>
        <p:spPr>
          <a:xfrm>
            <a:off x="7198925" y="46952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in chiaro</a:t>
            </a:r>
            <a:endParaRPr i="0" sz="1400" u="none" cap="none" strike="noStrike">
              <a:solidFill>
                <a:srgbClr val="000000"/>
              </a:solidFill>
              <a:latin typeface="Exo 2"/>
              <a:ea typeface="Exo 2"/>
              <a:cs typeface="Exo 2"/>
              <a:sym typeface="Exo 2"/>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74"/>
          <p:cNvSpPr txBox="1"/>
          <p:nvPr>
            <p:ph type="title"/>
          </p:nvPr>
        </p:nvSpPr>
        <p:spPr>
          <a:xfrm>
            <a:off x="311700" y="593367"/>
            <a:ext cx="8520600" cy="76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600"/>
              <a:buNone/>
            </a:pPr>
            <a:r>
              <a:rPr lang="it"/>
              <a:t>Cifrari Asimmetrici comuni</a:t>
            </a:r>
            <a:endParaRPr/>
          </a:p>
        </p:txBody>
      </p:sp>
      <p:sp>
        <p:nvSpPr>
          <p:cNvPr id="924" name="Google Shape;924;p74"/>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600"/>
              </a:spcBef>
              <a:spcAft>
                <a:spcPts val="0"/>
              </a:spcAft>
              <a:buSzPts val="3000"/>
              <a:buNone/>
            </a:pPr>
            <a:r>
              <a:rPr lang="it"/>
              <a:t>Una lista dei cifrari asimmetrici più comuni:</a:t>
            </a:r>
            <a:endParaRPr/>
          </a:p>
          <a:p>
            <a:pPr indent="-419100" lvl="0" marL="457200" rtl="0" algn="l">
              <a:lnSpc>
                <a:spcPct val="100000"/>
              </a:lnSpc>
              <a:spcBef>
                <a:spcPts val="600"/>
              </a:spcBef>
              <a:spcAft>
                <a:spcPts val="0"/>
              </a:spcAft>
              <a:buSzPts val="3000"/>
              <a:buChar char="●"/>
            </a:pPr>
            <a:r>
              <a:rPr b="1" lang="it"/>
              <a:t>Diffie-Hellman</a:t>
            </a:r>
            <a:r>
              <a:rPr lang="it"/>
              <a:t> (1976)</a:t>
            </a:r>
            <a:endParaRPr/>
          </a:p>
          <a:p>
            <a:pPr indent="-419100" lvl="0" marL="457200" rtl="0" algn="l">
              <a:lnSpc>
                <a:spcPct val="100000"/>
              </a:lnSpc>
              <a:spcBef>
                <a:spcPts val="0"/>
              </a:spcBef>
              <a:spcAft>
                <a:spcPts val="0"/>
              </a:spcAft>
              <a:buSzPts val="3000"/>
              <a:buChar char="●"/>
            </a:pPr>
            <a:r>
              <a:rPr b="1" lang="it"/>
              <a:t>RSA</a:t>
            </a:r>
            <a:r>
              <a:rPr lang="it"/>
              <a:t> (1977, Ron Rivest, Adi Shamir, Len Adleman)</a:t>
            </a:r>
            <a:endParaRPr/>
          </a:p>
          <a:p>
            <a:pPr indent="-419100" lvl="0" marL="457200" rtl="0" algn="l">
              <a:lnSpc>
                <a:spcPct val="100000"/>
              </a:lnSpc>
              <a:spcBef>
                <a:spcPts val="0"/>
              </a:spcBef>
              <a:spcAft>
                <a:spcPts val="0"/>
              </a:spcAft>
              <a:buSzPts val="3000"/>
              <a:buChar char="●"/>
            </a:pPr>
            <a:r>
              <a:rPr lang="it"/>
              <a:t>DSS (1991, FIPS PUB 186)</a:t>
            </a:r>
            <a:endParaRPr/>
          </a:p>
          <a:p>
            <a:pPr indent="-419100" lvl="0" marL="457200" rtl="0" algn="l">
              <a:lnSpc>
                <a:spcPct val="100000"/>
              </a:lnSpc>
              <a:spcBef>
                <a:spcPts val="0"/>
              </a:spcBef>
              <a:spcAft>
                <a:spcPts val="0"/>
              </a:spcAft>
              <a:buSzPts val="3000"/>
              <a:buChar char="●"/>
            </a:pPr>
            <a:r>
              <a:rPr b="1" lang="it"/>
              <a:t>ECC</a:t>
            </a:r>
            <a:r>
              <a:rPr lang="it"/>
              <a:t> (IEEE P1363, elliptic curve cryptography)</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7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L’operatore Modulo</a:t>
            </a:r>
            <a:endParaRPr/>
          </a:p>
        </p:txBody>
      </p:sp>
      <p:sp>
        <p:nvSpPr>
          <p:cNvPr id="930" name="Google Shape;930;p75"/>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L’operatore modulo è usato molto in crittografia, specialmente nella cifratura </a:t>
            </a:r>
            <a:r>
              <a:rPr lang="it"/>
              <a:t>asimmetrica</a:t>
            </a:r>
            <a:r>
              <a:rPr lang="it"/>
              <a:t>. Per noi è semplicemente il resto della divisione: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it"/>
              <a:t>						30 mod 8 = 6</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7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Esempio: scambio Diffie-Hellman</a:t>
            </a:r>
            <a:endParaRPr/>
          </a:p>
        </p:txBody>
      </p:sp>
      <p:sp>
        <p:nvSpPr>
          <p:cNvPr id="936" name="Google Shape;936;p76"/>
          <p:cNvSpPr txBox="1"/>
          <p:nvPr>
            <p:ph idx="1" type="body"/>
          </p:nvPr>
        </p:nvSpPr>
        <p:spPr>
          <a:xfrm>
            <a:off x="311700" y="1536624"/>
            <a:ext cx="8520600" cy="5084100"/>
          </a:xfrm>
          <a:prstGeom prst="rect">
            <a:avLst/>
          </a:prstGeom>
        </p:spPr>
        <p:txBody>
          <a:bodyPr anchorCtr="0" anchor="t" bIns="91425" lIns="91425" spcFirstLastPara="1" rIns="91425" wrap="square" tIns="91425">
            <a:normAutofit fontScale="92500" lnSpcReduction="20000"/>
          </a:bodyPr>
          <a:lstStyle/>
          <a:p>
            <a:pPr indent="-393065" lvl="0" marL="457200" rtl="0" algn="l">
              <a:spcBef>
                <a:spcPts val="0"/>
              </a:spcBef>
              <a:spcAft>
                <a:spcPts val="0"/>
              </a:spcAft>
              <a:buSzPct val="100000"/>
              <a:buChar char="●"/>
            </a:pPr>
            <a:r>
              <a:rPr lang="it"/>
              <a:t>Usato da Alice e Bob per accordarsi su un segreto attraverso un canale non sicuro.</a:t>
            </a:r>
            <a:endParaRPr/>
          </a:p>
          <a:p>
            <a:pPr indent="-393065" lvl="1" marL="914400" rtl="0" algn="l">
              <a:spcBef>
                <a:spcPts val="0"/>
              </a:spcBef>
              <a:spcAft>
                <a:spcPts val="0"/>
              </a:spcAft>
              <a:buSzPct val="100000"/>
              <a:buChar char="○"/>
            </a:pPr>
            <a:r>
              <a:rPr lang="it"/>
              <a:t>Due persone parlano in mezzo alla classe: tutti li sentono, ma alla fine solo quelle due persone conoscono un segreto, e nessun altro.</a:t>
            </a:r>
            <a:endParaRPr/>
          </a:p>
          <a:p>
            <a:pPr indent="-393065" lvl="0" marL="457200" rtl="0" algn="l">
              <a:spcBef>
                <a:spcPts val="0"/>
              </a:spcBef>
              <a:spcAft>
                <a:spcPts val="0"/>
              </a:spcAft>
              <a:buSzPct val="100000"/>
              <a:buChar char="●"/>
            </a:pPr>
            <a:r>
              <a:rPr lang="it"/>
              <a:t>Logaritmo Discreto:</a:t>
            </a:r>
            <a:endParaRPr/>
          </a:p>
          <a:p>
            <a:pPr indent="-393065" lvl="1" marL="914400" rtl="0" algn="l">
              <a:lnSpc>
                <a:spcPct val="100000"/>
              </a:lnSpc>
              <a:spcBef>
                <a:spcPts val="0"/>
              </a:spcBef>
              <a:spcAft>
                <a:spcPts val="0"/>
              </a:spcAft>
              <a:buClr>
                <a:srgbClr val="595959"/>
              </a:buClr>
              <a:buSzPct val="100000"/>
              <a:buChar char="○"/>
            </a:pPr>
            <a:r>
              <a:rPr lang="it">
                <a:solidFill>
                  <a:srgbClr val="595959"/>
                </a:solidFill>
              </a:rPr>
              <a:t>Se </a:t>
            </a:r>
            <a:r>
              <a:rPr i="1" lang="it">
                <a:solidFill>
                  <a:srgbClr val="595959"/>
                </a:solidFill>
              </a:rPr>
              <a:t>y = a</a:t>
            </a:r>
            <a:r>
              <a:rPr baseline="30000" i="1" lang="it">
                <a:solidFill>
                  <a:srgbClr val="595959"/>
                </a:solidFill>
              </a:rPr>
              <a:t>x</a:t>
            </a:r>
            <a:r>
              <a:rPr lang="it">
                <a:solidFill>
                  <a:srgbClr val="595959"/>
                </a:solidFill>
              </a:rPr>
              <a:t>  allora </a:t>
            </a:r>
            <a:r>
              <a:rPr i="1" lang="it">
                <a:solidFill>
                  <a:srgbClr val="595959"/>
                </a:solidFill>
              </a:rPr>
              <a:t>x = log</a:t>
            </a:r>
            <a:r>
              <a:rPr baseline="-25000" i="1" lang="it">
                <a:solidFill>
                  <a:srgbClr val="595959"/>
                </a:solidFill>
              </a:rPr>
              <a:t>a</a:t>
            </a:r>
            <a:r>
              <a:rPr i="1" lang="it">
                <a:solidFill>
                  <a:srgbClr val="595959"/>
                </a:solidFill>
              </a:rPr>
              <a:t>y</a:t>
            </a:r>
            <a:endParaRPr i="1">
              <a:solidFill>
                <a:srgbClr val="595959"/>
              </a:solidFill>
            </a:endParaRPr>
          </a:p>
          <a:p>
            <a:pPr indent="-393065" lvl="1" marL="914400" rtl="0" algn="l">
              <a:lnSpc>
                <a:spcPct val="100000"/>
              </a:lnSpc>
              <a:spcBef>
                <a:spcPts val="0"/>
              </a:spcBef>
              <a:spcAft>
                <a:spcPts val="0"/>
              </a:spcAft>
              <a:buClr>
                <a:srgbClr val="595959"/>
              </a:buClr>
              <a:buSzPct val="100000"/>
              <a:buChar char="○"/>
            </a:pPr>
            <a:r>
              <a:rPr lang="it">
                <a:solidFill>
                  <a:srgbClr val="595959"/>
                </a:solidFill>
              </a:rPr>
              <a:t>Dati </a:t>
            </a:r>
            <a:r>
              <a:rPr i="1" lang="it">
                <a:solidFill>
                  <a:srgbClr val="595959"/>
                </a:solidFill>
              </a:rPr>
              <a:t>x</a:t>
            </a:r>
            <a:r>
              <a:rPr lang="it">
                <a:solidFill>
                  <a:srgbClr val="595959"/>
                </a:solidFill>
              </a:rPr>
              <a:t>, </a:t>
            </a:r>
            <a:r>
              <a:rPr i="1" lang="it">
                <a:solidFill>
                  <a:srgbClr val="595959"/>
                </a:solidFill>
              </a:rPr>
              <a:t>a</a:t>
            </a:r>
            <a:r>
              <a:rPr lang="it">
                <a:solidFill>
                  <a:srgbClr val="595959"/>
                </a:solidFill>
              </a:rPr>
              <a:t>, </a:t>
            </a:r>
            <a:r>
              <a:rPr i="1" lang="it">
                <a:solidFill>
                  <a:srgbClr val="595959"/>
                </a:solidFill>
              </a:rPr>
              <a:t>p</a:t>
            </a:r>
            <a:r>
              <a:rPr lang="it">
                <a:solidFill>
                  <a:srgbClr val="595959"/>
                </a:solidFill>
              </a:rPr>
              <a:t>, è facile calcolare </a:t>
            </a:r>
            <a:r>
              <a:rPr i="1" lang="it">
                <a:solidFill>
                  <a:srgbClr val="595959"/>
                </a:solidFill>
              </a:rPr>
              <a:t>y = a</a:t>
            </a:r>
            <a:r>
              <a:rPr baseline="30000" i="1" lang="it">
                <a:solidFill>
                  <a:srgbClr val="595959"/>
                </a:solidFill>
              </a:rPr>
              <a:t>x</a:t>
            </a:r>
            <a:r>
              <a:rPr i="1" lang="it">
                <a:solidFill>
                  <a:srgbClr val="595959"/>
                </a:solidFill>
              </a:rPr>
              <a:t> </a:t>
            </a:r>
            <a:r>
              <a:rPr lang="it">
                <a:solidFill>
                  <a:srgbClr val="595959"/>
                </a:solidFill>
              </a:rPr>
              <a:t>mod</a:t>
            </a:r>
            <a:r>
              <a:rPr i="1" lang="it">
                <a:solidFill>
                  <a:srgbClr val="595959"/>
                </a:solidFill>
              </a:rPr>
              <a:t> p</a:t>
            </a:r>
            <a:r>
              <a:rPr lang="it">
                <a:solidFill>
                  <a:srgbClr val="595959"/>
                </a:solidFill>
              </a:rPr>
              <a:t>, ma sapendo </a:t>
            </a:r>
            <a:r>
              <a:rPr i="1" lang="it">
                <a:solidFill>
                  <a:srgbClr val="595959"/>
                </a:solidFill>
              </a:rPr>
              <a:t>y</a:t>
            </a:r>
            <a:r>
              <a:rPr lang="it">
                <a:solidFill>
                  <a:srgbClr val="595959"/>
                </a:solidFill>
              </a:rPr>
              <a:t>, è difficile calcolare </a:t>
            </a:r>
            <a:r>
              <a:rPr i="1" lang="it">
                <a:solidFill>
                  <a:srgbClr val="595959"/>
                </a:solidFill>
              </a:rPr>
              <a:t>x</a:t>
            </a:r>
            <a:endParaRPr i="1">
              <a:solidFill>
                <a:srgbClr val="595959"/>
              </a:solidFill>
            </a:endParaRPr>
          </a:p>
          <a:p>
            <a:pPr indent="-393065" lvl="1" marL="914400" rtl="0" algn="l">
              <a:lnSpc>
                <a:spcPct val="100000"/>
              </a:lnSpc>
              <a:spcBef>
                <a:spcPts val="0"/>
              </a:spcBef>
              <a:spcAft>
                <a:spcPts val="0"/>
              </a:spcAft>
              <a:buClr>
                <a:srgbClr val="595959"/>
              </a:buClr>
              <a:buSzPct val="100000"/>
              <a:buChar char="○"/>
            </a:pPr>
            <a:r>
              <a:rPr lang="it">
                <a:solidFill>
                  <a:srgbClr val="595959"/>
                </a:solidFill>
              </a:rPr>
              <a:t>Qui “difficile” significa “computazionalmente molto oneroso”: in pratica, il problema richiede una ricerca esaustiva (bruteforce) su tutti i possibili valori di </a:t>
            </a:r>
            <a:r>
              <a:rPr i="1" lang="it">
                <a:solidFill>
                  <a:srgbClr val="595959"/>
                </a:solidFill>
              </a:rPr>
              <a:t>x</a:t>
            </a:r>
            <a:r>
              <a:rPr lang="it">
                <a:solidFill>
                  <a:srgbClr val="595959"/>
                </a:solidFill>
              </a:rPr>
              <a: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7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Esempio: scambio Diffie-Hellman</a:t>
            </a:r>
            <a:endParaRPr/>
          </a:p>
        </p:txBody>
      </p:sp>
      <p:sp>
        <p:nvSpPr>
          <p:cNvPr id="942" name="Google Shape;942;p77"/>
          <p:cNvSpPr txBox="1"/>
          <p:nvPr/>
        </p:nvSpPr>
        <p:spPr>
          <a:xfrm>
            <a:off x="457200" y="1600200"/>
            <a:ext cx="8507400" cy="49677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600"/>
              </a:spcBef>
              <a:spcAft>
                <a:spcPts val="0"/>
              </a:spcAft>
              <a:buNone/>
            </a:pPr>
            <a:r>
              <a:rPr lang="it" sz="3000">
                <a:solidFill>
                  <a:srgbClr val="595959"/>
                </a:solidFill>
                <a:latin typeface="Exo 2"/>
                <a:ea typeface="Exo 2"/>
                <a:cs typeface="Exo 2"/>
                <a:sym typeface="Exo 2"/>
              </a:rPr>
              <a:t>Scegli </a:t>
            </a:r>
            <a:r>
              <a:rPr i="1" lang="it" sz="3000">
                <a:solidFill>
                  <a:srgbClr val="595959"/>
                </a:solidFill>
                <a:latin typeface="Exo 2"/>
                <a:ea typeface="Exo 2"/>
                <a:cs typeface="Exo 2"/>
                <a:sym typeface="Exo 2"/>
              </a:rPr>
              <a:t>p</a:t>
            </a:r>
            <a:r>
              <a:rPr lang="it" sz="3000">
                <a:solidFill>
                  <a:srgbClr val="595959"/>
                </a:solidFill>
                <a:latin typeface="Exo 2"/>
                <a:ea typeface="Exo 2"/>
                <a:cs typeface="Exo 2"/>
                <a:sym typeface="Exo 2"/>
              </a:rPr>
              <a:t> primo e </a:t>
            </a:r>
            <a:r>
              <a:rPr i="1" lang="it" sz="3000">
                <a:solidFill>
                  <a:srgbClr val="595959"/>
                </a:solidFill>
                <a:latin typeface="Exo 2"/>
                <a:ea typeface="Exo 2"/>
                <a:cs typeface="Exo 2"/>
                <a:sym typeface="Exo 2"/>
              </a:rPr>
              <a:t>a</a:t>
            </a:r>
            <a:r>
              <a:rPr lang="it" sz="3000">
                <a:solidFill>
                  <a:srgbClr val="595959"/>
                </a:solidFill>
                <a:latin typeface="Exo 2"/>
                <a:ea typeface="Exo 2"/>
                <a:cs typeface="Exo 2"/>
                <a:sym typeface="Exo 2"/>
              </a:rPr>
              <a:t> radice primitiva di </a:t>
            </a:r>
            <a:r>
              <a:rPr i="1" lang="it" sz="3000">
                <a:solidFill>
                  <a:srgbClr val="595959"/>
                </a:solidFill>
                <a:latin typeface="Exo 2"/>
                <a:ea typeface="Exo 2"/>
                <a:cs typeface="Exo 2"/>
                <a:sym typeface="Exo 2"/>
              </a:rPr>
              <a:t>p</a:t>
            </a:r>
            <a:r>
              <a:rPr lang="it" sz="3000">
                <a:solidFill>
                  <a:srgbClr val="595959"/>
                </a:solidFill>
                <a:latin typeface="Exo 2"/>
                <a:ea typeface="Exo 2"/>
                <a:cs typeface="Exo 2"/>
                <a:sym typeface="Exo 2"/>
              </a:rPr>
              <a:t>, </a:t>
            </a:r>
            <a:r>
              <a:rPr lang="it" sz="3000">
                <a:solidFill>
                  <a:srgbClr val="595959"/>
                </a:solidFill>
                <a:latin typeface="Exo 2"/>
                <a:ea typeface="Exo 2"/>
                <a:cs typeface="Exo 2"/>
                <a:sym typeface="Exo 2"/>
              </a:rPr>
              <a:t>valori pubblici.</a:t>
            </a:r>
            <a:endParaRPr sz="3000">
              <a:solidFill>
                <a:srgbClr val="595959"/>
              </a:solidFill>
              <a:latin typeface="Exo 2"/>
              <a:ea typeface="Exo 2"/>
              <a:cs typeface="Exo 2"/>
              <a:sym typeface="Exo 2"/>
            </a:endParaRPr>
          </a:p>
          <a:p>
            <a:pPr indent="0" lvl="0" marL="0" rtl="0" algn="l">
              <a:spcBef>
                <a:spcPts val="600"/>
              </a:spcBef>
              <a:spcAft>
                <a:spcPts val="0"/>
              </a:spcAft>
              <a:buNone/>
            </a:pPr>
            <a:r>
              <a:t/>
            </a:r>
            <a:endParaRPr sz="3000">
              <a:solidFill>
                <a:srgbClr val="595959"/>
              </a:solidFill>
              <a:latin typeface="Exo 2"/>
              <a:ea typeface="Exo 2"/>
              <a:cs typeface="Exo 2"/>
              <a:sym typeface="Exo 2"/>
            </a:endParaRPr>
          </a:p>
          <a:p>
            <a:pPr indent="0" lvl="0" marL="0" rtl="0" algn="l">
              <a:spcBef>
                <a:spcPts val="600"/>
              </a:spcBef>
              <a:spcAft>
                <a:spcPts val="0"/>
              </a:spcAft>
              <a:buNone/>
            </a:pPr>
            <a:r>
              <a:rPr b="1" lang="it" sz="3000">
                <a:solidFill>
                  <a:srgbClr val="595959"/>
                </a:solidFill>
                <a:latin typeface="Exo 2"/>
                <a:ea typeface="Exo 2"/>
                <a:cs typeface="Exo 2"/>
                <a:sym typeface="Exo 2"/>
              </a:rPr>
              <a:t>Radice primitiva</a:t>
            </a:r>
            <a:r>
              <a:rPr b="1" lang="it" sz="3000">
                <a:solidFill>
                  <a:srgbClr val="595959"/>
                </a:solidFill>
                <a:latin typeface="Exo 2"/>
                <a:ea typeface="Exo 2"/>
                <a:cs typeface="Exo 2"/>
                <a:sym typeface="Exo 2"/>
              </a:rPr>
              <a:t>:</a:t>
            </a:r>
            <a:r>
              <a:rPr lang="it" sz="3000">
                <a:solidFill>
                  <a:srgbClr val="595959"/>
                </a:solidFill>
                <a:latin typeface="Exo 2"/>
                <a:ea typeface="Exo 2"/>
                <a:cs typeface="Exo 2"/>
                <a:sym typeface="Exo 2"/>
              </a:rPr>
              <a:t> un numero </a:t>
            </a:r>
            <a:r>
              <a:rPr i="1" lang="it" sz="3000">
                <a:solidFill>
                  <a:srgbClr val="595959"/>
                </a:solidFill>
                <a:latin typeface="Exo 2"/>
                <a:ea typeface="Exo 2"/>
                <a:cs typeface="Exo 2"/>
                <a:sym typeface="Exo 2"/>
              </a:rPr>
              <a:t>a</a:t>
            </a:r>
            <a:r>
              <a:rPr lang="it" sz="3000">
                <a:solidFill>
                  <a:srgbClr val="595959"/>
                </a:solidFill>
                <a:latin typeface="Exo 2"/>
                <a:ea typeface="Exo 2"/>
                <a:cs typeface="Exo 2"/>
                <a:sym typeface="Exo 2"/>
              </a:rPr>
              <a:t> </a:t>
            </a:r>
            <a:r>
              <a:rPr lang="it" sz="3000">
                <a:solidFill>
                  <a:srgbClr val="595959"/>
                </a:solidFill>
                <a:latin typeface="Exo 2"/>
                <a:ea typeface="Exo 2"/>
                <a:cs typeface="Exo 2"/>
                <a:sym typeface="Exo 2"/>
              </a:rPr>
              <a:t>tale che, elevandolo a qualsiasi potenza compresa tra</a:t>
            </a:r>
            <a:r>
              <a:rPr lang="it" sz="3000">
                <a:solidFill>
                  <a:srgbClr val="595959"/>
                </a:solidFill>
                <a:latin typeface="Exo 2"/>
                <a:ea typeface="Exo 2"/>
                <a:cs typeface="Exo 2"/>
                <a:sym typeface="Exo 2"/>
              </a:rPr>
              <a:t> </a:t>
            </a:r>
            <a:r>
              <a:rPr i="1" lang="it" sz="3000">
                <a:solidFill>
                  <a:srgbClr val="595959"/>
                </a:solidFill>
                <a:latin typeface="Exo 2"/>
                <a:ea typeface="Exo 2"/>
                <a:cs typeface="Exo 2"/>
                <a:sym typeface="Exo 2"/>
              </a:rPr>
              <a:t>1</a:t>
            </a:r>
            <a:r>
              <a:rPr lang="it" sz="3000">
                <a:solidFill>
                  <a:srgbClr val="595959"/>
                </a:solidFill>
                <a:latin typeface="Exo 2"/>
                <a:ea typeface="Exo 2"/>
                <a:cs typeface="Exo 2"/>
                <a:sym typeface="Exo 2"/>
              </a:rPr>
              <a:t> e </a:t>
            </a:r>
            <a:r>
              <a:rPr i="1" lang="it" sz="3000">
                <a:solidFill>
                  <a:srgbClr val="595959"/>
                </a:solidFill>
                <a:latin typeface="Exo 2"/>
                <a:ea typeface="Exo 2"/>
                <a:cs typeface="Exo 2"/>
                <a:sym typeface="Exo 2"/>
              </a:rPr>
              <a:t>(p - 1)</a:t>
            </a:r>
            <a:r>
              <a:rPr lang="it" sz="3000">
                <a:solidFill>
                  <a:srgbClr val="595959"/>
                </a:solidFill>
                <a:latin typeface="Exo 2"/>
                <a:ea typeface="Exo 2"/>
                <a:cs typeface="Exo 2"/>
                <a:sym typeface="Exo 2"/>
              </a:rPr>
              <a:t> mod</a:t>
            </a:r>
            <a:r>
              <a:rPr i="1" lang="it" sz="3000">
                <a:solidFill>
                  <a:srgbClr val="595959"/>
                </a:solidFill>
                <a:latin typeface="Exo 2"/>
                <a:ea typeface="Exo 2"/>
                <a:cs typeface="Exo 2"/>
                <a:sym typeface="Exo 2"/>
              </a:rPr>
              <a:t> p</a:t>
            </a:r>
            <a:r>
              <a:rPr lang="it" sz="3000">
                <a:solidFill>
                  <a:srgbClr val="595959"/>
                </a:solidFill>
                <a:latin typeface="Exo 2"/>
                <a:ea typeface="Exo 2"/>
                <a:cs typeface="Exo 2"/>
                <a:sym typeface="Exo 2"/>
              </a:rPr>
              <a:t>, </a:t>
            </a:r>
            <a:r>
              <a:rPr lang="it" sz="3000">
                <a:solidFill>
                  <a:srgbClr val="595959"/>
                </a:solidFill>
                <a:latin typeface="Exo 2"/>
                <a:ea typeface="Exo 2"/>
                <a:cs typeface="Exo 2"/>
                <a:sym typeface="Exo 2"/>
              </a:rPr>
              <a:t>si ottiene ogni numero compreso tra</a:t>
            </a:r>
            <a:r>
              <a:rPr lang="it" sz="3000">
                <a:solidFill>
                  <a:srgbClr val="595959"/>
                </a:solidFill>
                <a:latin typeface="Exo 2"/>
                <a:ea typeface="Exo 2"/>
                <a:cs typeface="Exo 2"/>
                <a:sym typeface="Exo 2"/>
              </a:rPr>
              <a:t> </a:t>
            </a:r>
            <a:r>
              <a:rPr i="1" lang="it" sz="3000">
                <a:solidFill>
                  <a:srgbClr val="595959"/>
                </a:solidFill>
                <a:latin typeface="Exo 2"/>
                <a:ea typeface="Exo 2"/>
                <a:cs typeface="Exo 2"/>
                <a:sym typeface="Exo 2"/>
              </a:rPr>
              <a:t>1</a:t>
            </a:r>
            <a:r>
              <a:rPr lang="it" sz="3000">
                <a:solidFill>
                  <a:srgbClr val="595959"/>
                </a:solidFill>
                <a:latin typeface="Exo 2"/>
                <a:ea typeface="Exo 2"/>
                <a:cs typeface="Exo 2"/>
                <a:sym typeface="Exo 2"/>
              </a:rPr>
              <a:t> e </a:t>
            </a:r>
            <a:r>
              <a:rPr i="1" lang="it" sz="3000">
                <a:solidFill>
                  <a:srgbClr val="595959"/>
                </a:solidFill>
                <a:latin typeface="Exo 2"/>
                <a:ea typeface="Exo 2"/>
                <a:cs typeface="Exo 2"/>
                <a:sym typeface="Exo 2"/>
              </a:rPr>
              <a:t>(p - 1)</a:t>
            </a:r>
            <a:endParaRPr sz="3000">
              <a:solidFill>
                <a:srgbClr val="595959"/>
              </a:solidFill>
              <a:latin typeface="Exo 2"/>
              <a:ea typeface="Exo 2"/>
              <a:cs typeface="Exo 2"/>
              <a:sym typeface="Exo 2"/>
            </a:endParaRPr>
          </a:p>
          <a:p>
            <a:pPr indent="-419100" lvl="0" marL="457200" rtl="0" algn="l">
              <a:spcBef>
                <a:spcPts val="600"/>
              </a:spcBef>
              <a:spcAft>
                <a:spcPts val="0"/>
              </a:spcAft>
              <a:buClr>
                <a:srgbClr val="595959"/>
              </a:buClr>
              <a:buSzPts val="3000"/>
              <a:buChar char="●"/>
            </a:pPr>
            <a:r>
              <a:rPr lang="it" sz="3000">
                <a:solidFill>
                  <a:srgbClr val="595959"/>
                </a:solidFill>
                <a:latin typeface="Exo 2"/>
                <a:ea typeface="Exo 2"/>
                <a:cs typeface="Exo 2"/>
                <a:sym typeface="Exo 2"/>
              </a:rPr>
              <a:t>Esempio: </a:t>
            </a:r>
            <a:r>
              <a:rPr i="1" lang="it" sz="3000">
                <a:solidFill>
                  <a:srgbClr val="595959"/>
                </a:solidFill>
                <a:latin typeface="Exo 2"/>
                <a:ea typeface="Exo 2"/>
                <a:cs typeface="Exo 2"/>
                <a:sym typeface="Exo 2"/>
              </a:rPr>
              <a:t>3</a:t>
            </a:r>
            <a:r>
              <a:rPr lang="it" sz="3000">
                <a:solidFill>
                  <a:srgbClr val="595959"/>
                </a:solidFill>
                <a:latin typeface="Exo 2"/>
                <a:ea typeface="Exo 2"/>
                <a:cs typeface="Exo 2"/>
                <a:sym typeface="Exo 2"/>
              </a:rPr>
              <a:t> è una radice primitiva di </a:t>
            </a:r>
            <a:r>
              <a:rPr i="1" lang="it" sz="3000">
                <a:solidFill>
                  <a:srgbClr val="595959"/>
                </a:solidFill>
                <a:latin typeface="Exo 2"/>
                <a:ea typeface="Exo 2"/>
                <a:cs typeface="Exo 2"/>
                <a:sym typeface="Exo 2"/>
              </a:rPr>
              <a:t>7</a:t>
            </a:r>
            <a:r>
              <a:rPr lang="it" sz="3000">
                <a:solidFill>
                  <a:srgbClr val="595959"/>
                </a:solidFill>
                <a:latin typeface="Exo 2"/>
                <a:ea typeface="Exo 2"/>
                <a:cs typeface="Exo 2"/>
                <a:sym typeface="Exo 2"/>
              </a:rPr>
              <a:t> perché</a:t>
            </a:r>
            <a:endParaRPr sz="3000">
              <a:solidFill>
                <a:srgbClr val="595959"/>
              </a:solidFill>
              <a:latin typeface="Exo 2"/>
              <a:ea typeface="Exo 2"/>
              <a:cs typeface="Exo 2"/>
              <a:sym typeface="Exo 2"/>
            </a:endParaRPr>
          </a:p>
          <a:p>
            <a:pPr indent="-381000" lvl="1" marL="914400" rtl="0" algn="l">
              <a:spcBef>
                <a:spcPts val="0"/>
              </a:spcBef>
              <a:spcAft>
                <a:spcPts val="0"/>
              </a:spcAft>
              <a:buClr>
                <a:srgbClr val="595959"/>
              </a:buClr>
              <a:buSzPts val="2400"/>
              <a:buFont typeface="Exo 2"/>
              <a:buChar char="○"/>
            </a:pPr>
            <a:r>
              <a:rPr i="1" lang="it" sz="2400">
                <a:solidFill>
                  <a:srgbClr val="595959"/>
                </a:solidFill>
                <a:latin typeface="Exo 2"/>
                <a:ea typeface="Exo 2"/>
                <a:cs typeface="Exo 2"/>
                <a:sym typeface="Exo 2"/>
              </a:rPr>
              <a:t>3</a:t>
            </a:r>
            <a:r>
              <a:rPr baseline="30000" i="1" lang="it" sz="2400">
                <a:solidFill>
                  <a:srgbClr val="595959"/>
                </a:solidFill>
                <a:latin typeface="Exo 2"/>
                <a:ea typeface="Exo 2"/>
                <a:cs typeface="Exo 2"/>
                <a:sym typeface="Exo 2"/>
              </a:rPr>
              <a:t>1 </a:t>
            </a:r>
            <a:r>
              <a:rPr lang="it" sz="2400">
                <a:solidFill>
                  <a:srgbClr val="595959"/>
                </a:solidFill>
                <a:latin typeface="Exo 2"/>
                <a:ea typeface="Exo 2"/>
                <a:cs typeface="Exo 2"/>
                <a:sym typeface="Exo 2"/>
              </a:rPr>
              <a:t>mod</a:t>
            </a:r>
            <a:r>
              <a:rPr i="1" lang="it" sz="2400">
                <a:solidFill>
                  <a:srgbClr val="595959"/>
                </a:solidFill>
                <a:latin typeface="Exo 2"/>
                <a:ea typeface="Exo 2"/>
                <a:cs typeface="Exo 2"/>
                <a:sym typeface="Exo 2"/>
              </a:rPr>
              <a:t> 7 = 3      	3</a:t>
            </a:r>
            <a:r>
              <a:rPr baseline="30000" i="1" lang="it" sz="2400">
                <a:solidFill>
                  <a:srgbClr val="595959"/>
                </a:solidFill>
                <a:latin typeface="Exo 2"/>
                <a:ea typeface="Exo 2"/>
                <a:cs typeface="Exo 2"/>
                <a:sym typeface="Exo 2"/>
              </a:rPr>
              <a:t>2 </a:t>
            </a:r>
            <a:r>
              <a:rPr lang="it" sz="2400">
                <a:solidFill>
                  <a:srgbClr val="595959"/>
                </a:solidFill>
                <a:latin typeface="Exo 2"/>
                <a:ea typeface="Exo 2"/>
                <a:cs typeface="Exo 2"/>
                <a:sym typeface="Exo 2"/>
              </a:rPr>
              <a:t>mod </a:t>
            </a:r>
            <a:r>
              <a:rPr i="1" lang="it" sz="2400">
                <a:solidFill>
                  <a:srgbClr val="595959"/>
                </a:solidFill>
                <a:latin typeface="Exo 2"/>
                <a:ea typeface="Exo 2"/>
                <a:cs typeface="Exo 2"/>
                <a:sym typeface="Exo 2"/>
              </a:rPr>
              <a:t>7 = 2		3</a:t>
            </a:r>
            <a:r>
              <a:rPr baseline="30000" i="1" lang="it" sz="2400">
                <a:solidFill>
                  <a:srgbClr val="595959"/>
                </a:solidFill>
                <a:latin typeface="Exo 2"/>
                <a:ea typeface="Exo 2"/>
                <a:cs typeface="Exo 2"/>
                <a:sym typeface="Exo 2"/>
              </a:rPr>
              <a:t>3 </a:t>
            </a:r>
            <a:r>
              <a:rPr lang="it" sz="2400">
                <a:solidFill>
                  <a:srgbClr val="595959"/>
                </a:solidFill>
                <a:latin typeface="Exo 2"/>
                <a:ea typeface="Exo 2"/>
                <a:cs typeface="Exo 2"/>
                <a:sym typeface="Exo 2"/>
              </a:rPr>
              <a:t>mod</a:t>
            </a:r>
            <a:r>
              <a:rPr i="1" lang="it" sz="2400">
                <a:solidFill>
                  <a:srgbClr val="595959"/>
                </a:solidFill>
                <a:latin typeface="Exo 2"/>
                <a:ea typeface="Exo 2"/>
                <a:cs typeface="Exo 2"/>
                <a:sym typeface="Exo 2"/>
              </a:rPr>
              <a:t> 7 = 6</a:t>
            </a:r>
            <a:endParaRPr i="1" sz="2400">
              <a:solidFill>
                <a:srgbClr val="595959"/>
              </a:solidFill>
              <a:latin typeface="Exo 2"/>
              <a:ea typeface="Exo 2"/>
              <a:cs typeface="Exo 2"/>
              <a:sym typeface="Exo 2"/>
            </a:endParaRPr>
          </a:p>
          <a:p>
            <a:pPr indent="-381000" lvl="1" marL="914400" rtl="0" algn="l">
              <a:spcBef>
                <a:spcPts val="0"/>
              </a:spcBef>
              <a:spcAft>
                <a:spcPts val="0"/>
              </a:spcAft>
              <a:buClr>
                <a:srgbClr val="595959"/>
              </a:buClr>
              <a:buSzPts val="2400"/>
              <a:buFont typeface="Exo 2"/>
              <a:buChar char="○"/>
            </a:pPr>
            <a:r>
              <a:rPr i="1" lang="it" sz="2400">
                <a:solidFill>
                  <a:srgbClr val="595959"/>
                </a:solidFill>
                <a:latin typeface="Exo 2"/>
                <a:ea typeface="Exo 2"/>
                <a:cs typeface="Exo 2"/>
                <a:sym typeface="Exo 2"/>
              </a:rPr>
              <a:t>3</a:t>
            </a:r>
            <a:r>
              <a:rPr baseline="30000" i="1" lang="it" sz="2400">
                <a:solidFill>
                  <a:srgbClr val="595959"/>
                </a:solidFill>
                <a:latin typeface="Exo 2"/>
                <a:ea typeface="Exo 2"/>
                <a:cs typeface="Exo 2"/>
                <a:sym typeface="Exo 2"/>
              </a:rPr>
              <a:t>4 </a:t>
            </a:r>
            <a:r>
              <a:rPr lang="it" sz="2400">
                <a:solidFill>
                  <a:srgbClr val="595959"/>
                </a:solidFill>
                <a:latin typeface="Exo 2"/>
                <a:ea typeface="Exo 2"/>
                <a:cs typeface="Exo 2"/>
                <a:sym typeface="Exo 2"/>
              </a:rPr>
              <a:t>mod</a:t>
            </a:r>
            <a:r>
              <a:rPr i="1" lang="it" sz="2400">
                <a:solidFill>
                  <a:srgbClr val="595959"/>
                </a:solidFill>
                <a:latin typeface="Exo 2"/>
                <a:ea typeface="Exo 2"/>
                <a:cs typeface="Exo 2"/>
                <a:sym typeface="Exo 2"/>
              </a:rPr>
              <a:t> 7 = 4		3</a:t>
            </a:r>
            <a:r>
              <a:rPr baseline="30000" i="1" lang="it" sz="2400">
                <a:solidFill>
                  <a:srgbClr val="595959"/>
                </a:solidFill>
                <a:latin typeface="Exo 2"/>
                <a:ea typeface="Exo 2"/>
                <a:cs typeface="Exo 2"/>
                <a:sym typeface="Exo 2"/>
              </a:rPr>
              <a:t>5 </a:t>
            </a:r>
            <a:r>
              <a:rPr lang="it" sz="2400">
                <a:solidFill>
                  <a:srgbClr val="595959"/>
                </a:solidFill>
                <a:latin typeface="Exo 2"/>
                <a:ea typeface="Exo 2"/>
                <a:cs typeface="Exo 2"/>
                <a:sym typeface="Exo 2"/>
              </a:rPr>
              <a:t>mod</a:t>
            </a:r>
            <a:r>
              <a:rPr i="1" lang="it" sz="2400">
                <a:solidFill>
                  <a:srgbClr val="595959"/>
                </a:solidFill>
                <a:latin typeface="Exo 2"/>
                <a:ea typeface="Exo 2"/>
                <a:cs typeface="Exo 2"/>
                <a:sym typeface="Exo 2"/>
              </a:rPr>
              <a:t> 7 = 5		3</a:t>
            </a:r>
            <a:r>
              <a:rPr baseline="30000" i="1" lang="it" sz="2400">
                <a:solidFill>
                  <a:srgbClr val="595959"/>
                </a:solidFill>
                <a:latin typeface="Exo 2"/>
                <a:ea typeface="Exo 2"/>
                <a:cs typeface="Exo 2"/>
                <a:sym typeface="Exo 2"/>
              </a:rPr>
              <a:t>6 </a:t>
            </a:r>
            <a:r>
              <a:rPr lang="it" sz="2400">
                <a:solidFill>
                  <a:srgbClr val="595959"/>
                </a:solidFill>
                <a:latin typeface="Exo 2"/>
                <a:ea typeface="Exo 2"/>
                <a:cs typeface="Exo 2"/>
                <a:sym typeface="Exo 2"/>
              </a:rPr>
              <a:t>mod</a:t>
            </a:r>
            <a:r>
              <a:rPr i="1" lang="it" sz="2400">
                <a:solidFill>
                  <a:srgbClr val="595959"/>
                </a:solidFill>
                <a:latin typeface="Exo 2"/>
                <a:ea typeface="Exo 2"/>
                <a:cs typeface="Exo 2"/>
                <a:sym typeface="Exo 2"/>
              </a:rPr>
              <a:t> 7 = 1</a:t>
            </a:r>
            <a:endParaRPr i="1" sz="2400">
              <a:solidFill>
                <a:srgbClr val="595959"/>
              </a:solidFill>
              <a:latin typeface="Exo 2"/>
              <a:ea typeface="Exo 2"/>
              <a:cs typeface="Exo 2"/>
              <a:sym typeface="Exo 2"/>
            </a:endParaRPr>
          </a:p>
          <a:p>
            <a:pPr indent="0" lvl="0" marL="0" rtl="0" algn="l">
              <a:spcBef>
                <a:spcPts val="600"/>
              </a:spcBef>
              <a:spcAft>
                <a:spcPts val="0"/>
              </a:spcAft>
              <a:buNone/>
            </a:pPr>
            <a:r>
              <a:t/>
            </a:r>
            <a:endParaRPr sz="3000">
              <a:solidFill>
                <a:srgbClr val="595959"/>
              </a:solidFill>
              <a:latin typeface="Exo 2"/>
              <a:ea typeface="Exo 2"/>
              <a:cs typeface="Exo 2"/>
              <a:sym typeface="Exo 2"/>
            </a:endParaRPr>
          </a:p>
          <a:p>
            <a:pPr indent="0" lvl="0" marL="0" rtl="0" algn="l">
              <a:spcBef>
                <a:spcPts val="600"/>
              </a:spcBef>
              <a:spcAft>
                <a:spcPts val="0"/>
              </a:spcAft>
              <a:buNone/>
            </a:pPr>
            <a:r>
              <a:rPr lang="it" sz="2800">
                <a:solidFill>
                  <a:srgbClr val="595959"/>
                </a:solidFill>
                <a:latin typeface="Exo 2"/>
                <a:ea typeface="Exo 2"/>
                <a:cs typeface="Exo 2"/>
                <a:sym typeface="Exo 2"/>
              </a:rPr>
              <a:t>Quindi, poniamo</a:t>
            </a:r>
            <a:r>
              <a:rPr lang="it" sz="2800">
                <a:solidFill>
                  <a:srgbClr val="595959"/>
                </a:solidFill>
                <a:latin typeface="Exo 2"/>
                <a:ea typeface="Exo 2"/>
                <a:cs typeface="Exo 2"/>
                <a:sym typeface="Exo 2"/>
              </a:rPr>
              <a:t> </a:t>
            </a:r>
            <a:r>
              <a:rPr i="1" lang="it" sz="2800">
                <a:solidFill>
                  <a:srgbClr val="595959"/>
                </a:solidFill>
                <a:latin typeface="Exo 2"/>
                <a:ea typeface="Exo 2"/>
                <a:cs typeface="Exo 2"/>
                <a:sym typeface="Exo 2"/>
              </a:rPr>
              <a:t>a = 3</a:t>
            </a:r>
            <a:r>
              <a:rPr lang="it" sz="2800">
                <a:solidFill>
                  <a:srgbClr val="595959"/>
                </a:solidFill>
                <a:latin typeface="Exo 2"/>
                <a:ea typeface="Exo 2"/>
                <a:cs typeface="Exo 2"/>
                <a:sym typeface="Exo 2"/>
              </a:rPr>
              <a:t>, </a:t>
            </a:r>
            <a:r>
              <a:rPr i="1" lang="it" sz="2800">
                <a:solidFill>
                  <a:srgbClr val="595959"/>
                </a:solidFill>
                <a:latin typeface="Exo 2"/>
                <a:ea typeface="Exo 2"/>
                <a:cs typeface="Exo 2"/>
                <a:sym typeface="Exo 2"/>
              </a:rPr>
              <a:t>p = 7</a:t>
            </a:r>
            <a:r>
              <a:rPr lang="it" sz="2800">
                <a:solidFill>
                  <a:srgbClr val="595959"/>
                </a:solidFill>
                <a:latin typeface="Exo 2"/>
                <a:ea typeface="Exo 2"/>
                <a:cs typeface="Exo 2"/>
                <a:sym typeface="Exo 2"/>
              </a:rPr>
              <a:t> </a:t>
            </a:r>
            <a:r>
              <a:rPr lang="it" sz="2800">
                <a:solidFill>
                  <a:srgbClr val="595959"/>
                </a:solidFill>
                <a:latin typeface="Exo 2"/>
                <a:ea typeface="Exo 2"/>
                <a:cs typeface="Exo 2"/>
                <a:sym typeface="Exo 2"/>
              </a:rPr>
              <a:t>noti a tutti nel sistema.</a:t>
            </a:r>
            <a:endParaRPr i="1" sz="2800">
              <a:solidFill>
                <a:srgbClr val="595959"/>
              </a:solidFill>
              <a:latin typeface="Exo 2"/>
              <a:ea typeface="Exo 2"/>
              <a:cs typeface="Exo 2"/>
              <a:sym typeface="Exo 2"/>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7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Esempio: scambio Diffie-Hellman</a:t>
            </a:r>
            <a:endParaRPr/>
          </a:p>
        </p:txBody>
      </p:sp>
      <p:sp>
        <p:nvSpPr>
          <p:cNvPr id="948" name="Google Shape;948;p78"/>
          <p:cNvSpPr txBox="1"/>
          <p:nvPr/>
        </p:nvSpPr>
        <p:spPr>
          <a:xfrm>
            <a:off x="412600" y="1570475"/>
            <a:ext cx="8488500" cy="49677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it" sz="3000">
                <a:solidFill>
                  <a:srgbClr val="595959"/>
                </a:solidFill>
                <a:latin typeface="Exo 2"/>
                <a:ea typeface="Exo 2"/>
                <a:cs typeface="Exo 2"/>
                <a:sym typeface="Exo 2"/>
              </a:rPr>
              <a:t>Chiave privata</a:t>
            </a:r>
            <a:r>
              <a:rPr lang="it" sz="3000">
                <a:solidFill>
                  <a:srgbClr val="595959"/>
                </a:solidFill>
                <a:latin typeface="Exo 2"/>
                <a:ea typeface="Exo 2"/>
                <a:cs typeface="Exo 2"/>
                <a:sym typeface="Exo 2"/>
              </a:rPr>
              <a:t> (segreta)</a:t>
            </a:r>
            <a:r>
              <a:rPr b="1" lang="it" sz="3000">
                <a:solidFill>
                  <a:srgbClr val="595959"/>
                </a:solidFill>
                <a:latin typeface="Exo 2"/>
                <a:ea typeface="Exo 2"/>
                <a:cs typeface="Exo 2"/>
                <a:sym typeface="Exo 2"/>
              </a:rPr>
              <a:t>:</a:t>
            </a:r>
            <a:endParaRPr i="1" sz="3000">
              <a:solidFill>
                <a:srgbClr val="595959"/>
              </a:solidFill>
              <a:latin typeface="Exo 2"/>
              <a:ea typeface="Exo 2"/>
              <a:cs typeface="Exo 2"/>
              <a:sym typeface="Exo 2"/>
            </a:endParaRPr>
          </a:p>
          <a:p>
            <a:pPr indent="0" lvl="0" marL="0" rtl="0" algn="l">
              <a:spcBef>
                <a:spcPts val="600"/>
              </a:spcBef>
              <a:spcAft>
                <a:spcPts val="0"/>
              </a:spcAft>
              <a:buNone/>
            </a:pPr>
            <a:r>
              <a:rPr lang="it" sz="3000">
                <a:solidFill>
                  <a:srgbClr val="595959"/>
                </a:solidFill>
                <a:latin typeface="Exo 2"/>
                <a:ea typeface="Exo 2"/>
                <a:cs typeface="Exo 2"/>
                <a:sym typeface="Exo 2"/>
              </a:rPr>
              <a:t>Loro scelgono un numero</a:t>
            </a:r>
            <a:r>
              <a:rPr lang="it" sz="3000">
                <a:solidFill>
                  <a:srgbClr val="595959"/>
                </a:solidFill>
                <a:latin typeface="Exo 2"/>
                <a:ea typeface="Exo 2"/>
                <a:cs typeface="Exo 2"/>
                <a:sym typeface="Exo 2"/>
              </a:rPr>
              <a:t> </a:t>
            </a:r>
            <a:r>
              <a:rPr i="1" lang="it" sz="3000">
                <a:solidFill>
                  <a:srgbClr val="595959"/>
                </a:solidFill>
                <a:latin typeface="Exo 2"/>
                <a:ea typeface="Exo 2"/>
                <a:cs typeface="Exo 2"/>
                <a:sym typeface="Exo 2"/>
              </a:rPr>
              <a:t>X</a:t>
            </a:r>
            <a:r>
              <a:rPr lang="it" sz="3000">
                <a:solidFill>
                  <a:srgbClr val="595959"/>
                </a:solidFill>
                <a:latin typeface="Exo 2"/>
                <a:ea typeface="Exo 2"/>
                <a:cs typeface="Exo 2"/>
                <a:sym typeface="Exo 2"/>
              </a:rPr>
              <a:t> tra </a:t>
            </a:r>
            <a:r>
              <a:rPr i="1" lang="it" sz="3000">
                <a:solidFill>
                  <a:srgbClr val="595959"/>
                </a:solidFill>
                <a:latin typeface="Exo 2"/>
                <a:ea typeface="Exo 2"/>
                <a:cs typeface="Exo 2"/>
                <a:sym typeface="Exo 2"/>
              </a:rPr>
              <a:t>[1, 2, ..., (p-1)]</a:t>
            </a:r>
            <a:endParaRPr i="1" sz="3000">
              <a:solidFill>
                <a:srgbClr val="595959"/>
              </a:solidFill>
              <a:latin typeface="Exo 2"/>
              <a:ea typeface="Exo 2"/>
              <a:cs typeface="Exo 2"/>
              <a:sym typeface="Exo 2"/>
            </a:endParaRPr>
          </a:p>
          <a:p>
            <a:pPr indent="-419100" lvl="0" marL="457200" rtl="0" algn="l">
              <a:spcBef>
                <a:spcPts val="600"/>
              </a:spcBef>
              <a:spcAft>
                <a:spcPts val="0"/>
              </a:spcAft>
              <a:buClr>
                <a:srgbClr val="595959"/>
              </a:buClr>
              <a:buSzPts val="3000"/>
              <a:buChar char="●"/>
            </a:pPr>
            <a:r>
              <a:rPr lang="it" sz="3000">
                <a:solidFill>
                  <a:srgbClr val="595959"/>
                </a:solidFill>
                <a:latin typeface="Exo 2"/>
                <a:ea typeface="Exo 2"/>
                <a:cs typeface="Exo 2"/>
                <a:sym typeface="Exo 2"/>
              </a:rPr>
              <a:t>  Alice</a:t>
            </a:r>
            <a:r>
              <a:rPr b="1" lang="it" sz="3000">
                <a:solidFill>
                  <a:srgbClr val="595959"/>
                </a:solidFill>
                <a:latin typeface="Exo 2"/>
                <a:ea typeface="Exo 2"/>
                <a:cs typeface="Exo 2"/>
                <a:sym typeface="Exo 2"/>
              </a:rPr>
              <a:t> 	</a:t>
            </a:r>
            <a:r>
              <a:rPr i="1" lang="it" sz="3000">
                <a:solidFill>
                  <a:srgbClr val="595959"/>
                </a:solidFill>
                <a:latin typeface="Exo 2"/>
                <a:ea typeface="Exo 2"/>
                <a:cs typeface="Exo 2"/>
                <a:sym typeface="Exo 2"/>
              </a:rPr>
              <a:t>X</a:t>
            </a:r>
            <a:r>
              <a:rPr baseline="-25000" i="1" lang="it" sz="3000">
                <a:solidFill>
                  <a:srgbClr val="595959"/>
                </a:solidFill>
                <a:latin typeface="Exo 2"/>
                <a:ea typeface="Exo 2"/>
                <a:cs typeface="Exo 2"/>
                <a:sym typeface="Exo 2"/>
              </a:rPr>
              <a:t>A</a:t>
            </a:r>
            <a:r>
              <a:rPr lang="it" sz="3000">
                <a:solidFill>
                  <a:srgbClr val="595959"/>
                </a:solidFill>
                <a:latin typeface="Exo 2"/>
                <a:ea typeface="Exo 2"/>
                <a:cs typeface="Exo 2"/>
                <a:sym typeface="Exo 2"/>
              </a:rPr>
              <a:t>   						  </a:t>
            </a:r>
            <a:r>
              <a:rPr i="1" lang="it" sz="3000">
                <a:solidFill>
                  <a:srgbClr val="595959"/>
                </a:solidFill>
                <a:latin typeface="Exo 2"/>
                <a:ea typeface="Exo 2"/>
                <a:cs typeface="Exo 2"/>
                <a:sym typeface="Exo 2"/>
              </a:rPr>
              <a:t>X</a:t>
            </a:r>
            <a:r>
              <a:rPr baseline="-25000" i="1" lang="it" sz="3000">
                <a:solidFill>
                  <a:srgbClr val="595959"/>
                </a:solidFill>
                <a:latin typeface="Exo 2"/>
                <a:ea typeface="Exo 2"/>
                <a:cs typeface="Exo 2"/>
                <a:sym typeface="Exo 2"/>
              </a:rPr>
              <a:t>A</a:t>
            </a:r>
            <a:r>
              <a:rPr i="1" lang="it" sz="3000">
                <a:solidFill>
                  <a:srgbClr val="595959"/>
                </a:solidFill>
                <a:latin typeface="Exo 2"/>
                <a:ea typeface="Exo 2"/>
                <a:cs typeface="Exo 2"/>
                <a:sym typeface="Exo 2"/>
              </a:rPr>
              <a:t>= 3</a:t>
            </a:r>
            <a:endParaRPr i="1" sz="3000">
              <a:solidFill>
                <a:srgbClr val="595959"/>
              </a:solidFill>
              <a:latin typeface="Exo 2"/>
              <a:ea typeface="Exo 2"/>
              <a:cs typeface="Exo 2"/>
              <a:sym typeface="Exo 2"/>
            </a:endParaRPr>
          </a:p>
          <a:p>
            <a:pPr indent="-419100" lvl="0" marL="457200" rtl="0" algn="l">
              <a:spcBef>
                <a:spcPts val="0"/>
              </a:spcBef>
              <a:spcAft>
                <a:spcPts val="0"/>
              </a:spcAft>
              <a:buClr>
                <a:srgbClr val="595959"/>
              </a:buClr>
              <a:buSzPts val="3000"/>
              <a:buChar char="●"/>
            </a:pPr>
            <a:r>
              <a:rPr lang="it" sz="3000">
                <a:solidFill>
                  <a:srgbClr val="595959"/>
                </a:solidFill>
                <a:latin typeface="Exo 2"/>
                <a:ea typeface="Exo 2"/>
                <a:cs typeface="Exo 2"/>
                <a:sym typeface="Exo 2"/>
              </a:rPr>
              <a:t>  Bob</a:t>
            </a:r>
            <a:r>
              <a:rPr b="1" lang="it" sz="3000">
                <a:solidFill>
                  <a:srgbClr val="595959"/>
                </a:solidFill>
                <a:latin typeface="Exo 2"/>
                <a:ea typeface="Exo 2"/>
                <a:cs typeface="Exo 2"/>
                <a:sym typeface="Exo 2"/>
              </a:rPr>
              <a:t> </a:t>
            </a:r>
            <a:r>
              <a:rPr lang="it" sz="3000">
                <a:solidFill>
                  <a:srgbClr val="595959"/>
                </a:solidFill>
                <a:latin typeface="Exo 2"/>
                <a:ea typeface="Exo 2"/>
                <a:cs typeface="Exo 2"/>
                <a:sym typeface="Exo 2"/>
              </a:rPr>
              <a:t>	</a:t>
            </a:r>
            <a:r>
              <a:rPr i="1" lang="it" sz="3000">
                <a:solidFill>
                  <a:srgbClr val="595959"/>
                </a:solidFill>
                <a:latin typeface="Exo 2"/>
                <a:ea typeface="Exo 2"/>
                <a:cs typeface="Exo 2"/>
                <a:sym typeface="Exo 2"/>
              </a:rPr>
              <a:t>X</a:t>
            </a:r>
            <a:r>
              <a:rPr baseline="-25000" i="1" lang="it" sz="3000">
                <a:solidFill>
                  <a:srgbClr val="595959"/>
                </a:solidFill>
                <a:latin typeface="Exo 2"/>
                <a:ea typeface="Exo 2"/>
                <a:cs typeface="Exo 2"/>
                <a:sym typeface="Exo 2"/>
              </a:rPr>
              <a:t>B</a:t>
            </a:r>
            <a:r>
              <a:rPr lang="it" sz="3000">
                <a:solidFill>
                  <a:srgbClr val="595959"/>
                </a:solidFill>
                <a:latin typeface="Exo 2"/>
                <a:ea typeface="Exo 2"/>
                <a:cs typeface="Exo 2"/>
                <a:sym typeface="Exo 2"/>
              </a:rPr>
              <a:t>   						  </a:t>
            </a:r>
            <a:r>
              <a:rPr i="1" lang="it" sz="3000">
                <a:solidFill>
                  <a:srgbClr val="595959"/>
                </a:solidFill>
                <a:latin typeface="Exo 2"/>
                <a:ea typeface="Exo 2"/>
                <a:cs typeface="Exo 2"/>
                <a:sym typeface="Exo 2"/>
              </a:rPr>
              <a:t>X</a:t>
            </a:r>
            <a:r>
              <a:rPr baseline="-25000" i="1" lang="it" sz="3000">
                <a:solidFill>
                  <a:srgbClr val="595959"/>
                </a:solidFill>
                <a:latin typeface="Exo 2"/>
                <a:ea typeface="Exo 2"/>
                <a:cs typeface="Exo 2"/>
                <a:sym typeface="Exo 2"/>
              </a:rPr>
              <a:t>B</a:t>
            </a:r>
            <a:r>
              <a:rPr i="1" lang="it" sz="3000">
                <a:solidFill>
                  <a:srgbClr val="595959"/>
                </a:solidFill>
                <a:latin typeface="Exo 2"/>
                <a:ea typeface="Exo 2"/>
                <a:cs typeface="Exo 2"/>
                <a:sym typeface="Exo 2"/>
              </a:rPr>
              <a:t>= 1</a:t>
            </a:r>
            <a:endParaRPr b="1" sz="3000">
              <a:solidFill>
                <a:srgbClr val="595959"/>
              </a:solidFill>
              <a:latin typeface="Exo 2"/>
              <a:ea typeface="Exo 2"/>
              <a:cs typeface="Exo 2"/>
              <a:sym typeface="Exo 2"/>
            </a:endParaRPr>
          </a:p>
          <a:p>
            <a:pPr indent="0" lvl="0" marL="0" rtl="0" algn="l">
              <a:spcBef>
                <a:spcPts val="600"/>
              </a:spcBef>
              <a:spcAft>
                <a:spcPts val="0"/>
              </a:spcAft>
              <a:buNone/>
            </a:pPr>
            <a:r>
              <a:t/>
            </a:r>
            <a:endParaRPr b="1" sz="3000">
              <a:solidFill>
                <a:srgbClr val="595959"/>
              </a:solidFill>
              <a:latin typeface="Exo 2"/>
              <a:ea typeface="Exo 2"/>
              <a:cs typeface="Exo 2"/>
              <a:sym typeface="Exo 2"/>
            </a:endParaRPr>
          </a:p>
          <a:p>
            <a:pPr indent="0" lvl="0" marL="0" rtl="0" algn="l">
              <a:spcBef>
                <a:spcPts val="600"/>
              </a:spcBef>
              <a:spcAft>
                <a:spcPts val="0"/>
              </a:spcAft>
              <a:buNone/>
            </a:pPr>
            <a:r>
              <a:rPr b="1" lang="it" sz="3000">
                <a:solidFill>
                  <a:srgbClr val="595959"/>
                </a:solidFill>
                <a:latin typeface="Exo 2"/>
                <a:ea typeface="Exo 2"/>
                <a:cs typeface="Exo 2"/>
                <a:sym typeface="Exo 2"/>
              </a:rPr>
              <a:t>Chiave privata</a:t>
            </a:r>
            <a:r>
              <a:rPr lang="it" sz="3000">
                <a:solidFill>
                  <a:srgbClr val="595959"/>
                </a:solidFill>
                <a:latin typeface="Exo 2"/>
                <a:ea typeface="Exo 2"/>
                <a:cs typeface="Exo 2"/>
                <a:sym typeface="Exo 2"/>
              </a:rPr>
              <a:t> (nota a tutti):</a:t>
            </a:r>
            <a:endParaRPr sz="3000">
              <a:solidFill>
                <a:srgbClr val="595959"/>
              </a:solidFill>
              <a:latin typeface="Exo 2"/>
              <a:ea typeface="Exo 2"/>
              <a:cs typeface="Exo 2"/>
              <a:sym typeface="Exo 2"/>
            </a:endParaRPr>
          </a:p>
          <a:p>
            <a:pPr indent="0" lvl="0" marL="0" rtl="0" algn="l">
              <a:spcBef>
                <a:spcPts val="600"/>
              </a:spcBef>
              <a:spcAft>
                <a:spcPts val="0"/>
              </a:spcAft>
              <a:buNone/>
            </a:pPr>
            <a:r>
              <a:rPr lang="it" sz="3000">
                <a:solidFill>
                  <a:srgbClr val="595959"/>
                </a:solidFill>
                <a:latin typeface="Exo 2"/>
                <a:ea typeface="Exo 2"/>
                <a:cs typeface="Exo 2"/>
                <a:sym typeface="Exo 2"/>
              </a:rPr>
              <a:t>Loro ottengono la loro chiave privata facendo:</a:t>
            </a:r>
            <a:endParaRPr sz="3000">
              <a:solidFill>
                <a:srgbClr val="595959"/>
              </a:solidFill>
              <a:latin typeface="Exo 2"/>
              <a:ea typeface="Exo 2"/>
              <a:cs typeface="Exo 2"/>
              <a:sym typeface="Exo 2"/>
            </a:endParaRPr>
          </a:p>
          <a:p>
            <a:pPr indent="-419100" lvl="0" marL="457200" rtl="0" algn="l">
              <a:spcBef>
                <a:spcPts val="600"/>
              </a:spcBef>
              <a:spcAft>
                <a:spcPts val="0"/>
              </a:spcAft>
              <a:buClr>
                <a:srgbClr val="595959"/>
              </a:buClr>
              <a:buSzPts val="3000"/>
              <a:buChar char="●"/>
            </a:pPr>
            <a:r>
              <a:rPr lang="it" sz="3000">
                <a:solidFill>
                  <a:srgbClr val="595959"/>
                </a:solidFill>
                <a:latin typeface="Exo 2"/>
                <a:ea typeface="Exo 2"/>
                <a:cs typeface="Exo 2"/>
                <a:sym typeface="Exo 2"/>
              </a:rPr>
              <a:t>  Alice				</a:t>
            </a:r>
            <a:r>
              <a:rPr i="1" lang="it" sz="3000">
                <a:solidFill>
                  <a:srgbClr val="595959"/>
                </a:solidFill>
                <a:latin typeface="Exo 2"/>
                <a:ea typeface="Exo 2"/>
                <a:cs typeface="Exo 2"/>
                <a:sym typeface="Exo 2"/>
              </a:rPr>
              <a:t>Y</a:t>
            </a:r>
            <a:r>
              <a:rPr baseline="-25000" i="1" lang="it" sz="3000">
                <a:solidFill>
                  <a:srgbClr val="595959"/>
                </a:solidFill>
                <a:latin typeface="Exo 2"/>
                <a:ea typeface="Exo 2"/>
                <a:cs typeface="Exo 2"/>
                <a:sym typeface="Exo 2"/>
              </a:rPr>
              <a:t>A</a:t>
            </a:r>
            <a:r>
              <a:rPr i="1" lang="it" sz="3000">
                <a:solidFill>
                  <a:srgbClr val="595959"/>
                </a:solidFill>
                <a:latin typeface="Exo 2"/>
                <a:ea typeface="Exo 2"/>
                <a:cs typeface="Exo 2"/>
                <a:sym typeface="Exo 2"/>
              </a:rPr>
              <a:t>= </a:t>
            </a:r>
            <a:r>
              <a:rPr lang="it" sz="3000">
                <a:solidFill>
                  <a:srgbClr val="595959"/>
                </a:solidFill>
                <a:latin typeface="Exo 2"/>
                <a:ea typeface="Exo 2"/>
                <a:cs typeface="Exo 2"/>
                <a:sym typeface="Exo 2"/>
              </a:rPr>
              <a:t>3</a:t>
            </a:r>
            <a:r>
              <a:rPr baseline="30000" lang="it" sz="3000">
                <a:solidFill>
                  <a:srgbClr val="595959"/>
                </a:solidFill>
                <a:latin typeface="Exo 2"/>
                <a:ea typeface="Exo 2"/>
                <a:cs typeface="Exo 2"/>
                <a:sym typeface="Exo 2"/>
              </a:rPr>
              <a:t>3</a:t>
            </a:r>
            <a:r>
              <a:rPr lang="it" sz="3000">
                <a:solidFill>
                  <a:srgbClr val="595959"/>
                </a:solidFill>
                <a:latin typeface="Exo 2"/>
                <a:ea typeface="Exo 2"/>
                <a:cs typeface="Exo 2"/>
                <a:sym typeface="Exo 2"/>
              </a:rPr>
              <a:t> mod 7 = 27 mod 7 = 6</a:t>
            </a:r>
            <a:endParaRPr sz="3000">
              <a:solidFill>
                <a:srgbClr val="595959"/>
              </a:solidFill>
              <a:latin typeface="Exo 2"/>
              <a:ea typeface="Exo 2"/>
              <a:cs typeface="Exo 2"/>
              <a:sym typeface="Exo 2"/>
            </a:endParaRPr>
          </a:p>
          <a:p>
            <a:pPr indent="-419100" lvl="0" marL="457200" rtl="0" algn="l">
              <a:spcBef>
                <a:spcPts val="0"/>
              </a:spcBef>
              <a:spcAft>
                <a:spcPts val="0"/>
              </a:spcAft>
              <a:buClr>
                <a:srgbClr val="595959"/>
              </a:buClr>
              <a:buSzPts val="3000"/>
              <a:buChar char="●"/>
            </a:pPr>
            <a:r>
              <a:rPr lang="it" sz="3000">
                <a:solidFill>
                  <a:srgbClr val="595959"/>
                </a:solidFill>
                <a:latin typeface="Exo 2"/>
                <a:ea typeface="Exo 2"/>
                <a:cs typeface="Exo 2"/>
                <a:sym typeface="Exo 2"/>
              </a:rPr>
              <a:t>  Bob					</a:t>
            </a:r>
            <a:r>
              <a:rPr lang="it" sz="3000">
                <a:solidFill>
                  <a:srgbClr val="595959"/>
                </a:solidFill>
                <a:latin typeface="Exo 2"/>
                <a:ea typeface="Exo 2"/>
                <a:cs typeface="Exo 2"/>
                <a:sym typeface="Exo 2"/>
              </a:rPr>
              <a:t>				  </a:t>
            </a:r>
            <a:r>
              <a:rPr i="1" lang="it" sz="3000">
                <a:solidFill>
                  <a:srgbClr val="595959"/>
                </a:solidFill>
                <a:latin typeface="Exo 2"/>
                <a:ea typeface="Exo 2"/>
                <a:cs typeface="Exo 2"/>
                <a:sym typeface="Exo 2"/>
              </a:rPr>
              <a:t>Y</a:t>
            </a:r>
            <a:r>
              <a:rPr baseline="-25000" i="1" lang="it" sz="3000">
                <a:solidFill>
                  <a:srgbClr val="595959"/>
                </a:solidFill>
                <a:latin typeface="Exo 2"/>
                <a:ea typeface="Exo 2"/>
                <a:cs typeface="Exo 2"/>
                <a:sym typeface="Exo 2"/>
              </a:rPr>
              <a:t>B</a:t>
            </a:r>
            <a:r>
              <a:rPr lang="it" sz="3000">
                <a:solidFill>
                  <a:srgbClr val="595959"/>
                </a:solidFill>
                <a:latin typeface="Exo 2"/>
                <a:ea typeface="Exo 2"/>
                <a:cs typeface="Exo 2"/>
                <a:sym typeface="Exo 2"/>
              </a:rPr>
              <a:t>= 3</a:t>
            </a:r>
            <a:r>
              <a:rPr baseline="30000" lang="it" sz="3000">
                <a:solidFill>
                  <a:srgbClr val="595959"/>
                </a:solidFill>
                <a:latin typeface="Exo 2"/>
                <a:ea typeface="Exo 2"/>
                <a:cs typeface="Exo 2"/>
                <a:sym typeface="Exo 2"/>
              </a:rPr>
              <a:t>1</a:t>
            </a:r>
            <a:r>
              <a:rPr lang="it" sz="3000">
                <a:solidFill>
                  <a:srgbClr val="595959"/>
                </a:solidFill>
                <a:latin typeface="Exo 2"/>
                <a:ea typeface="Exo 2"/>
                <a:cs typeface="Exo 2"/>
                <a:sym typeface="Exo 2"/>
              </a:rPr>
              <a:t> mod 7 = 3</a:t>
            </a:r>
            <a:endParaRPr i="1" sz="3000">
              <a:solidFill>
                <a:srgbClr val="595959"/>
              </a:solidFill>
              <a:latin typeface="Exo 2"/>
              <a:ea typeface="Exo 2"/>
              <a:cs typeface="Exo 2"/>
              <a:sym typeface="Exo 2"/>
            </a:endParaRPr>
          </a:p>
        </p:txBody>
      </p:sp>
      <p:sp>
        <p:nvSpPr>
          <p:cNvPr id="949" name="Google Shape;949;p78"/>
          <p:cNvSpPr/>
          <p:nvPr/>
        </p:nvSpPr>
        <p:spPr>
          <a:xfrm>
            <a:off x="520126" y="2881571"/>
            <a:ext cx="486845" cy="318529"/>
          </a:xfrm>
          <a:prstGeom prst="flowChartProcess">
            <a:avLst/>
          </a:prstGeom>
          <a:solidFill>
            <a:srgbClr val="741B47"/>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aseline="-25000" i="0" sz="1200" u="none" cap="none" strike="noStrike">
              <a:solidFill>
                <a:srgbClr val="FFFFFF"/>
              </a:solidFill>
              <a:latin typeface="Exo 2"/>
              <a:ea typeface="Exo 2"/>
              <a:cs typeface="Exo 2"/>
              <a:sym typeface="Exo 2"/>
            </a:endParaRPr>
          </a:p>
        </p:txBody>
      </p:sp>
      <p:sp>
        <p:nvSpPr>
          <p:cNvPr id="950" name="Google Shape;950;p78"/>
          <p:cNvSpPr/>
          <p:nvPr/>
        </p:nvSpPr>
        <p:spPr>
          <a:xfrm>
            <a:off x="520122" y="5480495"/>
            <a:ext cx="486845" cy="318529"/>
          </a:xfrm>
          <a:prstGeom prst="flowChartProcess">
            <a:avLst/>
          </a:prstGeom>
          <a:solidFill>
            <a:srgbClr val="C27BA0"/>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aseline="-25000" i="0" sz="1200" u="none" cap="none" strike="noStrike">
              <a:solidFill>
                <a:srgbClr val="000000"/>
              </a:solidFill>
              <a:latin typeface="Exo 2"/>
              <a:ea typeface="Exo 2"/>
              <a:cs typeface="Exo 2"/>
              <a:sym typeface="Exo 2"/>
            </a:endParaRPr>
          </a:p>
        </p:txBody>
      </p:sp>
      <p:sp>
        <p:nvSpPr>
          <p:cNvPr id="951" name="Google Shape;951;p78"/>
          <p:cNvSpPr/>
          <p:nvPr/>
        </p:nvSpPr>
        <p:spPr>
          <a:xfrm>
            <a:off x="520126" y="3351371"/>
            <a:ext cx="486845" cy="318529"/>
          </a:xfrm>
          <a:prstGeom prst="flowChartProcess">
            <a:avLst/>
          </a:prstGeom>
          <a:solidFill>
            <a:srgbClr val="0B5394"/>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aseline="-25000" i="0" sz="1200" u="none" cap="none" strike="noStrike">
              <a:solidFill>
                <a:srgbClr val="FFFFFF"/>
              </a:solidFill>
              <a:latin typeface="Exo 2"/>
              <a:ea typeface="Exo 2"/>
              <a:cs typeface="Exo 2"/>
              <a:sym typeface="Exo 2"/>
            </a:endParaRPr>
          </a:p>
        </p:txBody>
      </p:sp>
      <p:sp>
        <p:nvSpPr>
          <p:cNvPr id="952" name="Google Shape;952;p78"/>
          <p:cNvSpPr/>
          <p:nvPr/>
        </p:nvSpPr>
        <p:spPr>
          <a:xfrm>
            <a:off x="520121" y="5942371"/>
            <a:ext cx="486845" cy="318529"/>
          </a:xfrm>
          <a:prstGeom prst="flowChartProcess">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aseline="-25000" i="0" sz="1200" u="none" cap="none" strike="noStrike">
              <a:solidFill>
                <a:srgbClr val="000000"/>
              </a:solidFill>
              <a:latin typeface="Exo 2"/>
              <a:ea typeface="Exo 2"/>
              <a:cs typeface="Exo 2"/>
              <a:sym typeface="Exo 2"/>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7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Esempio: scambio Diffie-Hellman</a:t>
            </a:r>
            <a:endParaRPr/>
          </a:p>
        </p:txBody>
      </p:sp>
      <p:sp>
        <p:nvSpPr>
          <p:cNvPr id="958" name="Google Shape;958;p79"/>
          <p:cNvSpPr/>
          <p:nvPr/>
        </p:nvSpPr>
        <p:spPr>
          <a:xfrm>
            <a:off x="3235118" y="2930187"/>
            <a:ext cx="2267244" cy="17438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solidFill>
                  <a:srgbClr val="FFFFFF"/>
                </a:solidFill>
                <a:latin typeface="Exo 2"/>
                <a:ea typeface="Exo 2"/>
                <a:cs typeface="Exo 2"/>
                <a:sym typeface="Exo 2"/>
              </a:rPr>
              <a:t>Canale non sicuro</a:t>
            </a:r>
            <a:endParaRPr i="0" sz="1400" u="none" cap="none" strike="noStrike">
              <a:solidFill>
                <a:srgbClr val="FFFFFF"/>
              </a:solidFill>
              <a:latin typeface="Exo 2"/>
              <a:ea typeface="Exo 2"/>
              <a:cs typeface="Exo 2"/>
              <a:sym typeface="Exo 2"/>
            </a:endParaRPr>
          </a:p>
        </p:txBody>
      </p:sp>
      <p:sp>
        <p:nvSpPr>
          <p:cNvPr id="959" name="Google Shape;959;p79"/>
          <p:cNvSpPr txBox="1"/>
          <p:nvPr/>
        </p:nvSpPr>
        <p:spPr>
          <a:xfrm>
            <a:off x="664950" y="284806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Alice</a:t>
            </a:r>
            <a:endParaRPr i="0" sz="1400" u="none" cap="none" strike="noStrike">
              <a:solidFill>
                <a:srgbClr val="000000"/>
              </a:solidFill>
              <a:latin typeface="Exo 2"/>
              <a:ea typeface="Exo 2"/>
              <a:cs typeface="Exo 2"/>
              <a:sym typeface="Exo 2"/>
            </a:endParaRPr>
          </a:p>
        </p:txBody>
      </p:sp>
      <p:sp>
        <p:nvSpPr>
          <p:cNvPr id="960" name="Google Shape;960;p79"/>
          <p:cNvSpPr txBox="1"/>
          <p:nvPr/>
        </p:nvSpPr>
        <p:spPr>
          <a:xfrm>
            <a:off x="7349088" y="2886361"/>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Bob</a:t>
            </a:r>
            <a:endParaRPr i="0" sz="1400" u="none" cap="none" strike="noStrike">
              <a:solidFill>
                <a:srgbClr val="000000"/>
              </a:solidFill>
              <a:latin typeface="Exo 2"/>
              <a:ea typeface="Exo 2"/>
              <a:cs typeface="Exo 2"/>
              <a:sym typeface="Exo 2"/>
            </a:endParaRPr>
          </a:p>
        </p:txBody>
      </p:sp>
      <p:sp>
        <p:nvSpPr>
          <p:cNvPr id="961" name="Google Shape;961;p79"/>
          <p:cNvSpPr/>
          <p:nvPr/>
        </p:nvSpPr>
        <p:spPr>
          <a:xfrm>
            <a:off x="699675" y="3222636"/>
            <a:ext cx="1069200" cy="1069200"/>
          </a:xfrm>
          <a:prstGeom prst="smileyFace">
            <a:avLst>
              <a:gd fmla="val 4653" name="adj"/>
            </a:avLst>
          </a:prstGeom>
          <a:solidFill>
            <a:srgbClr val="D5A6B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Exo 2"/>
              <a:ea typeface="Exo 2"/>
              <a:cs typeface="Exo 2"/>
              <a:sym typeface="Exo 2"/>
            </a:endParaRPr>
          </a:p>
        </p:txBody>
      </p:sp>
      <p:sp>
        <p:nvSpPr>
          <p:cNvPr id="962" name="Google Shape;962;p79"/>
          <p:cNvSpPr/>
          <p:nvPr/>
        </p:nvSpPr>
        <p:spPr>
          <a:xfrm>
            <a:off x="7375125" y="3222636"/>
            <a:ext cx="1069200" cy="1069200"/>
          </a:xfrm>
          <a:prstGeom prst="smileyFace">
            <a:avLst>
              <a:gd fmla="val 4653" name="adj"/>
            </a:avLst>
          </a:prstGeom>
          <a:solidFill>
            <a:srgbClr val="A4C2F4"/>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Exo 2"/>
              <a:ea typeface="Exo 2"/>
              <a:cs typeface="Exo 2"/>
              <a:sym typeface="Exo 2"/>
            </a:endParaRPr>
          </a:p>
        </p:txBody>
      </p:sp>
      <p:cxnSp>
        <p:nvCxnSpPr>
          <p:cNvPr id="963" name="Google Shape;963;p79"/>
          <p:cNvCxnSpPr>
            <a:stCxn id="961" idx="7"/>
            <a:endCxn id="962" idx="1"/>
          </p:cNvCxnSpPr>
          <p:nvPr/>
        </p:nvCxnSpPr>
        <p:spPr>
          <a:xfrm>
            <a:off x="1612294" y="3379217"/>
            <a:ext cx="5919300" cy="0"/>
          </a:xfrm>
          <a:prstGeom prst="straightConnector1">
            <a:avLst/>
          </a:prstGeom>
          <a:noFill/>
          <a:ln cap="flat" cmpd="sng" w="19050">
            <a:solidFill>
              <a:srgbClr val="666666"/>
            </a:solidFill>
            <a:prstDash val="solid"/>
            <a:round/>
            <a:headEnd len="sm" w="sm" type="none"/>
            <a:tailEnd len="med" w="med" type="triangle"/>
          </a:ln>
        </p:spPr>
      </p:cxnSp>
      <p:cxnSp>
        <p:nvCxnSpPr>
          <p:cNvPr id="964" name="Google Shape;964;p79"/>
          <p:cNvCxnSpPr>
            <a:stCxn id="962" idx="3"/>
            <a:endCxn id="961" idx="5"/>
          </p:cNvCxnSpPr>
          <p:nvPr/>
        </p:nvCxnSpPr>
        <p:spPr>
          <a:xfrm rot="10800000">
            <a:off x="1612406" y="4135255"/>
            <a:ext cx="5919300" cy="0"/>
          </a:xfrm>
          <a:prstGeom prst="straightConnector1">
            <a:avLst/>
          </a:prstGeom>
          <a:noFill/>
          <a:ln cap="flat" cmpd="sng" w="19050">
            <a:solidFill>
              <a:srgbClr val="666666"/>
            </a:solidFill>
            <a:prstDash val="solid"/>
            <a:round/>
            <a:headEnd len="sm" w="sm" type="none"/>
            <a:tailEnd len="med" w="med" type="triangle"/>
          </a:ln>
        </p:spPr>
      </p:cxnSp>
      <p:sp>
        <p:nvSpPr>
          <p:cNvPr id="965" name="Google Shape;965;p79"/>
          <p:cNvSpPr/>
          <p:nvPr/>
        </p:nvSpPr>
        <p:spPr>
          <a:xfrm>
            <a:off x="2185106" y="3060705"/>
            <a:ext cx="486845" cy="318529"/>
          </a:xfrm>
          <a:prstGeom prst="flowChartProcess">
            <a:avLst/>
          </a:prstGeom>
          <a:solidFill>
            <a:srgbClr val="C27BA0"/>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Y</a:t>
            </a:r>
            <a:r>
              <a:rPr baseline="-25000" i="0" lang="it" sz="1200" u="none" cap="none" strike="noStrike">
                <a:solidFill>
                  <a:srgbClr val="000000"/>
                </a:solidFill>
                <a:latin typeface="Exo 2"/>
                <a:ea typeface="Exo 2"/>
                <a:cs typeface="Exo 2"/>
                <a:sym typeface="Exo 2"/>
              </a:rPr>
              <a:t>A</a:t>
            </a:r>
            <a:endParaRPr baseline="-25000" i="0" sz="1200" u="none" cap="none" strike="noStrike">
              <a:solidFill>
                <a:srgbClr val="000000"/>
              </a:solidFill>
              <a:latin typeface="Exo 2"/>
              <a:ea typeface="Exo 2"/>
              <a:cs typeface="Exo 2"/>
              <a:sym typeface="Exo 2"/>
            </a:endParaRPr>
          </a:p>
        </p:txBody>
      </p:sp>
      <p:sp>
        <p:nvSpPr>
          <p:cNvPr id="966" name="Google Shape;966;p79"/>
          <p:cNvSpPr/>
          <p:nvPr/>
        </p:nvSpPr>
        <p:spPr>
          <a:xfrm>
            <a:off x="6753706" y="3816730"/>
            <a:ext cx="486845" cy="318529"/>
          </a:xfrm>
          <a:prstGeom prst="flowChartProcess">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Y</a:t>
            </a:r>
            <a:r>
              <a:rPr baseline="-25000" i="0" lang="it" sz="1200" u="none" cap="none" strike="noStrike">
                <a:solidFill>
                  <a:srgbClr val="000000"/>
                </a:solidFill>
                <a:latin typeface="Exo 2"/>
                <a:ea typeface="Exo 2"/>
                <a:cs typeface="Exo 2"/>
                <a:sym typeface="Exo 2"/>
              </a:rPr>
              <a:t>B</a:t>
            </a:r>
            <a:endParaRPr baseline="-25000" i="0" sz="1200" u="none" cap="none" strike="noStrike">
              <a:solidFill>
                <a:srgbClr val="000000"/>
              </a:solidFill>
              <a:latin typeface="Exo 2"/>
              <a:ea typeface="Exo 2"/>
              <a:cs typeface="Exo 2"/>
              <a:sym typeface="Exo 2"/>
            </a:endParaRPr>
          </a:p>
        </p:txBody>
      </p:sp>
      <p:sp>
        <p:nvSpPr>
          <p:cNvPr id="967" name="Google Shape;967;p79"/>
          <p:cNvSpPr txBox="1"/>
          <p:nvPr/>
        </p:nvSpPr>
        <p:spPr>
          <a:xfrm>
            <a:off x="2671950" y="3108087"/>
            <a:ext cx="23991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"6"</a:t>
            </a:r>
            <a:endParaRPr i="0" sz="1400" u="none" cap="none" strike="noStrike">
              <a:solidFill>
                <a:srgbClr val="000000"/>
              </a:solidFill>
              <a:latin typeface="Exo 2"/>
              <a:ea typeface="Exo 2"/>
              <a:cs typeface="Exo 2"/>
              <a:sym typeface="Exo 2"/>
            </a:endParaRPr>
          </a:p>
        </p:txBody>
      </p:sp>
      <p:sp>
        <p:nvSpPr>
          <p:cNvPr id="968" name="Google Shape;968;p79"/>
          <p:cNvSpPr txBox="1"/>
          <p:nvPr/>
        </p:nvSpPr>
        <p:spPr>
          <a:xfrm>
            <a:off x="4354600" y="3845625"/>
            <a:ext cx="2399100" cy="260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"3"</a:t>
            </a:r>
            <a:endParaRPr i="0" sz="1400" u="none" cap="none" strike="noStrike">
              <a:solidFill>
                <a:srgbClr val="000000"/>
              </a:solidFill>
              <a:latin typeface="Exo 2"/>
              <a:ea typeface="Exo 2"/>
              <a:cs typeface="Exo 2"/>
              <a:sym typeface="Exo 2"/>
            </a:endParaRPr>
          </a:p>
        </p:txBody>
      </p:sp>
      <p:sp>
        <p:nvSpPr>
          <p:cNvPr id="969" name="Google Shape;969;p79"/>
          <p:cNvSpPr/>
          <p:nvPr/>
        </p:nvSpPr>
        <p:spPr>
          <a:xfrm>
            <a:off x="3767988" y="4995650"/>
            <a:ext cx="1069200" cy="1069200"/>
          </a:xfrm>
          <a:prstGeom prst="smileyFace">
            <a:avLst>
              <a:gd fmla="val -4653" name="adj"/>
            </a:avLst>
          </a:prstGeom>
          <a:solidFill>
            <a:srgbClr val="000000"/>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79"/>
          <p:cNvSpPr/>
          <p:nvPr/>
        </p:nvSpPr>
        <p:spPr>
          <a:xfrm>
            <a:off x="4759925" y="4527925"/>
            <a:ext cx="1116900" cy="563700"/>
          </a:xfrm>
          <a:prstGeom prst="cloudCallout">
            <a:avLst>
              <a:gd fmla="val -33150" name="adj1"/>
              <a:gd fmla="val 96700" name="adj2"/>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6?  3?</a:t>
            </a:r>
            <a:endParaRPr i="0" sz="1400" u="none" cap="none" strike="noStrike">
              <a:solidFill>
                <a:srgbClr val="000000"/>
              </a:solidFill>
              <a:latin typeface="Exo 2"/>
              <a:ea typeface="Exo 2"/>
              <a:cs typeface="Exo 2"/>
              <a:sym typeface="Exo 2"/>
            </a:endParaRPr>
          </a:p>
        </p:txBody>
      </p:sp>
      <p:pic>
        <p:nvPicPr>
          <p:cNvPr descr="gif.download" id="971" name="Google Shape;971;p79"/>
          <p:cNvPicPr preferRelativeResize="0"/>
          <p:nvPr/>
        </p:nvPicPr>
        <p:blipFill rotWithShape="1">
          <a:blip r:embed="rId3">
            <a:alphaModFix/>
          </a:blip>
          <a:srcRect b="0" l="0" r="0" t="0"/>
          <a:stretch/>
        </p:blipFill>
        <p:spPr>
          <a:xfrm>
            <a:off x="225768" y="5077375"/>
            <a:ext cx="1941507" cy="318525"/>
          </a:xfrm>
          <a:prstGeom prst="rect">
            <a:avLst/>
          </a:prstGeom>
          <a:noFill/>
          <a:ln>
            <a:noFill/>
          </a:ln>
        </p:spPr>
      </p:pic>
      <p:pic>
        <p:nvPicPr>
          <p:cNvPr descr="gif.download" id="972" name="Google Shape;972;p79"/>
          <p:cNvPicPr preferRelativeResize="0"/>
          <p:nvPr/>
        </p:nvPicPr>
        <p:blipFill rotWithShape="1">
          <a:blip r:embed="rId4">
            <a:alphaModFix/>
          </a:blip>
          <a:srcRect b="0" l="0" r="0" t="0"/>
          <a:stretch/>
        </p:blipFill>
        <p:spPr>
          <a:xfrm>
            <a:off x="6773928" y="5046262"/>
            <a:ext cx="1966784" cy="318525"/>
          </a:xfrm>
          <a:prstGeom prst="rect">
            <a:avLst/>
          </a:prstGeom>
          <a:noFill/>
          <a:ln>
            <a:noFill/>
          </a:ln>
        </p:spPr>
      </p:pic>
      <p:sp>
        <p:nvSpPr>
          <p:cNvPr id="973" name="Google Shape;973;p79"/>
          <p:cNvSpPr txBox="1"/>
          <p:nvPr/>
        </p:nvSpPr>
        <p:spPr>
          <a:xfrm>
            <a:off x="2232163" y="5135212"/>
            <a:ext cx="23991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"6"</a:t>
            </a:r>
            <a:endParaRPr i="0" sz="1400" u="none" cap="none" strike="noStrike">
              <a:solidFill>
                <a:srgbClr val="000000"/>
              </a:solidFill>
              <a:latin typeface="Exo 2"/>
              <a:ea typeface="Exo 2"/>
              <a:cs typeface="Exo 2"/>
              <a:sym typeface="Exo 2"/>
            </a:endParaRPr>
          </a:p>
        </p:txBody>
      </p:sp>
      <p:sp>
        <p:nvSpPr>
          <p:cNvPr id="974" name="Google Shape;974;p79"/>
          <p:cNvSpPr txBox="1"/>
          <p:nvPr/>
        </p:nvSpPr>
        <p:spPr>
          <a:xfrm>
            <a:off x="6732180" y="5104087"/>
            <a:ext cx="2399100" cy="260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"3"</a:t>
            </a:r>
            <a:endParaRPr i="0" sz="1400" u="none" cap="none" strike="noStrike">
              <a:solidFill>
                <a:srgbClr val="000000"/>
              </a:solidFill>
              <a:latin typeface="Exo 2"/>
              <a:ea typeface="Exo 2"/>
              <a:cs typeface="Exo 2"/>
              <a:sym typeface="Exo 2"/>
            </a:endParaRPr>
          </a:p>
        </p:txBody>
      </p:sp>
      <p:sp>
        <p:nvSpPr>
          <p:cNvPr id="975" name="Google Shape;975;p79"/>
          <p:cNvSpPr txBox="1"/>
          <p:nvPr/>
        </p:nvSpPr>
        <p:spPr>
          <a:xfrm>
            <a:off x="901875" y="4291825"/>
            <a:ext cx="664800" cy="7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3000"/>
              <a:buFont typeface="Arial"/>
              <a:buNone/>
            </a:pPr>
            <a:r>
              <a:rPr i="1" lang="it" sz="3000" u="none" cap="none" strike="noStrike">
                <a:solidFill>
                  <a:srgbClr val="000000"/>
                </a:solidFill>
                <a:latin typeface="Exo 2"/>
                <a:ea typeface="Exo 2"/>
                <a:cs typeface="Exo 2"/>
                <a:sym typeface="Exo 2"/>
              </a:rPr>
              <a:t>X</a:t>
            </a:r>
            <a:r>
              <a:rPr baseline="-25000" i="1" lang="it" sz="3000" u="none" cap="none" strike="noStrike">
                <a:solidFill>
                  <a:srgbClr val="000000"/>
                </a:solidFill>
                <a:latin typeface="Exo 2"/>
                <a:ea typeface="Exo 2"/>
                <a:cs typeface="Exo 2"/>
                <a:sym typeface="Exo 2"/>
              </a:rPr>
              <a:t>A</a:t>
            </a:r>
            <a:endParaRPr i="0" sz="1400" u="none" cap="none" strike="noStrike">
              <a:solidFill>
                <a:srgbClr val="000000"/>
              </a:solidFill>
              <a:latin typeface="Exo 2"/>
              <a:ea typeface="Exo 2"/>
              <a:cs typeface="Exo 2"/>
              <a:sym typeface="Exo 2"/>
            </a:endParaRPr>
          </a:p>
        </p:txBody>
      </p:sp>
      <p:sp>
        <p:nvSpPr>
          <p:cNvPr id="976" name="Google Shape;976;p79"/>
          <p:cNvSpPr txBox="1"/>
          <p:nvPr/>
        </p:nvSpPr>
        <p:spPr>
          <a:xfrm>
            <a:off x="7577325" y="4291825"/>
            <a:ext cx="664800" cy="7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3000"/>
              <a:buFont typeface="Arial"/>
              <a:buNone/>
            </a:pPr>
            <a:r>
              <a:rPr i="1" lang="it" sz="3000" u="none" cap="none" strike="noStrike">
                <a:solidFill>
                  <a:srgbClr val="000000"/>
                </a:solidFill>
                <a:latin typeface="Exo 2"/>
                <a:ea typeface="Exo 2"/>
                <a:cs typeface="Exo 2"/>
                <a:sym typeface="Exo 2"/>
              </a:rPr>
              <a:t>X</a:t>
            </a:r>
            <a:r>
              <a:rPr baseline="-25000" i="1" lang="it" sz="3000" u="none" cap="none" strike="noStrike">
                <a:solidFill>
                  <a:srgbClr val="000000"/>
                </a:solidFill>
                <a:latin typeface="Exo 2"/>
                <a:ea typeface="Exo 2"/>
                <a:cs typeface="Exo 2"/>
                <a:sym typeface="Exo 2"/>
              </a:rPr>
              <a:t>B</a:t>
            </a:r>
            <a:endParaRPr i="0" sz="1400" u="none" cap="none" strike="noStrike">
              <a:solidFill>
                <a:srgbClr val="000000"/>
              </a:solidFill>
              <a:latin typeface="Exo 2"/>
              <a:ea typeface="Exo 2"/>
              <a:cs typeface="Exo 2"/>
              <a:sym typeface="Exo 2"/>
            </a:endParaRPr>
          </a:p>
        </p:txBody>
      </p:sp>
      <p:sp>
        <p:nvSpPr>
          <p:cNvPr id="977" name="Google Shape;977;p79"/>
          <p:cNvSpPr/>
          <p:nvPr/>
        </p:nvSpPr>
        <p:spPr>
          <a:xfrm>
            <a:off x="953106" y="5610355"/>
            <a:ext cx="486845" cy="318529"/>
          </a:xfrm>
          <a:prstGeom prst="flowChartProcess">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Y</a:t>
            </a:r>
            <a:r>
              <a:rPr baseline="-25000" i="0" lang="it" sz="1200" u="none" cap="none" strike="noStrike">
                <a:solidFill>
                  <a:srgbClr val="000000"/>
                </a:solidFill>
                <a:latin typeface="Exo 2"/>
                <a:ea typeface="Exo 2"/>
                <a:cs typeface="Exo 2"/>
                <a:sym typeface="Exo 2"/>
              </a:rPr>
              <a:t>B</a:t>
            </a:r>
            <a:endParaRPr baseline="-25000" i="0" sz="1200" u="none" cap="none" strike="noStrike">
              <a:solidFill>
                <a:srgbClr val="000000"/>
              </a:solidFill>
              <a:latin typeface="Exo 2"/>
              <a:ea typeface="Exo 2"/>
              <a:cs typeface="Exo 2"/>
              <a:sym typeface="Exo 2"/>
            </a:endParaRPr>
          </a:p>
        </p:txBody>
      </p:sp>
      <p:sp>
        <p:nvSpPr>
          <p:cNvPr id="978" name="Google Shape;978;p79"/>
          <p:cNvSpPr/>
          <p:nvPr/>
        </p:nvSpPr>
        <p:spPr>
          <a:xfrm>
            <a:off x="7666306" y="5557705"/>
            <a:ext cx="486845" cy="318529"/>
          </a:xfrm>
          <a:prstGeom prst="flowChartProcess">
            <a:avLst/>
          </a:prstGeom>
          <a:solidFill>
            <a:srgbClr val="C27BA0"/>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Y</a:t>
            </a:r>
            <a:r>
              <a:rPr baseline="-25000" i="0" lang="it" sz="1200" u="none" cap="none" strike="noStrike">
                <a:solidFill>
                  <a:srgbClr val="000000"/>
                </a:solidFill>
                <a:latin typeface="Exo 2"/>
                <a:ea typeface="Exo 2"/>
                <a:cs typeface="Exo 2"/>
                <a:sym typeface="Exo 2"/>
              </a:rPr>
              <a:t>A</a:t>
            </a:r>
            <a:endParaRPr baseline="-25000" i="0" sz="1200" u="none" cap="none" strike="noStrike">
              <a:solidFill>
                <a:srgbClr val="000000"/>
              </a:solidFill>
              <a:latin typeface="Exo 2"/>
              <a:ea typeface="Exo 2"/>
              <a:cs typeface="Exo 2"/>
              <a:sym typeface="Exo 2"/>
            </a:endParaRPr>
          </a:p>
        </p:txBody>
      </p:sp>
      <p:sp>
        <p:nvSpPr>
          <p:cNvPr id="979" name="Google Shape;979;p79"/>
          <p:cNvSpPr txBox="1"/>
          <p:nvPr/>
        </p:nvSpPr>
        <p:spPr>
          <a:xfrm>
            <a:off x="2927363" y="2083588"/>
            <a:ext cx="3000000" cy="52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600"/>
              </a:spcBef>
              <a:spcAft>
                <a:spcPts val="0"/>
              </a:spcAft>
              <a:buClr>
                <a:srgbClr val="000000"/>
              </a:buClr>
              <a:buSzPts val="2800"/>
              <a:buFont typeface="Arial"/>
              <a:buNone/>
            </a:pPr>
            <a:r>
              <a:rPr i="1" lang="it" sz="2800" u="none" cap="none" strike="noStrike">
                <a:solidFill>
                  <a:srgbClr val="000000"/>
                </a:solidFill>
                <a:latin typeface="Exo 2"/>
                <a:ea typeface="Exo 2"/>
                <a:cs typeface="Exo 2"/>
                <a:sym typeface="Exo 2"/>
              </a:rPr>
              <a:t>a = 3</a:t>
            </a:r>
            <a:r>
              <a:rPr i="0" lang="it" sz="2800" u="none" cap="none" strike="noStrike">
                <a:solidFill>
                  <a:srgbClr val="000000"/>
                </a:solidFill>
                <a:latin typeface="Exo 2"/>
                <a:ea typeface="Exo 2"/>
                <a:cs typeface="Exo 2"/>
                <a:sym typeface="Exo 2"/>
              </a:rPr>
              <a:t>, </a:t>
            </a:r>
            <a:r>
              <a:rPr i="1" lang="it" sz="2800" u="none" cap="none" strike="noStrike">
                <a:solidFill>
                  <a:srgbClr val="000000"/>
                </a:solidFill>
                <a:latin typeface="Exo 2"/>
                <a:ea typeface="Exo 2"/>
                <a:cs typeface="Exo 2"/>
                <a:sym typeface="Exo 2"/>
              </a:rPr>
              <a:t>p = 7</a:t>
            </a:r>
            <a:endParaRPr i="0" sz="1400" u="none" cap="none" strike="noStrike">
              <a:solidFill>
                <a:srgbClr val="000000"/>
              </a:solidFill>
              <a:latin typeface="Exo 2"/>
              <a:ea typeface="Exo 2"/>
              <a:cs typeface="Exo 2"/>
              <a:sym typeface="Exo 2"/>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8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Esempio: scambio Diffie-Hellman</a:t>
            </a:r>
            <a:endParaRPr/>
          </a:p>
        </p:txBody>
      </p:sp>
      <p:sp>
        <p:nvSpPr>
          <p:cNvPr id="985" name="Google Shape;985;p80"/>
          <p:cNvSpPr txBox="1"/>
          <p:nvPr/>
        </p:nvSpPr>
        <p:spPr>
          <a:xfrm>
            <a:off x="457200" y="1600200"/>
            <a:ext cx="8686800" cy="4967700"/>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600"/>
              </a:spcBef>
              <a:spcAft>
                <a:spcPts val="0"/>
              </a:spcAft>
              <a:buNone/>
            </a:pPr>
            <a:r>
              <a:rPr lang="it" sz="2400">
                <a:solidFill>
                  <a:srgbClr val="595959"/>
                </a:solidFill>
                <a:latin typeface="Exo 2"/>
                <a:ea typeface="Exo 2"/>
                <a:cs typeface="Exo 2"/>
                <a:sym typeface="Exo 2"/>
              </a:rPr>
              <a:t>A questo punto, loro possono calcolare un</a:t>
            </a:r>
            <a:r>
              <a:rPr lang="it" sz="2400">
                <a:solidFill>
                  <a:srgbClr val="595959"/>
                </a:solidFill>
                <a:latin typeface="Exo 2"/>
                <a:ea typeface="Exo 2"/>
                <a:cs typeface="Exo 2"/>
                <a:sym typeface="Exo 2"/>
              </a:rPr>
              <a:t> </a:t>
            </a:r>
            <a:r>
              <a:rPr b="1" i="1" lang="it" sz="2400">
                <a:solidFill>
                  <a:srgbClr val="595959"/>
                </a:solidFill>
                <a:latin typeface="Exo 2"/>
                <a:ea typeface="Exo 2"/>
                <a:cs typeface="Exo 2"/>
                <a:sym typeface="Exo 2"/>
              </a:rPr>
              <a:t>segreto</a:t>
            </a:r>
            <a:r>
              <a:rPr lang="it" sz="2400">
                <a:solidFill>
                  <a:srgbClr val="595959"/>
                </a:solidFill>
                <a:latin typeface="Exo 2"/>
                <a:ea typeface="Exo 2"/>
                <a:cs typeface="Exo 2"/>
                <a:sym typeface="Exo 2"/>
              </a:rPr>
              <a:t> </a:t>
            </a:r>
            <a:r>
              <a:rPr lang="it" sz="2400">
                <a:solidFill>
                  <a:schemeClr val="dk2"/>
                </a:solidFill>
                <a:latin typeface="Exo 2"/>
                <a:ea typeface="Exo 2"/>
                <a:cs typeface="Exo 2"/>
                <a:sym typeface="Exo 2"/>
              </a:rPr>
              <a:t>comune </a:t>
            </a:r>
            <a:r>
              <a:rPr i="1" lang="it" sz="2400">
                <a:solidFill>
                  <a:srgbClr val="595959"/>
                </a:solidFill>
                <a:latin typeface="Exo 2"/>
                <a:ea typeface="Exo 2"/>
                <a:cs typeface="Exo 2"/>
                <a:sym typeface="Exo 2"/>
              </a:rPr>
              <a:t>K</a:t>
            </a:r>
            <a:endParaRPr i="1" sz="2400">
              <a:solidFill>
                <a:srgbClr val="595959"/>
              </a:solidFill>
              <a:latin typeface="Exo 2"/>
              <a:ea typeface="Exo 2"/>
              <a:cs typeface="Exo 2"/>
              <a:sym typeface="Exo 2"/>
            </a:endParaRPr>
          </a:p>
          <a:p>
            <a:pPr indent="-381000" lvl="0" marL="457200" rtl="0" algn="l">
              <a:lnSpc>
                <a:spcPct val="180000"/>
              </a:lnSpc>
              <a:spcBef>
                <a:spcPts val="600"/>
              </a:spcBef>
              <a:spcAft>
                <a:spcPts val="0"/>
              </a:spcAft>
              <a:buClr>
                <a:srgbClr val="595959"/>
              </a:buClr>
              <a:buSzPts val="2400"/>
              <a:buFont typeface="Exo 2"/>
              <a:buChar char="●"/>
            </a:pPr>
            <a:r>
              <a:rPr lang="it" sz="2400">
                <a:solidFill>
                  <a:srgbClr val="595959"/>
                </a:solidFill>
                <a:latin typeface="Exo 2"/>
                <a:ea typeface="Exo 2"/>
                <a:cs typeface="Exo 2"/>
                <a:sym typeface="Exo 2"/>
              </a:rPr>
              <a:t>Visto che</a:t>
            </a:r>
            <a:r>
              <a:rPr lang="it" sz="2400">
                <a:solidFill>
                  <a:srgbClr val="595959"/>
                </a:solidFill>
                <a:latin typeface="Exo 2"/>
                <a:ea typeface="Exo 2"/>
                <a:cs typeface="Exo 2"/>
                <a:sym typeface="Exo 2"/>
              </a:rPr>
              <a:t> </a:t>
            </a:r>
            <a:endParaRPr sz="2400">
              <a:solidFill>
                <a:srgbClr val="595959"/>
              </a:solidFill>
              <a:latin typeface="Exo 2"/>
              <a:ea typeface="Exo 2"/>
              <a:cs typeface="Exo 2"/>
              <a:sym typeface="Exo 2"/>
            </a:endParaRPr>
          </a:p>
          <a:p>
            <a:pPr indent="-381000" lvl="0" marL="457200" rtl="0" algn="l">
              <a:lnSpc>
                <a:spcPct val="180000"/>
              </a:lnSpc>
              <a:spcBef>
                <a:spcPts val="0"/>
              </a:spcBef>
              <a:spcAft>
                <a:spcPts val="0"/>
              </a:spcAft>
              <a:buClr>
                <a:srgbClr val="595959"/>
              </a:buClr>
              <a:buSzPts val="2400"/>
              <a:buFont typeface="Exo 2"/>
              <a:buChar char="●"/>
            </a:pPr>
            <a:r>
              <a:rPr lang="it" sz="2400">
                <a:solidFill>
                  <a:srgbClr val="595959"/>
                </a:solidFill>
                <a:latin typeface="Exo 2"/>
                <a:ea typeface="Exo 2"/>
                <a:cs typeface="Exo 2"/>
                <a:sym typeface="Exo 2"/>
              </a:rPr>
              <a:t>Alice	</a:t>
            </a:r>
            <a:endParaRPr sz="2400">
              <a:solidFill>
                <a:srgbClr val="595959"/>
              </a:solidFill>
              <a:latin typeface="Exo 2"/>
              <a:ea typeface="Exo 2"/>
              <a:cs typeface="Exo 2"/>
              <a:sym typeface="Exo 2"/>
            </a:endParaRPr>
          </a:p>
          <a:p>
            <a:pPr indent="-381000" lvl="0" marL="457200" rtl="0" algn="l">
              <a:lnSpc>
                <a:spcPct val="180000"/>
              </a:lnSpc>
              <a:spcBef>
                <a:spcPts val="0"/>
              </a:spcBef>
              <a:spcAft>
                <a:spcPts val="0"/>
              </a:spcAft>
              <a:buClr>
                <a:srgbClr val="595959"/>
              </a:buClr>
              <a:buSzPts val="2400"/>
              <a:buFont typeface="Exo 2"/>
              <a:buChar char="●"/>
            </a:pPr>
            <a:r>
              <a:rPr lang="it" sz="2400">
                <a:solidFill>
                  <a:srgbClr val="595959"/>
                </a:solidFill>
                <a:latin typeface="Exo 2"/>
                <a:ea typeface="Exo 2"/>
                <a:cs typeface="Exo 2"/>
                <a:sym typeface="Exo 2"/>
              </a:rPr>
              <a:t>Bob</a:t>
            </a:r>
            <a:endParaRPr sz="2400">
              <a:solidFill>
                <a:srgbClr val="595959"/>
              </a:solidFill>
              <a:latin typeface="Exo 2"/>
              <a:ea typeface="Exo 2"/>
              <a:cs typeface="Exo 2"/>
              <a:sym typeface="Exo 2"/>
            </a:endParaRPr>
          </a:p>
          <a:p>
            <a:pPr indent="0" lvl="0" marL="0" rtl="0" algn="l">
              <a:lnSpc>
                <a:spcPct val="80000"/>
              </a:lnSpc>
              <a:spcBef>
                <a:spcPts val="600"/>
              </a:spcBef>
              <a:spcAft>
                <a:spcPts val="0"/>
              </a:spcAft>
              <a:buNone/>
            </a:pPr>
            <a:r>
              <a:rPr lang="it" sz="2400">
                <a:solidFill>
                  <a:srgbClr val="595959"/>
                </a:solidFill>
                <a:latin typeface="Exo 2"/>
                <a:ea typeface="Exo 2"/>
                <a:cs typeface="Exo 2"/>
                <a:sym typeface="Exo 2"/>
              </a:rPr>
              <a:t>Tutti possono ascoltare, ma nessuno può calcolare la chiave segreta…</a:t>
            </a:r>
            <a:endParaRPr i="1" sz="2400">
              <a:solidFill>
                <a:srgbClr val="595959"/>
              </a:solidFill>
              <a:latin typeface="Exo 2"/>
              <a:ea typeface="Exo 2"/>
              <a:cs typeface="Exo 2"/>
              <a:sym typeface="Exo 2"/>
            </a:endParaRPr>
          </a:p>
          <a:p>
            <a:pPr indent="-381000" lvl="0" marL="457200" rtl="0" algn="l">
              <a:lnSpc>
                <a:spcPct val="80000"/>
              </a:lnSpc>
              <a:spcBef>
                <a:spcPts val="600"/>
              </a:spcBef>
              <a:spcAft>
                <a:spcPts val="0"/>
              </a:spcAft>
              <a:buClr>
                <a:srgbClr val="595959"/>
              </a:buClr>
              <a:buSzPts val="2400"/>
              <a:buFont typeface="Exo 2"/>
              <a:buChar char="●"/>
            </a:pPr>
            <a:r>
              <a:rPr lang="it" sz="2400">
                <a:solidFill>
                  <a:srgbClr val="595959"/>
                </a:solidFill>
                <a:latin typeface="Exo 2"/>
                <a:ea typeface="Exo 2"/>
                <a:cs typeface="Exo 2"/>
                <a:sym typeface="Exo 2"/>
              </a:rPr>
              <a:t>Perché gli manca la chiave privata</a:t>
            </a:r>
            <a:endParaRPr i="1" sz="2400">
              <a:solidFill>
                <a:srgbClr val="595959"/>
              </a:solidFill>
              <a:latin typeface="Exo 2"/>
              <a:ea typeface="Exo 2"/>
              <a:cs typeface="Exo 2"/>
              <a:sym typeface="Exo 2"/>
            </a:endParaRPr>
          </a:p>
        </p:txBody>
      </p:sp>
      <p:pic>
        <p:nvPicPr>
          <p:cNvPr id="986" name="Google Shape;986;p80"/>
          <p:cNvPicPr preferRelativeResize="0"/>
          <p:nvPr/>
        </p:nvPicPr>
        <p:blipFill rotWithShape="1">
          <a:blip r:embed="rId3">
            <a:alphaModFix/>
          </a:blip>
          <a:srcRect b="0" l="0" r="0" t="0"/>
          <a:stretch/>
        </p:blipFill>
        <p:spPr>
          <a:xfrm>
            <a:off x="2317950" y="2165970"/>
            <a:ext cx="6724600" cy="586875"/>
          </a:xfrm>
          <a:prstGeom prst="rect">
            <a:avLst/>
          </a:prstGeom>
          <a:noFill/>
          <a:ln>
            <a:noFill/>
          </a:ln>
        </p:spPr>
      </p:pic>
      <p:pic>
        <p:nvPicPr>
          <p:cNvPr descr="png.download" id="987" name="Google Shape;987;p80"/>
          <p:cNvPicPr preferRelativeResize="0"/>
          <p:nvPr/>
        </p:nvPicPr>
        <p:blipFill rotWithShape="1">
          <a:blip r:embed="rId4">
            <a:alphaModFix/>
          </a:blip>
          <a:srcRect b="0" l="0" r="0" t="0"/>
          <a:stretch/>
        </p:blipFill>
        <p:spPr>
          <a:xfrm>
            <a:off x="2157413" y="2883070"/>
            <a:ext cx="4829175" cy="419100"/>
          </a:xfrm>
          <a:prstGeom prst="rect">
            <a:avLst/>
          </a:prstGeom>
          <a:noFill/>
          <a:ln>
            <a:noFill/>
          </a:ln>
        </p:spPr>
      </p:pic>
      <p:pic>
        <p:nvPicPr>
          <p:cNvPr descr="png.download" id="988" name="Google Shape;988;p80"/>
          <p:cNvPicPr preferRelativeResize="0"/>
          <p:nvPr/>
        </p:nvPicPr>
        <p:blipFill rotWithShape="1">
          <a:blip r:embed="rId5">
            <a:alphaModFix/>
          </a:blip>
          <a:srcRect b="0" l="0" r="0" t="0"/>
          <a:stretch/>
        </p:blipFill>
        <p:spPr>
          <a:xfrm>
            <a:off x="2128838" y="3526420"/>
            <a:ext cx="4857750" cy="4191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8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Un intuizione sull’algoritmo RSA</a:t>
            </a:r>
            <a:endParaRPr/>
          </a:p>
        </p:txBody>
      </p:sp>
      <p:sp>
        <p:nvSpPr>
          <p:cNvPr id="994" name="Google Shape;994;p81"/>
          <p:cNvSpPr txBox="1"/>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600"/>
              </a:spcBef>
              <a:spcAft>
                <a:spcPts val="0"/>
              </a:spcAft>
              <a:buSzPts val="1018"/>
              <a:buNone/>
            </a:pPr>
            <a:r>
              <a:rPr lang="it" sz="2490">
                <a:solidFill>
                  <a:srgbClr val="595959"/>
                </a:solidFill>
                <a:latin typeface="Exo 2"/>
                <a:ea typeface="Exo 2"/>
                <a:cs typeface="Exo 2"/>
                <a:sym typeface="Exo 2"/>
              </a:rPr>
              <a:t>Stesso principio, ma il problema è differente</a:t>
            </a:r>
            <a:r>
              <a:rPr lang="it" sz="2490">
                <a:solidFill>
                  <a:srgbClr val="595959"/>
                </a:solidFill>
                <a:latin typeface="Exo 2"/>
                <a:ea typeface="Exo 2"/>
                <a:cs typeface="Exo 2"/>
                <a:sym typeface="Exo 2"/>
              </a:rPr>
              <a:t> (fattorizzazione).</a:t>
            </a:r>
            <a:endParaRPr i="1" sz="2490">
              <a:solidFill>
                <a:srgbClr val="595959"/>
              </a:solidFill>
              <a:latin typeface="Exo 2"/>
              <a:ea typeface="Exo 2"/>
              <a:cs typeface="Exo 2"/>
              <a:sym typeface="Exo 2"/>
            </a:endParaRPr>
          </a:p>
          <a:p>
            <a:pPr indent="0" lvl="0" marL="0" rtl="0" algn="l">
              <a:lnSpc>
                <a:spcPct val="80000"/>
              </a:lnSpc>
              <a:spcBef>
                <a:spcPts val="600"/>
              </a:spcBef>
              <a:spcAft>
                <a:spcPts val="0"/>
              </a:spcAft>
              <a:buSzPts val="1018"/>
              <a:buNone/>
            </a:pPr>
            <a:r>
              <a:t/>
            </a:r>
            <a:endParaRPr i="1" sz="2675">
              <a:solidFill>
                <a:srgbClr val="595959"/>
              </a:solidFill>
              <a:latin typeface="Exo 2"/>
              <a:ea typeface="Exo 2"/>
              <a:cs typeface="Exo 2"/>
              <a:sym typeface="Exo 2"/>
            </a:endParaRPr>
          </a:p>
          <a:p>
            <a:pPr indent="0" lvl="0" marL="0" rtl="0" algn="l">
              <a:lnSpc>
                <a:spcPct val="80000"/>
              </a:lnSpc>
              <a:spcBef>
                <a:spcPts val="600"/>
              </a:spcBef>
              <a:spcAft>
                <a:spcPts val="0"/>
              </a:spcAft>
              <a:buSzPts val="1018"/>
              <a:buNone/>
            </a:pPr>
            <a:r>
              <a:rPr lang="it" sz="2675">
                <a:solidFill>
                  <a:srgbClr val="595959"/>
                </a:solidFill>
                <a:latin typeface="Exo 2"/>
                <a:ea typeface="Exo 2"/>
                <a:cs typeface="Exo 2"/>
                <a:sym typeface="Exo 2"/>
              </a:rPr>
              <a:t>Se</a:t>
            </a:r>
            <a:r>
              <a:rPr b="1" i="1" lang="it" sz="2675">
                <a:solidFill>
                  <a:srgbClr val="595959"/>
                </a:solidFill>
                <a:latin typeface="Exo 2"/>
                <a:ea typeface="Exo 2"/>
                <a:cs typeface="Exo 2"/>
                <a:sym typeface="Exo 2"/>
              </a:rPr>
              <a:t> </a:t>
            </a:r>
            <a:r>
              <a:rPr i="1" lang="it" sz="2675">
                <a:solidFill>
                  <a:srgbClr val="595959"/>
                </a:solidFill>
                <a:latin typeface="Exo 2"/>
                <a:ea typeface="Exo 2"/>
                <a:cs typeface="Exo 2"/>
                <a:sym typeface="Exo 2"/>
              </a:rPr>
              <a:t>p</a:t>
            </a:r>
            <a:r>
              <a:rPr lang="it" sz="2675">
                <a:solidFill>
                  <a:srgbClr val="595959"/>
                </a:solidFill>
                <a:latin typeface="Exo 2"/>
                <a:ea typeface="Exo 2"/>
                <a:cs typeface="Exo 2"/>
                <a:sym typeface="Exo 2"/>
              </a:rPr>
              <a:t> e </a:t>
            </a:r>
            <a:r>
              <a:rPr i="1" lang="it" sz="2675">
                <a:solidFill>
                  <a:srgbClr val="595959"/>
                </a:solidFill>
                <a:latin typeface="Exo 2"/>
                <a:ea typeface="Exo 2"/>
                <a:cs typeface="Exo 2"/>
                <a:sym typeface="Exo 2"/>
              </a:rPr>
              <a:t>q</a:t>
            </a:r>
            <a:r>
              <a:rPr lang="it" sz="2675">
                <a:solidFill>
                  <a:srgbClr val="595959"/>
                </a:solidFill>
                <a:latin typeface="Exo 2"/>
                <a:ea typeface="Exo 2"/>
                <a:cs typeface="Exo 2"/>
                <a:sym typeface="Exo 2"/>
              </a:rPr>
              <a:t> due numeri </a:t>
            </a:r>
            <a:r>
              <a:rPr b="1" lang="it" sz="2675">
                <a:solidFill>
                  <a:srgbClr val="595959"/>
                </a:solidFill>
                <a:latin typeface="Exo 2"/>
                <a:ea typeface="Exo 2"/>
                <a:cs typeface="Exo 2"/>
                <a:sym typeface="Exo 2"/>
              </a:rPr>
              <a:t>primi</a:t>
            </a:r>
            <a:r>
              <a:rPr lang="it" sz="2675">
                <a:solidFill>
                  <a:srgbClr val="595959"/>
                </a:solidFill>
                <a:latin typeface="Exo 2"/>
                <a:ea typeface="Exo 2"/>
                <a:cs typeface="Exo 2"/>
                <a:sym typeface="Exo 2"/>
              </a:rPr>
              <a:t>:</a:t>
            </a:r>
            <a:endParaRPr sz="2675">
              <a:solidFill>
                <a:srgbClr val="595959"/>
              </a:solidFill>
              <a:latin typeface="Exo 2"/>
              <a:ea typeface="Exo 2"/>
              <a:cs typeface="Exo 2"/>
              <a:sym typeface="Exo 2"/>
            </a:endParaRPr>
          </a:p>
          <a:p>
            <a:pPr indent="-398462" lvl="0" marL="457200" rtl="0" algn="l">
              <a:lnSpc>
                <a:spcPct val="80000"/>
              </a:lnSpc>
              <a:spcBef>
                <a:spcPts val="600"/>
              </a:spcBef>
              <a:spcAft>
                <a:spcPts val="0"/>
              </a:spcAft>
              <a:buClr>
                <a:srgbClr val="595959"/>
              </a:buClr>
              <a:buSzPts val="2675"/>
              <a:buChar char="●"/>
            </a:pPr>
            <a:r>
              <a:rPr lang="it" sz="2675">
                <a:solidFill>
                  <a:srgbClr val="595959"/>
                </a:solidFill>
                <a:latin typeface="Exo 2"/>
                <a:ea typeface="Exo 2"/>
                <a:cs typeface="Exo 2"/>
                <a:sym typeface="Exo 2"/>
              </a:rPr>
              <a:t>Calcolare </a:t>
            </a:r>
            <a:r>
              <a:rPr i="1" lang="it" sz="2675">
                <a:solidFill>
                  <a:srgbClr val="595959"/>
                </a:solidFill>
                <a:latin typeface="Exo 2"/>
                <a:ea typeface="Exo 2"/>
                <a:cs typeface="Exo 2"/>
                <a:sym typeface="Exo 2"/>
              </a:rPr>
              <a:t>n = p * q </a:t>
            </a:r>
            <a:r>
              <a:rPr lang="it" sz="2675">
                <a:solidFill>
                  <a:srgbClr val="595959"/>
                </a:solidFill>
                <a:latin typeface="Exo 2"/>
                <a:ea typeface="Exo 2"/>
                <a:cs typeface="Exo 2"/>
                <a:sym typeface="Exo 2"/>
              </a:rPr>
              <a:t>è</a:t>
            </a:r>
            <a:r>
              <a:rPr lang="it" sz="2675">
                <a:solidFill>
                  <a:srgbClr val="595959"/>
                </a:solidFill>
                <a:latin typeface="Exo 2"/>
                <a:ea typeface="Exo 2"/>
                <a:cs typeface="Exo 2"/>
                <a:sym typeface="Exo 2"/>
              </a:rPr>
              <a:t> </a:t>
            </a:r>
            <a:r>
              <a:rPr b="1" lang="it" sz="2675">
                <a:solidFill>
                  <a:srgbClr val="595959"/>
                </a:solidFill>
                <a:latin typeface="Exo 2"/>
                <a:ea typeface="Exo 2"/>
                <a:cs typeface="Exo 2"/>
                <a:sym typeface="Exo 2"/>
              </a:rPr>
              <a:t>facile</a:t>
            </a:r>
            <a:r>
              <a:rPr lang="it" sz="2675">
                <a:solidFill>
                  <a:srgbClr val="595959"/>
                </a:solidFill>
                <a:latin typeface="Exo 2"/>
                <a:ea typeface="Exo 2"/>
                <a:cs typeface="Exo 2"/>
                <a:sym typeface="Exo 2"/>
              </a:rPr>
              <a:t>.</a:t>
            </a:r>
            <a:endParaRPr sz="2675">
              <a:solidFill>
                <a:srgbClr val="595959"/>
              </a:solidFill>
              <a:latin typeface="Exo 2"/>
              <a:ea typeface="Exo 2"/>
              <a:cs typeface="Exo 2"/>
              <a:sym typeface="Exo 2"/>
            </a:endParaRPr>
          </a:p>
          <a:p>
            <a:pPr indent="-398462" lvl="0" marL="457200" rtl="0" algn="l">
              <a:lnSpc>
                <a:spcPct val="80000"/>
              </a:lnSpc>
              <a:spcBef>
                <a:spcPts val="600"/>
              </a:spcBef>
              <a:spcAft>
                <a:spcPts val="0"/>
              </a:spcAft>
              <a:buClr>
                <a:srgbClr val="595959"/>
              </a:buClr>
              <a:buSzPts val="2675"/>
              <a:buFont typeface="Exo 2"/>
              <a:buChar char="●"/>
            </a:pPr>
            <a:r>
              <a:rPr i="1" lang="it" sz="2675">
                <a:solidFill>
                  <a:schemeClr val="dk2"/>
                </a:solidFill>
                <a:latin typeface="Exo 2"/>
                <a:ea typeface="Exo 2"/>
                <a:cs typeface="Exo 2"/>
                <a:sym typeface="Exo 2"/>
              </a:rPr>
              <a:t>n </a:t>
            </a:r>
            <a:r>
              <a:rPr lang="it" sz="2675">
                <a:solidFill>
                  <a:srgbClr val="595959"/>
                </a:solidFill>
                <a:latin typeface="Exo 2"/>
                <a:ea typeface="Exo 2"/>
                <a:cs typeface="Exo 2"/>
                <a:sym typeface="Exo 2"/>
              </a:rPr>
              <a:t>è la </a:t>
            </a:r>
            <a:r>
              <a:rPr b="1" lang="it" sz="2675">
                <a:solidFill>
                  <a:srgbClr val="595959"/>
                </a:solidFill>
                <a:latin typeface="Exo 2"/>
                <a:ea typeface="Exo 2"/>
                <a:cs typeface="Exo 2"/>
                <a:sym typeface="Exo 2"/>
              </a:rPr>
              <a:t>chiave pubblica</a:t>
            </a:r>
            <a:r>
              <a:rPr lang="it" sz="2675">
                <a:solidFill>
                  <a:srgbClr val="595959"/>
                </a:solidFill>
                <a:latin typeface="Exo 2"/>
                <a:ea typeface="Exo 2"/>
                <a:cs typeface="Exo 2"/>
                <a:sym typeface="Exo 2"/>
              </a:rPr>
              <a:t>, </a:t>
            </a:r>
            <a:r>
              <a:rPr i="1" lang="it" sz="2675">
                <a:solidFill>
                  <a:schemeClr val="dk2"/>
                </a:solidFill>
                <a:latin typeface="Exo 2"/>
                <a:ea typeface="Exo 2"/>
                <a:cs typeface="Exo 2"/>
                <a:sym typeface="Exo 2"/>
              </a:rPr>
              <a:t>p </a:t>
            </a:r>
            <a:r>
              <a:rPr lang="it" sz="2675">
                <a:solidFill>
                  <a:srgbClr val="595959"/>
                </a:solidFill>
                <a:latin typeface="Exo 2"/>
                <a:ea typeface="Exo 2"/>
                <a:cs typeface="Exo 2"/>
                <a:sym typeface="Exo 2"/>
              </a:rPr>
              <a:t>e </a:t>
            </a:r>
            <a:r>
              <a:rPr i="1" lang="it" sz="2675">
                <a:solidFill>
                  <a:schemeClr val="dk2"/>
                </a:solidFill>
                <a:latin typeface="Exo 2"/>
                <a:ea typeface="Exo 2"/>
                <a:cs typeface="Exo 2"/>
                <a:sym typeface="Exo 2"/>
              </a:rPr>
              <a:t>q</a:t>
            </a:r>
            <a:r>
              <a:rPr lang="it" sz="2675">
                <a:solidFill>
                  <a:srgbClr val="595959"/>
                </a:solidFill>
                <a:latin typeface="Exo 2"/>
                <a:ea typeface="Exo 2"/>
                <a:cs typeface="Exo 2"/>
                <a:sym typeface="Exo 2"/>
              </a:rPr>
              <a:t> la </a:t>
            </a:r>
            <a:r>
              <a:rPr b="1" lang="it" sz="2675">
                <a:solidFill>
                  <a:srgbClr val="595959"/>
                </a:solidFill>
                <a:latin typeface="Exo 2"/>
                <a:ea typeface="Exo 2"/>
                <a:cs typeface="Exo 2"/>
                <a:sym typeface="Exo 2"/>
              </a:rPr>
              <a:t>chiave privata</a:t>
            </a:r>
            <a:r>
              <a:rPr lang="it" sz="2675">
                <a:solidFill>
                  <a:srgbClr val="595959"/>
                </a:solidFill>
                <a:latin typeface="Exo 2"/>
                <a:ea typeface="Exo 2"/>
                <a:cs typeface="Exo 2"/>
                <a:sym typeface="Exo 2"/>
              </a:rPr>
              <a:t>.</a:t>
            </a:r>
            <a:endParaRPr sz="2675">
              <a:solidFill>
                <a:srgbClr val="595959"/>
              </a:solidFill>
              <a:latin typeface="Exo 2"/>
              <a:ea typeface="Exo 2"/>
              <a:cs typeface="Exo 2"/>
              <a:sym typeface="Exo 2"/>
            </a:endParaRPr>
          </a:p>
          <a:p>
            <a:pPr indent="-398462" lvl="0" marL="457200" rtl="0" algn="l">
              <a:lnSpc>
                <a:spcPct val="80000"/>
              </a:lnSpc>
              <a:spcBef>
                <a:spcPts val="0"/>
              </a:spcBef>
              <a:spcAft>
                <a:spcPts val="0"/>
              </a:spcAft>
              <a:buClr>
                <a:srgbClr val="595959"/>
              </a:buClr>
              <a:buSzPts val="2675"/>
              <a:buChar char="●"/>
            </a:pPr>
            <a:r>
              <a:rPr lang="it" sz="2675">
                <a:solidFill>
                  <a:srgbClr val="595959"/>
                </a:solidFill>
                <a:latin typeface="Exo 2"/>
                <a:ea typeface="Exo 2"/>
                <a:cs typeface="Exo 2"/>
                <a:sym typeface="Exo 2"/>
              </a:rPr>
              <a:t>Ma dato </a:t>
            </a:r>
            <a:r>
              <a:rPr i="1" lang="it" sz="2675">
                <a:solidFill>
                  <a:srgbClr val="595959"/>
                </a:solidFill>
                <a:latin typeface="Exo 2"/>
                <a:ea typeface="Exo 2"/>
                <a:cs typeface="Exo 2"/>
                <a:sym typeface="Exo 2"/>
              </a:rPr>
              <a:t>n</a:t>
            </a:r>
            <a:r>
              <a:rPr lang="it" sz="2675">
                <a:solidFill>
                  <a:srgbClr val="595959"/>
                </a:solidFill>
                <a:latin typeface="Exo 2"/>
                <a:ea typeface="Exo 2"/>
                <a:cs typeface="Exo 2"/>
                <a:sym typeface="Exo 2"/>
              </a:rPr>
              <a:t> è estremamente </a:t>
            </a:r>
            <a:r>
              <a:rPr b="1" i="1" lang="it" sz="2675">
                <a:solidFill>
                  <a:srgbClr val="595959"/>
                </a:solidFill>
                <a:latin typeface="Exo 2"/>
                <a:ea typeface="Exo 2"/>
                <a:cs typeface="Exo 2"/>
                <a:sym typeface="Exo 2"/>
              </a:rPr>
              <a:t>lento </a:t>
            </a:r>
            <a:r>
              <a:rPr lang="it" sz="2675">
                <a:solidFill>
                  <a:srgbClr val="595959"/>
                </a:solidFill>
                <a:latin typeface="Exo 2"/>
                <a:ea typeface="Exo 2"/>
                <a:cs typeface="Exo 2"/>
                <a:sym typeface="Exo 2"/>
              </a:rPr>
              <a:t>calcolare </a:t>
            </a:r>
            <a:r>
              <a:rPr i="1" lang="it" sz="2675">
                <a:solidFill>
                  <a:srgbClr val="595959"/>
                </a:solidFill>
                <a:latin typeface="Exo 2"/>
                <a:ea typeface="Exo 2"/>
                <a:cs typeface="Exo 2"/>
                <a:sym typeface="Exo 2"/>
              </a:rPr>
              <a:t>p </a:t>
            </a:r>
            <a:r>
              <a:rPr lang="it" sz="2675">
                <a:solidFill>
                  <a:srgbClr val="595959"/>
                </a:solidFill>
                <a:latin typeface="Exo 2"/>
                <a:ea typeface="Exo 2"/>
                <a:cs typeface="Exo 2"/>
                <a:sym typeface="Exo 2"/>
              </a:rPr>
              <a:t>e </a:t>
            </a:r>
            <a:r>
              <a:rPr i="1" lang="it" sz="2675">
                <a:solidFill>
                  <a:srgbClr val="595959"/>
                </a:solidFill>
                <a:latin typeface="Exo 2"/>
                <a:ea typeface="Exo 2"/>
                <a:cs typeface="Exo 2"/>
                <a:sym typeface="Exo 2"/>
              </a:rPr>
              <a:t>q;</a:t>
            </a:r>
            <a:endParaRPr i="1" sz="2675">
              <a:solidFill>
                <a:srgbClr val="595959"/>
              </a:solidFill>
              <a:latin typeface="Exo 2"/>
              <a:ea typeface="Exo 2"/>
              <a:cs typeface="Exo 2"/>
              <a:sym typeface="Exo 2"/>
            </a:endParaRPr>
          </a:p>
          <a:p>
            <a:pPr indent="-363219" lvl="1" marL="914400" rtl="0" algn="l">
              <a:lnSpc>
                <a:spcPct val="80000"/>
              </a:lnSpc>
              <a:spcBef>
                <a:spcPts val="0"/>
              </a:spcBef>
              <a:spcAft>
                <a:spcPts val="0"/>
              </a:spcAft>
              <a:buClr>
                <a:srgbClr val="595959"/>
              </a:buClr>
              <a:buSzPts val="2120"/>
              <a:buChar char="○"/>
            </a:pPr>
            <a:r>
              <a:rPr lang="it" sz="2120" u="sng">
                <a:solidFill>
                  <a:srgbClr val="595959"/>
                </a:solidFill>
                <a:latin typeface="Exo 2"/>
                <a:ea typeface="Exo 2"/>
                <a:cs typeface="Exo 2"/>
                <a:sym typeface="Exo 2"/>
              </a:rPr>
              <a:t>quadratic sieve field</a:t>
            </a:r>
            <a:r>
              <a:rPr lang="it" sz="2120">
                <a:solidFill>
                  <a:srgbClr val="595959"/>
                </a:solidFill>
                <a:latin typeface="Exo 2"/>
                <a:ea typeface="Exo 2"/>
                <a:cs typeface="Exo 2"/>
                <a:sym typeface="Exo 2"/>
              </a:rPr>
              <a:t>, prova “prova tutti numeri primi fino alla radice quadrata di n”.</a:t>
            </a:r>
            <a:endParaRPr sz="2120">
              <a:solidFill>
                <a:srgbClr val="595959"/>
              </a:solidFill>
              <a:latin typeface="Exo 2"/>
              <a:ea typeface="Exo 2"/>
              <a:cs typeface="Exo 2"/>
              <a:sym typeface="Exo 2"/>
            </a:endParaRPr>
          </a:p>
          <a:p>
            <a:pPr indent="-398462" lvl="0" marL="457200" rtl="0" algn="l">
              <a:lnSpc>
                <a:spcPct val="80000"/>
              </a:lnSpc>
              <a:spcBef>
                <a:spcPts val="0"/>
              </a:spcBef>
              <a:spcAft>
                <a:spcPts val="0"/>
              </a:spcAft>
              <a:buClr>
                <a:srgbClr val="595959"/>
              </a:buClr>
              <a:buSzPts val="2675"/>
              <a:buFont typeface="Exo 2"/>
              <a:buChar char="●"/>
            </a:pPr>
            <a:r>
              <a:rPr lang="it" sz="2675">
                <a:solidFill>
                  <a:srgbClr val="595959"/>
                </a:solidFill>
                <a:latin typeface="Exo 2"/>
                <a:ea typeface="Exo 2"/>
                <a:cs typeface="Exo 2"/>
                <a:sym typeface="Exo 2"/>
              </a:rPr>
              <a:t>Problema diverso dal logaritmo modulare (Diffie–Hellman), ma si può dimostrare che sono collegati.</a:t>
            </a:r>
            <a:endParaRPr sz="2675">
              <a:solidFill>
                <a:srgbClr val="595959"/>
              </a:solidFill>
              <a:latin typeface="Exo 2"/>
              <a:ea typeface="Exo 2"/>
              <a:cs typeface="Exo 2"/>
              <a:sym typeface="Exo 2"/>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Pigpen</a:t>
            </a:r>
            <a:endParaRPr/>
          </a:p>
        </p:txBody>
      </p:sp>
      <p:pic>
        <p:nvPicPr>
          <p:cNvPr id="225" name="Google Shape;225;p19" title="Pigpen_cipher_key.svg.png"/>
          <p:cNvPicPr preferRelativeResize="0"/>
          <p:nvPr/>
        </p:nvPicPr>
        <p:blipFill>
          <a:blip r:embed="rId3">
            <a:alphaModFix/>
          </a:blip>
          <a:stretch>
            <a:fillRect/>
          </a:stretch>
        </p:blipFill>
        <p:spPr>
          <a:xfrm>
            <a:off x="1973838" y="1439492"/>
            <a:ext cx="5196333" cy="5196333"/>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8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Lunghezza delle chiavi: avvertenze</a:t>
            </a:r>
            <a:endParaRPr/>
          </a:p>
        </p:txBody>
      </p:sp>
      <p:sp>
        <p:nvSpPr>
          <p:cNvPr id="1000" name="Google Shape;1000;p82"/>
          <p:cNvSpPr txBox="1"/>
          <p:nvPr/>
        </p:nvSpPr>
        <p:spPr>
          <a:xfrm>
            <a:off x="457200" y="1600200"/>
            <a:ext cx="8229600" cy="4946100"/>
          </a:xfrm>
          <a:prstGeom prst="rect">
            <a:avLst/>
          </a:prstGeom>
          <a:noFill/>
          <a:ln>
            <a:noFill/>
          </a:ln>
        </p:spPr>
        <p:txBody>
          <a:bodyPr anchorCtr="0" anchor="t" bIns="91425" lIns="91425" spcFirstLastPara="1" rIns="91425" wrap="square" tIns="91425">
            <a:noAutofit/>
          </a:bodyPr>
          <a:lstStyle/>
          <a:p>
            <a:pPr indent="-380325" lvl="0" marL="457200" rtl="0" algn="l">
              <a:lnSpc>
                <a:spcPct val="80000"/>
              </a:lnSpc>
              <a:spcBef>
                <a:spcPts val="0"/>
              </a:spcBef>
              <a:spcAft>
                <a:spcPts val="0"/>
              </a:spcAft>
              <a:buClr>
                <a:srgbClr val="595959"/>
              </a:buClr>
              <a:buSzPts val="2389"/>
              <a:buFont typeface="Exo 2"/>
              <a:buChar char="●"/>
            </a:pPr>
            <a:r>
              <a:rPr lang="it" sz="2218">
                <a:solidFill>
                  <a:srgbClr val="595959"/>
                </a:solidFill>
                <a:latin typeface="Exo 2"/>
                <a:ea typeface="Exo 2"/>
                <a:cs typeface="Exo 2"/>
                <a:sym typeface="Exo 2"/>
              </a:rPr>
              <a:t>La lunghezza della chiave si misura in bit, sia negli algoritmi </a:t>
            </a:r>
            <a:r>
              <a:rPr b="1" lang="it" sz="2218">
                <a:solidFill>
                  <a:srgbClr val="595959"/>
                </a:solidFill>
                <a:latin typeface="Exo 2"/>
                <a:ea typeface="Exo 2"/>
                <a:cs typeface="Exo 2"/>
                <a:sym typeface="Exo 2"/>
              </a:rPr>
              <a:t>simmetrici </a:t>
            </a:r>
            <a:r>
              <a:rPr lang="it" sz="2218">
                <a:solidFill>
                  <a:srgbClr val="595959"/>
                </a:solidFill>
                <a:latin typeface="Exo 2"/>
                <a:ea typeface="Exo 2"/>
                <a:cs typeface="Exo 2"/>
                <a:sym typeface="Exo 2"/>
              </a:rPr>
              <a:t>che in quelli </a:t>
            </a:r>
            <a:r>
              <a:rPr b="1" lang="it" sz="2218">
                <a:solidFill>
                  <a:srgbClr val="595959"/>
                </a:solidFill>
                <a:latin typeface="Exo 2"/>
                <a:ea typeface="Exo 2"/>
                <a:cs typeface="Exo 2"/>
                <a:sym typeface="Exo 2"/>
              </a:rPr>
              <a:t>asimmetrici</a:t>
            </a:r>
            <a:r>
              <a:rPr lang="it" sz="2218">
                <a:solidFill>
                  <a:srgbClr val="595959"/>
                </a:solidFill>
                <a:latin typeface="Exo 2"/>
                <a:ea typeface="Exo 2"/>
                <a:cs typeface="Exo 2"/>
                <a:sym typeface="Exo 2"/>
              </a:rPr>
              <a:t>.</a:t>
            </a:r>
            <a:endParaRPr sz="2218">
              <a:solidFill>
                <a:srgbClr val="595959"/>
              </a:solidFill>
              <a:latin typeface="Exo 2"/>
              <a:ea typeface="Exo 2"/>
              <a:cs typeface="Exo 2"/>
              <a:sym typeface="Exo 2"/>
            </a:endParaRPr>
          </a:p>
          <a:p>
            <a:pPr indent="-380325" lvl="0" marL="457200" rtl="0" algn="l">
              <a:lnSpc>
                <a:spcPct val="80000"/>
              </a:lnSpc>
              <a:spcBef>
                <a:spcPts val="0"/>
              </a:spcBef>
              <a:spcAft>
                <a:spcPts val="0"/>
              </a:spcAft>
              <a:buClr>
                <a:srgbClr val="595959"/>
              </a:buClr>
              <a:buSzPts val="2389"/>
              <a:buFont typeface="Exo 2"/>
              <a:buChar char="●"/>
            </a:pPr>
            <a:r>
              <a:rPr lang="it" sz="2218">
                <a:solidFill>
                  <a:srgbClr val="595959"/>
                </a:solidFill>
                <a:latin typeface="Exo 2"/>
                <a:ea typeface="Exo 2"/>
                <a:cs typeface="Exo 2"/>
                <a:sym typeface="Exo 2"/>
              </a:rPr>
              <a:t>Tuttavia, rappresenta concetti diversi nei due casi.</a:t>
            </a:r>
            <a:endParaRPr sz="2218">
              <a:solidFill>
                <a:srgbClr val="595959"/>
              </a:solidFill>
              <a:latin typeface="Exo 2"/>
              <a:ea typeface="Exo 2"/>
              <a:cs typeface="Exo 2"/>
              <a:sym typeface="Exo 2"/>
            </a:endParaRPr>
          </a:p>
          <a:p>
            <a:pPr indent="-380325" lvl="1" marL="914400" rtl="0" algn="l">
              <a:lnSpc>
                <a:spcPct val="80000"/>
              </a:lnSpc>
              <a:spcBef>
                <a:spcPts val="0"/>
              </a:spcBef>
              <a:spcAft>
                <a:spcPts val="0"/>
              </a:spcAft>
              <a:buClr>
                <a:srgbClr val="595959"/>
              </a:buClr>
              <a:buSzPts val="2389"/>
              <a:buFont typeface="Exo 2"/>
              <a:buChar char="○"/>
            </a:pPr>
            <a:r>
              <a:rPr lang="it" sz="2218">
                <a:solidFill>
                  <a:srgbClr val="595959"/>
                </a:solidFill>
                <a:latin typeface="Exo 2"/>
                <a:ea typeface="Exo 2"/>
                <a:cs typeface="Exo 2"/>
                <a:sym typeface="Exo 2"/>
              </a:rPr>
              <a:t>Simmetrici: il numero di tentativi di decrittazione necessari (brute force).</a:t>
            </a:r>
            <a:endParaRPr sz="2218">
              <a:solidFill>
                <a:srgbClr val="595959"/>
              </a:solidFill>
              <a:latin typeface="Exo 2"/>
              <a:ea typeface="Exo 2"/>
              <a:cs typeface="Exo 2"/>
              <a:sym typeface="Exo 2"/>
            </a:endParaRPr>
          </a:p>
          <a:p>
            <a:pPr indent="-380325" lvl="1" marL="914400" rtl="0" algn="l">
              <a:lnSpc>
                <a:spcPct val="80000"/>
              </a:lnSpc>
              <a:spcBef>
                <a:spcPts val="0"/>
              </a:spcBef>
              <a:spcAft>
                <a:spcPts val="0"/>
              </a:spcAft>
              <a:buClr>
                <a:srgbClr val="595959"/>
              </a:buClr>
              <a:buSzPts val="2389"/>
              <a:buFont typeface="Exo 2"/>
              <a:buChar char="○"/>
            </a:pPr>
            <a:r>
              <a:rPr lang="it" sz="2218">
                <a:solidFill>
                  <a:srgbClr val="595959"/>
                </a:solidFill>
                <a:latin typeface="Exo 2"/>
                <a:ea typeface="Exo 2"/>
                <a:cs typeface="Exo 2"/>
                <a:sym typeface="Exo 2"/>
              </a:rPr>
              <a:t>Asimmetrici: il numero di tentativi necessari per “rompere” la chiave (ossia ricavarla matematicamente).</a:t>
            </a:r>
            <a:endParaRPr sz="2218">
              <a:solidFill>
                <a:srgbClr val="595959"/>
              </a:solidFill>
              <a:latin typeface="Exo 2"/>
              <a:ea typeface="Exo 2"/>
              <a:cs typeface="Exo 2"/>
              <a:sym typeface="Exo 2"/>
            </a:endParaRPr>
          </a:p>
          <a:p>
            <a:pPr indent="-380325" lvl="0" marL="457200" rtl="0" algn="l">
              <a:lnSpc>
                <a:spcPct val="80000"/>
              </a:lnSpc>
              <a:spcBef>
                <a:spcPts val="0"/>
              </a:spcBef>
              <a:spcAft>
                <a:spcPts val="0"/>
              </a:spcAft>
              <a:buClr>
                <a:srgbClr val="595959"/>
              </a:buClr>
              <a:buSzPts val="2389"/>
              <a:buFont typeface="Exo 2"/>
              <a:buChar char="●"/>
            </a:pPr>
            <a:r>
              <a:rPr lang="it" sz="2218">
                <a:solidFill>
                  <a:srgbClr val="595959"/>
                </a:solidFill>
                <a:latin typeface="Exo 2"/>
                <a:ea typeface="Exo 2"/>
                <a:cs typeface="Exo 2"/>
                <a:sym typeface="Exo 2"/>
              </a:rPr>
              <a:t>Quindi:</a:t>
            </a:r>
            <a:endParaRPr sz="2218">
              <a:solidFill>
                <a:srgbClr val="595959"/>
              </a:solidFill>
              <a:latin typeface="Exo 2"/>
              <a:ea typeface="Exo 2"/>
              <a:cs typeface="Exo 2"/>
              <a:sym typeface="Exo 2"/>
            </a:endParaRPr>
          </a:p>
          <a:p>
            <a:pPr indent="-380325" lvl="1" marL="914400" rtl="0" algn="l">
              <a:lnSpc>
                <a:spcPct val="80000"/>
              </a:lnSpc>
              <a:spcBef>
                <a:spcPts val="0"/>
              </a:spcBef>
              <a:spcAft>
                <a:spcPts val="0"/>
              </a:spcAft>
              <a:buClr>
                <a:srgbClr val="595959"/>
              </a:buClr>
              <a:buSzPts val="2389"/>
              <a:buFont typeface="Exo 2"/>
              <a:buChar char="○"/>
            </a:pPr>
            <a:r>
              <a:rPr lang="it" sz="2218">
                <a:solidFill>
                  <a:srgbClr val="595959"/>
                </a:solidFill>
                <a:latin typeface="Exo 2"/>
                <a:ea typeface="Exo 2"/>
                <a:cs typeface="Exo 2"/>
                <a:sym typeface="Exo 2"/>
              </a:rPr>
              <a:t>È possibile confrontare tra loro algoritmi simmetrici in base alla lunghezza della chiave (es. CAST-128 bit è “più debole” di AES-256).</a:t>
            </a:r>
            <a:endParaRPr sz="2218">
              <a:solidFill>
                <a:srgbClr val="595959"/>
              </a:solidFill>
              <a:latin typeface="Exo 2"/>
              <a:ea typeface="Exo 2"/>
              <a:cs typeface="Exo 2"/>
              <a:sym typeface="Exo 2"/>
            </a:endParaRPr>
          </a:p>
          <a:p>
            <a:pPr indent="-380325" lvl="1" marL="914400" rtl="0" algn="l">
              <a:lnSpc>
                <a:spcPct val="80000"/>
              </a:lnSpc>
              <a:spcBef>
                <a:spcPts val="0"/>
              </a:spcBef>
              <a:spcAft>
                <a:spcPts val="0"/>
              </a:spcAft>
              <a:buClr>
                <a:srgbClr val="595959"/>
              </a:buClr>
              <a:buSzPts val="2389"/>
              <a:buFont typeface="Exo 2"/>
              <a:buChar char="○"/>
            </a:pPr>
            <a:r>
              <a:rPr lang="it" sz="2218">
                <a:solidFill>
                  <a:srgbClr val="595959"/>
                </a:solidFill>
                <a:latin typeface="Exo 2"/>
                <a:ea typeface="Exo 2"/>
                <a:cs typeface="Exo 2"/>
                <a:sym typeface="Exo 2"/>
              </a:rPr>
              <a:t>Non è possibile confrontare direttamente algoritmi asimmetrici basandosi solo sulla lunghezza della chiave.</a:t>
            </a:r>
            <a:endParaRPr sz="2218">
              <a:solidFill>
                <a:srgbClr val="595959"/>
              </a:solidFill>
              <a:latin typeface="Exo 2"/>
              <a:ea typeface="Exo 2"/>
              <a:cs typeface="Exo 2"/>
              <a:sym typeface="Exo 2"/>
            </a:endParaRPr>
          </a:p>
          <a:p>
            <a:pPr indent="-380325" lvl="1" marL="914400" rtl="0" algn="l">
              <a:lnSpc>
                <a:spcPct val="80000"/>
              </a:lnSpc>
              <a:spcBef>
                <a:spcPts val="0"/>
              </a:spcBef>
              <a:spcAft>
                <a:spcPts val="0"/>
              </a:spcAft>
              <a:buClr>
                <a:srgbClr val="595959"/>
              </a:buClr>
              <a:buSzPts val="2389"/>
              <a:buFont typeface="Exo 2"/>
              <a:buChar char="○"/>
            </a:pPr>
            <a:r>
              <a:rPr lang="it" sz="2218">
                <a:solidFill>
                  <a:srgbClr val="595959"/>
                </a:solidFill>
                <a:latin typeface="Exo 2"/>
                <a:ea typeface="Exo 2"/>
                <a:cs typeface="Exo 2"/>
                <a:sym typeface="Exo 2"/>
              </a:rPr>
              <a:t>E, cosa ancora più importante, non confrontare mai direttamente la lunghezza delle chiavi asimmetriche con quelle simmetriche!</a:t>
            </a:r>
            <a:endParaRPr sz="2218">
              <a:solidFill>
                <a:srgbClr val="595959"/>
              </a:solidFill>
              <a:latin typeface="Exo 2"/>
              <a:ea typeface="Exo 2"/>
              <a:cs typeface="Exo 2"/>
              <a:sym typeface="Exo 2"/>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8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Lunghezza delle chiavi: avvertenze</a:t>
            </a:r>
            <a:endParaRPr/>
          </a:p>
        </p:txBody>
      </p:sp>
      <p:sp>
        <p:nvSpPr>
          <p:cNvPr id="1006" name="Google Shape;1006;p83"/>
          <p:cNvSpPr txBox="1"/>
          <p:nvPr/>
        </p:nvSpPr>
        <p:spPr>
          <a:xfrm>
            <a:off x="457200" y="1600200"/>
            <a:ext cx="8229600" cy="49461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t/>
            </a:r>
            <a:endParaRPr sz="2218">
              <a:solidFill>
                <a:srgbClr val="595959"/>
              </a:solidFill>
              <a:latin typeface="Exo 2"/>
              <a:ea typeface="Exo 2"/>
              <a:cs typeface="Exo 2"/>
              <a:sym typeface="Exo 2"/>
            </a:endParaRPr>
          </a:p>
          <a:p>
            <a:pPr indent="0" lvl="0" marL="0" rtl="0" algn="l">
              <a:lnSpc>
                <a:spcPct val="80000"/>
              </a:lnSpc>
              <a:spcBef>
                <a:spcPts val="0"/>
              </a:spcBef>
              <a:spcAft>
                <a:spcPts val="0"/>
              </a:spcAft>
              <a:buNone/>
            </a:pPr>
            <a:r>
              <a:t/>
            </a:r>
            <a:endParaRPr sz="2218">
              <a:solidFill>
                <a:srgbClr val="595959"/>
              </a:solidFill>
              <a:latin typeface="Exo 2"/>
              <a:ea typeface="Exo 2"/>
              <a:cs typeface="Exo 2"/>
              <a:sym typeface="Exo 2"/>
            </a:endParaRPr>
          </a:p>
          <a:p>
            <a:pPr indent="0" lvl="0" marL="0" rtl="0" algn="l">
              <a:lnSpc>
                <a:spcPct val="80000"/>
              </a:lnSpc>
              <a:spcBef>
                <a:spcPts val="0"/>
              </a:spcBef>
              <a:spcAft>
                <a:spcPts val="0"/>
              </a:spcAft>
              <a:buNone/>
            </a:pPr>
            <a:r>
              <a:t/>
            </a:r>
            <a:endParaRPr sz="2218">
              <a:solidFill>
                <a:srgbClr val="595959"/>
              </a:solidFill>
              <a:latin typeface="Exo 2"/>
              <a:ea typeface="Exo 2"/>
              <a:cs typeface="Exo 2"/>
              <a:sym typeface="Exo 2"/>
            </a:endParaRPr>
          </a:p>
          <a:p>
            <a:pPr indent="0" lvl="0" marL="0" rtl="0" algn="l">
              <a:lnSpc>
                <a:spcPct val="80000"/>
              </a:lnSpc>
              <a:spcBef>
                <a:spcPts val="0"/>
              </a:spcBef>
              <a:spcAft>
                <a:spcPts val="0"/>
              </a:spcAft>
              <a:buNone/>
            </a:pPr>
            <a:r>
              <a:t/>
            </a:r>
            <a:endParaRPr sz="2218">
              <a:solidFill>
                <a:srgbClr val="595959"/>
              </a:solidFill>
              <a:latin typeface="Exo 2"/>
              <a:ea typeface="Exo 2"/>
              <a:cs typeface="Exo 2"/>
              <a:sym typeface="Exo 2"/>
            </a:endParaRPr>
          </a:p>
          <a:p>
            <a:pPr indent="0" lvl="0" marL="0" rtl="0" algn="l">
              <a:lnSpc>
                <a:spcPct val="80000"/>
              </a:lnSpc>
              <a:spcBef>
                <a:spcPts val="0"/>
              </a:spcBef>
              <a:spcAft>
                <a:spcPts val="0"/>
              </a:spcAft>
              <a:buNone/>
            </a:pPr>
            <a:r>
              <a:t/>
            </a:r>
            <a:endParaRPr sz="2218">
              <a:solidFill>
                <a:srgbClr val="595959"/>
              </a:solidFill>
              <a:latin typeface="Exo 2"/>
              <a:ea typeface="Exo 2"/>
              <a:cs typeface="Exo 2"/>
              <a:sym typeface="Exo 2"/>
            </a:endParaRPr>
          </a:p>
          <a:p>
            <a:pPr indent="0" lvl="0" marL="0" rtl="0" algn="l">
              <a:lnSpc>
                <a:spcPct val="80000"/>
              </a:lnSpc>
              <a:spcBef>
                <a:spcPts val="0"/>
              </a:spcBef>
              <a:spcAft>
                <a:spcPts val="0"/>
              </a:spcAft>
              <a:buNone/>
            </a:pPr>
            <a:r>
              <a:t/>
            </a:r>
            <a:endParaRPr sz="2218">
              <a:solidFill>
                <a:srgbClr val="595959"/>
              </a:solidFill>
              <a:latin typeface="Exo 2"/>
              <a:ea typeface="Exo 2"/>
              <a:cs typeface="Exo 2"/>
              <a:sym typeface="Exo 2"/>
            </a:endParaRPr>
          </a:p>
          <a:p>
            <a:pPr indent="0" lvl="0" marL="0" rtl="0" algn="l">
              <a:lnSpc>
                <a:spcPct val="80000"/>
              </a:lnSpc>
              <a:spcBef>
                <a:spcPts val="0"/>
              </a:spcBef>
              <a:spcAft>
                <a:spcPts val="0"/>
              </a:spcAft>
              <a:buNone/>
            </a:pPr>
            <a:r>
              <a:t/>
            </a:r>
            <a:endParaRPr sz="2218">
              <a:solidFill>
                <a:srgbClr val="595959"/>
              </a:solidFill>
              <a:latin typeface="Exo 2"/>
              <a:ea typeface="Exo 2"/>
              <a:cs typeface="Exo 2"/>
              <a:sym typeface="Exo 2"/>
            </a:endParaRPr>
          </a:p>
          <a:p>
            <a:pPr indent="0" lvl="0" marL="0" rtl="0" algn="l">
              <a:lnSpc>
                <a:spcPct val="80000"/>
              </a:lnSpc>
              <a:spcBef>
                <a:spcPts val="0"/>
              </a:spcBef>
              <a:spcAft>
                <a:spcPts val="0"/>
              </a:spcAft>
              <a:buNone/>
            </a:pPr>
            <a:r>
              <a:t/>
            </a:r>
            <a:endParaRPr sz="2218">
              <a:solidFill>
                <a:srgbClr val="595959"/>
              </a:solidFill>
              <a:latin typeface="Exo 2"/>
              <a:ea typeface="Exo 2"/>
              <a:cs typeface="Exo 2"/>
              <a:sym typeface="Exo 2"/>
            </a:endParaRPr>
          </a:p>
          <a:p>
            <a:pPr indent="0" lvl="0" marL="0" rtl="0" algn="l">
              <a:lnSpc>
                <a:spcPct val="80000"/>
              </a:lnSpc>
              <a:spcBef>
                <a:spcPts val="0"/>
              </a:spcBef>
              <a:spcAft>
                <a:spcPts val="0"/>
              </a:spcAft>
              <a:buNone/>
            </a:pPr>
            <a:r>
              <a:rPr lang="it" sz="2218">
                <a:solidFill>
                  <a:srgbClr val="595959"/>
                </a:solidFill>
                <a:latin typeface="Exo 2"/>
                <a:ea typeface="Exo 2"/>
                <a:cs typeface="Exo 2"/>
                <a:sym typeface="Exo 2"/>
              </a:rPr>
              <a:t>https://www.keylength.com/en/3/</a:t>
            </a:r>
            <a:endParaRPr sz="2218">
              <a:solidFill>
                <a:srgbClr val="595959"/>
              </a:solidFill>
              <a:latin typeface="Exo 2"/>
              <a:ea typeface="Exo 2"/>
              <a:cs typeface="Exo 2"/>
              <a:sym typeface="Exo 2"/>
            </a:endParaRPr>
          </a:p>
        </p:txBody>
      </p:sp>
      <p:pic>
        <p:nvPicPr>
          <p:cNvPr id="1007" name="Google Shape;1007;p83"/>
          <p:cNvPicPr preferRelativeResize="0"/>
          <p:nvPr/>
        </p:nvPicPr>
        <p:blipFill>
          <a:blip r:embed="rId3">
            <a:alphaModFix/>
          </a:blip>
          <a:stretch>
            <a:fillRect/>
          </a:stretch>
        </p:blipFill>
        <p:spPr>
          <a:xfrm>
            <a:off x="319788" y="1822075"/>
            <a:ext cx="8504413" cy="16366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8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La prospettiva dei sistemi</a:t>
            </a:r>
            <a:endParaRPr/>
          </a:p>
        </p:txBody>
      </p:sp>
      <p:sp>
        <p:nvSpPr>
          <p:cNvPr id="1013" name="Google Shape;1013;p84"/>
          <p:cNvSpPr txBox="1"/>
          <p:nvPr>
            <p:ph idx="1" type="body"/>
          </p:nvPr>
        </p:nvSpPr>
        <p:spPr>
          <a:xfrm>
            <a:off x="311700" y="1536624"/>
            <a:ext cx="8520600" cy="49428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1018"/>
              <a:buNone/>
            </a:pPr>
            <a:r>
              <a:rPr lang="it" sz="2490"/>
              <a:t>“</a:t>
            </a:r>
            <a:r>
              <a:rPr lang="it" sz="2490"/>
              <a:t>Probabilmente hai visto la porta di un caveau di una banca… dieci pollici di spessore, acciaio temprato, con grossi catenacci… Spesso troviamo l’equivalente digitale di una porta del genere installato in una tenda. Le persone che le stanno attorno discutono su quanto dovrebbe essere spessa la porta, invece di dedicare il loro tempo a guardare la tenda.”</a:t>
            </a:r>
            <a:endParaRPr sz="2490"/>
          </a:p>
          <a:p>
            <a:pPr indent="0" lvl="0" marL="0" rtl="0" algn="l">
              <a:lnSpc>
                <a:spcPct val="105000"/>
              </a:lnSpc>
              <a:spcBef>
                <a:spcPts val="1200"/>
              </a:spcBef>
              <a:spcAft>
                <a:spcPts val="0"/>
              </a:spcAft>
              <a:buSzPts val="1018"/>
              <a:buNone/>
            </a:pPr>
            <a:r>
              <a:t/>
            </a:r>
            <a:endParaRPr sz="2490"/>
          </a:p>
          <a:p>
            <a:pPr indent="0" lvl="0" marL="0" rtl="0" algn="l">
              <a:lnSpc>
                <a:spcPct val="105000"/>
              </a:lnSpc>
              <a:spcBef>
                <a:spcPts val="1200"/>
              </a:spcBef>
              <a:spcAft>
                <a:spcPts val="1200"/>
              </a:spcAft>
              <a:buSzPts val="1018"/>
              <a:buNone/>
            </a:pPr>
            <a:r>
              <a:rPr lang="it" sz="2490"/>
              <a:t>(Niels Ferguson &amp; Bruce Schneier, Practical Cryptography)</a:t>
            </a:r>
            <a:endParaRPr sz="249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8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La prospettiva dei sistemi</a:t>
            </a:r>
            <a:endParaRPr/>
          </a:p>
        </p:txBody>
      </p:sp>
      <p:sp>
        <p:nvSpPr>
          <p:cNvPr id="1019" name="Google Shape;1019;p85"/>
          <p:cNvSpPr txBox="1"/>
          <p:nvPr>
            <p:ph idx="1" type="body"/>
          </p:nvPr>
        </p:nvSpPr>
        <p:spPr>
          <a:xfrm>
            <a:off x="311700" y="1536624"/>
            <a:ext cx="8520600" cy="49428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1018"/>
              <a:buNone/>
            </a:pPr>
            <a:r>
              <a:rPr lang="it" sz="2490"/>
              <a:t>“Probabilmente hai visto la porta di un caveau di una banca… dieci pollici di spessore, acciaio temprato, con grossi catenacci… Spesso troviamo l’equivalente digitale di una porta del genere installato in una tenda. Le persone che le stanno attorno discutono su quanto dovrebbe essere spessa la porta, invece di dedicare il loro tempo a guardare la tenda.”</a:t>
            </a:r>
            <a:endParaRPr sz="2490"/>
          </a:p>
          <a:p>
            <a:pPr indent="0" lvl="0" marL="0" rtl="0" algn="l">
              <a:lnSpc>
                <a:spcPct val="105000"/>
              </a:lnSpc>
              <a:spcBef>
                <a:spcPts val="1200"/>
              </a:spcBef>
              <a:spcAft>
                <a:spcPts val="0"/>
              </a:spcAft>
              <a:buSzPts val="1018"/>
              <a:buNone/>
            </a:pPr>
            <a:r>
              <a:t/>
            </a:r>
            <a:endParaRPr sz="2490"/>
          </a:p>
          <a:p>
            <a:pPr indent="0" lvl="0" marL="0" rtl="0" algn="l">
              <a:lnSpc>
                <a:spcPct val="105000"/>
              </a:lnSpc>
              <a:spcBef>
                <a:spcPts val="1200"/>
              </a:spcBef>
              <a:spcAft>
                <a:spcPts val="1200"/>
              </a:spcAft>
              <a:buSzPts val="1018"/>
              <a:buNone/>
            </a:pPr>
            <a:r>
              <a:rPr lang="it" sz="2490"/>
              <a:t>(Niels Ferguson &amp; Bruce Schneier, Practical Cryptography)</a:t>
            </a:r>
            <a:endParaRPr sz="2490"/>
          </a:p>
        </p:txBody>
      </p:sp>
      <p:pic>
        <p:nvPicPr>
          <p:cNvPr id="1020" name="Google Shape;1020;p85"/>
          <p:cNvPicPr preferRelativeResize="0"/>
          <p:nvPr/>
        </p:nvPicPr>
        <p:blipFill>
          <a:blip r:embed="rId3">
            <a:alphaModFix/>
          </a:blip>
          <a:stretch>
            <a:fillRect/>
          </a:stretch>
        </p:blipFill>
        <p:spPr>
          <a:xfrm>
            <a:off x="457200" y="1020300"/>
            <a:ext cx="5445650" cy="54456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8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La prospettiva dei sistemi</a:t>
            </a:r>
            <a:endParaRPr/>
          </a:p>
        </p:txBody>
      </p:sp>
      <p:sp>
        <p:nvSpPr>
          <p:cNvPr id="1026" name="Google Shape;1026;p86"/>
          <p:cNvSpPr txBox="1"/>
          <p:nvPr>
            <p:ph idx="1" type="body"/>
          </p:nvPr>
        </p:nvSpPr>
        <p:spPr>
          <a:xfrm>
            <a:off x="311700" y="1536624"/>
            <a:ext cx="8520600" cy="49428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1018"/>
              <a:buNone/>
            </a:pPr>
            <a:r>
              <a:rPr lang="it" sz="2490"/>
              <a:t>“Probabilmente hai visto la porta di un caveau di una banca… dieci pollici di spessore, acciaio temprato, con grossi catenacci… Spesso troviamo l’equivalente digitale di una porta del genere installato in una tenda. Le persone che le stanno attorno discutono su quanto dovrebbe essere spessa la porta, invece di dedicare il loro tempo a guardare la tenda.”</a:t>
            </a:r>
            <a:endParaRPr sz="2490"/>
          </a:p>
          <a:p>
            <a:pPr indent="0" lvl="0" marL="0" rtl="0" algn="l">
              <a:lnSpc>
                <a:spcPct val="105000"/>
              </a:lnSpc>
              <a:spcBef>
                <a:spcPts val="1200"/>
              </a:spcBef>
              <a:spcAft>
                <a:spcPts val="0"/>
              </a:spcAft>
              <a:buSzPts val="1018"/>
              <a:buNone/>
            </a:pPr>
            <a:r>
              <a:t/>
            </a:r>
            <a:endParaRPr sz="2490"/>
          </a:p>
          <a:p>
            <a:pPr indent="0" lvl="0" marL="0" rtl="0" algn="l">
              <a:lnSpc>
                <a:spcPct val="105000"/>
              </a:lnSpc>
              <a:spcBef>
                <a:spcPts val="1200"/>
              </a:spcBef>
              <a:spcAft>
                <a:spcPts val="1200"/>
              </a:spcAft>
              <a:buSzPts val="1018"/>
              <a:buNone/>
            </a:pPr>
            <a:r>
              <a:rPr lang="it" sz="2490"/>
              <a:t>(Niels Ferguson &amp; Bruce Schneier, Practical Cryptography)</a:t>
            </a:r>
            <a:endParaRPr sz="2490"/>
          </a:p>
        </p:txBody>
      </p:sp>
      <p:pic>
        <p:nvPicPr>
          <p:cNvPr id="1027" name="Google Shape;1027;p86"/>
          <p:cNvPicPr preferRelativeResize="0"/>
          <p:nvPr/>
        </p:nvPicPr>
        <p:blipFill>
          <a:blip r:embed="rId3">
            <a:alphaModFix/>
          </a:blip>
          <a:stretch>
            <a:fillRect/>
          </a:stretch>
        </p:blipFill>
        <p:spPr>
          <a:xfrm>
            <a:off x="457200" y="1020300"/>
            <a:ext cx="5445650" cy="5445650"/>
          </a:xfrm>
          <a:prstGeom prst="rect">
            <a:avLst/>
          </a:prstGeom>
          <a:noFill/>
          <a:ln>
            <a:noFill/>
          </a:ln>
        </p:spPr>
      </p:pic>
      <p:pic>
        <p:nvPicPr>
          <p:cNvPr id="1028" name="Google Shape;1028;p86"/>
          <p:cNvPicPr preferRelativeResize="0"/>
          <p:nvPr/>
        </p:nvPicPr>
        <p:blipFill>
          <a:blip r:embed="rId4">
            <a:alphaModFix/>
          </a:blip>
          <a:stretch>
            <a:fillRect/>
          </a:stretch>
        </p:blipFill>
        <p:spPr>
          <a:xfrm>
            <a:off x="2345200" y="441225"/>
            <a:ext cx="4186150" cy="627922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8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La prospettiva dei sistemi</a:t>
            </a:r>
            <a:endParaRPr/>
          </a:p>
        </p:txBody>
      </p:sp>
      <p:sp>
        <p:nvSpPr>
          <p:cNvPr id="1034" name="Google Shape;1034;p87"/>
          <p:cNvSpPr txBox="1"/>
          <p:nvPr>
            <p:ph idx="1" type="body"/>
          </p:nvPr>
        </p:nvSpPr>
        <p:spPr>
          <a:xfrm>
            <a:off x="311700" y="1536624"/>
            <a:ext cx="8520600" cy="49428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1018"/>
              <a:buNone/>
            </a:pPr>
            <a:r>
              <a:rPr lang="it" sz="2490"/>
              <a:t>“Probabilmente hai visto la porta di un caveau di una banca… dieci pollici di spessore, acciaio temprato, con grossi catenacci… Spesso troviamo l’equivalente digitale di una porta del genere installato in una tenda. Le persone che le stanno attorno discutono su quanto dovrebbe essere spessa la porta, invece di dedicare il loro tempo a guardare la tenda.”</a:t>
            </a:r>
            <a:endParaRPr sz="2490"/>
          </a:p>
          <a:p>
            <a:pPr indent="0" lvl="0" marL="0" rtl="0" algn="l">
              <a:lnSpc>
                <a:spcPct val="105000"/>
              </a:lnSpc>
              <a:spcBef>
                <a:spcPts val="1200"/>
              </a:spcBef>
              <a:spcAft>
                <a:spcPts val="0"/>
              </a:spcAft>
              <a:buSzPts val="1018"/>
              <a:buNone/>
            </a:pPr>
            <a:r>
              <a:t/>
            </a:r>
            <a:endParaRPr sz="2490"/>
          </a:p>
          <a:p>
            <a:pPr indent="0" lvl="0" marL="0" rtl="0" algn="l">
              <a:lnSpc>
                <a:spcPct val="105000"/>
              </a:lnSpc>
              <a:spcBef>
                <a:spcPts val="1200"/>
              </a:spcBef>
              <a:spcAft>
                <a:spcPts val="1200"/>
              </a:spcAft>
              <a:buSzPts val="1018"/>
              <a:buNone/>
            </a:pPr>
            <a:r>
              <a:rPr lang="it" sz="2490"/>
              <a:t>(Niels Ferguson &amp; Bruce Schneier, Practical Cryptography)</a:t>
            </a:r>
            <a:endParaRPr sz="2490"/>
          </a:p>
        </p:txBody>
      </p:sp>
      <p:pic>
        <p:nvPicPr>
          <p:cNvPr id="1035" name="Google Shape;1035;p87"/>
          <p:cNvPicPr preferRelativeResize="0"/>
          <p:nvPr/>
        </p:nvPicPr>
        <p:blipFill>
          <a:blip r:embed="rId3">
            <a:alphaModFix/>
          </a:blip>
          <a:stretch>
            <a:fillRect/>
          </a:stretch>
        </p:blipFill>
        <p:spPr>
          <a:xfrm>
            <a:off x="457200" y="1020300"/>
            <a:ext cx="5445650" cy="5445650"/>
          </a:xfrm>
          <a:prstGeom prst="rect">
            <a:avLst/>
          </a:prstGeom>
          <a:noFill/>
          <a:ln>
            <a:noFill/>
          </a:ln>
        </p:spPr>
      </p:pic>
      <p:pic>
        <p:nvPicPr>
          <p:cNvPr id="1036" name="Google Shape;1036;p87"/>
          <p:cNvPicPr preferRelativeResize="0"/>
          <p:nvPr/>
        </p:nvPicPr>
        <p:blipFill>
          <a:blip r:embed="rId4">
            <a:alphaModFix/>
          </a:blip>
          <a:stretch>
            <a:fillRect/>
          </a:stretch>
        </p:blipFill>
        <p:spPr>
          <a:xfrm>
            <a:off x="2345200" y="441225"/>
            <a:ext cx="4186150" cy="6279226"/>
          </a:xfrm>
          <a:prstGeom prst="rect">
            <a:avLst/>
          </a:prstGeom>
          <a:noFill/>
          <a:ln>
            <a:noFill/>
          </a:ln>
        </p:spPr>
      </p:pic>
      <p:pic>
        <p:nvPicPr>
          <p:cNvPr id="1037" name="Google Shape;1037;p87"/>
          <p:cNvPicPr preferRelativeResize="0"/>
          <p:nvPr/>
        </p:nvPicPr>
        <p:blipFill>
          <a:blip r:embed="rId5">
            <a:alphaModFix/>
          </a:blip>
          <a:stretch>
            <a:fillRect/>
          </a:stretch>
        </p:blipFill>
        <p:spPr>
          <a:xfrm>
            <a:off x="4605975" y="870558"/>
            <a:ext cx="3830100" cy="574515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88"/>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it"/>
              <a:t>Firma Digitale</a:t>
            </a:r>
            <a:endParaRPr b="1"/>
          </a:p>
        </p:txBody>
      </p:sp>
      <p:sp>
        <p:nvSpPr>
          <p:cNvPr id="1043" name="Google Shape;1043;p88"/>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89"/>
          <p:cNvSpPr txBox="1"/>
          <p:nvPr>
            <p:ph type="title"/>
          </p:nvPr>
        </p:nvSpPr>
        <p:spPr>
          <a:xfrm>
            <a:off x="311700" y="593367"/>
            <a:ext cx="8520600" cy="76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600"/>
              <a:buNone/>
            </a:pPr>
            <a:r>
              <a:rPr lang="it" sz="3200"/>
              <a:t>Autenticazione del messaggio</a:t>
            </a:r>
            <a:endParaRPr sz="3200"/>
          </a:p>
        </p:txBody>
      </p:sp>
      <p:sp>
        <p:nvSpPr>
          <p:cNvPr id="1049" name="Google Shape;1049;p89"/>
          <p:cNvSpPr/>
          <p:nvPr/>
        </p:nvSpPr>
        <p:spPr>
          <a:xfrm>
            <a:off x="3212430" y="2951337"/>
            <a:ext cx="2267244" cy="17438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50" name="Google Shape;1050;p89"/>
          <p:cNvSpPr/>
          <p:nvPr/>
        </p:nvSpPr>
        <p:spPr>
          <a:xfrm>
            <a:off x="643275" y="3436536"/>
            <a:ext cx="1182000" cy="930000"/>
          </a:xfrm>
          <a:prstGeom prst="verticalScroll">
            <a:avLst>
              <a:gd fmla="val 12500"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1051" name="Google Shape;1051;p89"/>
          <p:cNvSpPr/>
          <p:nvPr/>
        </p:nvSpPr>
        <p:spPr>
          <a:xfrm>
            <a:off x="7318725" y="3436536"/>
            <a:ext cx="1182000" cy="930000"/>
          </a:xfrm>
          <a:prstGeom prst="verticalScroll">
            <a:avLst>
              <a:gd fmla="val 12500"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1052" name="Google Shape;1052;p89"/>
          <p:cNvSpPr/>
          <p:nvPr/>
        </p:nvSpPr>
        <p:spPr>
          <a:xfrm>
            <a:off x="3777738" y="3436536"/>
            <a:ext cx="1182000" cy="930000"/>
          </a:xfrm>
          <a:prstGeom prst="verticalScroll">
            <a:avLst>
              <a:gd fmla="val 12500"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#$%#$fdasdhasd4hhel345489dsf5</a:t>
            </a:r>
            <a:endParaRPr b="1" i="0" sz="1000" u="none" cap="none" strike="noStrike">
              <a:solidFill>
                <a:srgbClr val="000000"/>
              </a:solidFill>
              <a:latin typeface="Exo 2"/>
              <a:ea typeface="Exo 2"/>
              <a:cs typeface="Exo 2"/>
              <a:sym typeface="Exo 2"/>
            </a:endParaRPr>
          </a:p>
        </p:txBody>
      </p:sp>
      <p:cxnSp>
        <p:nvCxnSpPr>
          <p:cNvPr id="1053" name="Google Shape;1053;p89"/>
          <p:cNvCxnSpPr>
            <a:stCxn id="1050" idx="3"/>
            <a:endCxn id="1054" idx="1"/>
          </p:cNvCxnSpPr>
          <p:nvPr/>
        </p:nvCxnSpPr>
        <p:spPr>
          <a:xfrm>
            <a:off x="1709025" y="3901536"/>
            <a:ext cx="870000" cy="0"/>
          </a:xfrm>
          <a:prstGeom prst="straightConnector1">
            <a:avLst/>
          </a:prstGeom>
          <a:noFill/>
          <a:ln cap="flat" cmpd="sng" w="19050">
            <a:solidFill>
              <a:schemeClr val="dk2"/>
            </a:solidFill>
            <a:prstDash val="solid"/>
            <a:round/>
            <a:headEnd len="sm" w="sm" type="none"/>
            <a:tailEnd len="med" w="med" type="triangle"/>
          </a:ln>
        </p:spPr>
      </p:cxnSp>
      <p:cxnSp>
        <p:nvCxnSpPr>
          <p:cNvPr id="1055" name="Google Shape;1055;p89"/>
          <p:cNvCxnSpPr>
            <a:stCxn id="1054" idx="3"/>
            <a:endCxn id="1052" idx="1"/>
          </p:cNvCxnSpPr>
          <p:nvPr/>
        </p:nvCxnSpPr>
        <p:spPr>
          <a:xfrm>
            <a:off x="2865338" y="3901532"/>
            <a:ext cx="1028700" cy="0"/>
          </a:xfrm>
          <a:prstGeom prst="straightConnector1">
            <a:avLst/>
          </a:prstGeom>
          <a:noFill/>
          <a:ln cap="flat" cmpd="sng" w="19050">
            <a:solidFill>
              <a:schemeClr val="dk2"/>
            </a:solidFill>
            <a:prstDash val="solid"/>
            <a:round/>
            <a:headEnd len="sm" w="sm" type="none"/>
            <a:tailEnd len="med" w="med" type="triangle"/>
          </a:ln>
        </p:spPr>
      </p:cxnSp>
      <p:cxnSp>
        <p:nvCxnSpPr>
          <p:cNvPr id="1056" name="Google Shape;1056;p89"/>
          <p:cNvCxnSpPr>
            <a:stCxn id="1052" idx="3"/>
          </p:cNvCxnSpPr>
          <p:nvPr/>
        </p:nvCxnSpPr>
        <p:spPr>
          <a:xfrm>
            <a:off x="4843488" y="3901536"/>
            <a:ext cx="1191600" cy="0"/>
          </a:xfrm>
          <a:prstGeom prst="straightConnector1">
            <a:avLst/>
          </a:prstGeom>
          <a:noFill/>
          <a:ln cap="flat" cmpd="sng" w="19050">
            <a:solidFill>
              <a:schemeClr val="dk2"/>
            </a:solidFill>
            <a:prstDash val="solid"/>
            <a:round/>
            <a:headEnd len="sm" w="sm" type="none"/>
            <a:tailEnd len="med" w="med" type="triangle"/>
          </a:ln>
        </p:spPr>
      </p:cxnSp>
      <p:cxnSp>
        <p:nvCxnSpPr>
          <p:cNvPr id="1057" name="Google Shape;1057;p89"/>
          <p:cNvCxnSpPr>
            <a:endCxn id="1051" idx="1"/>
          </p:cNvCxnSpPr>
          <p:nvPr/>
        </p:nvCxnSpPr>
        <p:spPr>
          <a:xfrm>
            <a:off x="6324675" y="3901536"/>
            <a:ext cx="1110300" cy="0"/>
          </a:xfrm>
          <a:prstGeom prst="straightConnector1">
            <a:avLst/>
          </a:prstGeom>
          <a:noFill/>
          <a:ln cap="flat" cmpd="sng" w="19050">
            <a:solidFill>
              <a:schemeClr val="dk2"/>
            </a:solidFill>
            <a:prstDash val="solid"/>
            <a:round/>
            <a:headEnd len="sm" w="sm" type="none"/>
            <a:tailEnd len="med" w="med" type="triangle"/>
          </a:ln>
        </p:spPr>
      </p:cxnSp>
      <p:sp>
        <p:nvSpPr>
          <p:cNvPr id="1054" name="Google Shape;1054;p89"/>
          <p:cNvSpPr/>
          <p:nvPr/>
        </p:nvSpPr>
        <p:spPr>
          <a:xfrm>
            <a:off x="2436000" y="3653986"/>
            <a:ext cx="572450" cy="495092"/>
          </a:xfrm>
          <a:prstGeom prst="flowChartExtract">
            <a:avLst/>
          </a:prstGeom>
          <a:solidFill>
            <a:schemeClr val="lt2"/>
          </a:solid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E</a:t>
            </a:r>
            <a:endParaRPr i="0" sz="1400" u="none" cap="none" strike="noStrike">
              <a:solidFill>
                <a:srgbClr val="000000"/>
              </a:solidFill>
              <a:latin typeface="Exo 2"/>
              <a:ea typeface="Exo 2"/>
              <a:cs typeface="Exo 2"/>
              <a:sym typeface="Exo 2"/>
            </a:endParaRPr>
          </a:p>
        </p:txBody>
      </p:sp>
      <p:sp>
        <p:nvSpPr>
          <p:cNvPr id="1058" name="Google Shape;1058;p89"/>
          <p:cNvSpPr/>
          <p:nvPr/>
        </p:nvSpPr>
        <p:spPr>
          <a:xfrm>
            <a:off x="5872125" y="3653986"/>
            <a:ext cx="572459" cy="495100"/>
          </a:xfrm>
          <a:prstGeom prst="flowChartMerge">
            <a:avLst/>
          </a:prstGeom>
          <a:solidFill>
            <a:schemeClr val="lt2"/>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D</a:t>
            </a:r>
            <a:endParaRPr i="0" sz="1400" u="none" cap="none" strike="noStrike">
              <a:solidFill>
                <a:srgbClr val="000000"/>
              </a:solidFill>
              <a:latin typeface="Exo 2"/>
              <a:ea typeface="Exo 2"/>
              <a:cs typeface="Exo 2"/>
              <a:sym typeface="Exo 2"/>
            </a:endParaRPr>
          </a:p>
        </p:txBody>
      </p:sp>
      <p:sp>
        <p:nvSpPr>
          <p:cNvPr id="1059" name="Google Shape;1059;p89"/>
          <p:cNvSpPr/>
          <p:nvPr/>
        </p:nvSpPr>
        <p:spPr>
          <a:xfrm>
            <a:off x="5907806" y="2173168"/>
            <a:ext cx="486845" cy="318529"/>
          </a:xfrm>
          <a:prstGeom prst="flowChartProcess">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A</a:t>
            </a:r>
            <a:endParaRPr baseline="-25000" i="0" sz="1200" u="none" cap="none" strike="noStrike">
              <a:solidFill>
                <a:srgbClr val="000000"/>
              </a:solidFill>
              <a:latin typeface="Exo 2"/>
              <a:ea typeface="Exo 2"/>
              <a:cs typeface="Exo 2"/>
              <a:sym typeface="Exo 2"/>
            </a:endParaRPr>
          </a:p>
        </p:txBody>
      </p:sp>
      <p:sp>
        <p:nvSpPr>
          <p:cNvPr id="1060" name="Google Shape;1060;p89"/>
          <p:cNvSpPr/>
          <p:nvPr/>
        </p:nvSpPr>
        <p:spPr>
          <a:xfrm>
            <a:off x="2485936" y="2173168"/>
            <a:ext cx="486845" cy="318529"/>
          </a:xfrm>
          <a:prstGeom prst="flowChartProcess">
            <a:avLst/>
          </a:prstGeom>
          <a:solidFill>
            <a:srgbClr val="741B4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FFFFFF"/>
                </a:solidFill>
                <a:latin typeface="Exo 2"/>
                <a:ea typeface="Exo 2"/>
                <a:cs typeface="Exo 2"/>
                <a:sym typeface="Exo 2"/>
              </a:rPr>
              <a:t>S</a:t>
            </a:r>
            <a:r>
              <a:rPr baseline="-25000" i="0" lang="it" sz="1200" u="none" cap="none" strike="noStrike">
                <a:solidFill>
                  <a:srgbClr val="FFFFFF"/>
                </a:solidFill>
                <a:latin typeface="Exo 2"/>
                <a:ea typeface="Exo 2"/>
                <a:cs typeface="Exo 2"/>
                <a:sym typeface="Exo 2"/>
              </a:rPr>
              <a:t>A</a:t>
            </a:r>
            <a:endParaRPr baseline="-25000" i="0" sz="1200" u="none" cap="none" strike="noStrike">
              <a:solidFill>
                <a:srgbClr val="FFFFFF"/>
              </a:solidFill>
              <a:latin typeface="Exo 2"/>
              <a:ea typeface="Exo 2"/>
              <a:cs typeface="Exo 2"/>
              <a:sym typeface="Exo 2"/>
            </a:endParaRPr>
          </a:p>
        </p:txBody>
      </p:sp>
      <p:cxnSp>
        <p:nvCxnSpPr>
          <p:cNvPr id="1061" name="Google Shape;1061;p89"/>
          <p:cNvCxnSpPr>
            <a:stCxn id="1059" idx="2"/>
          </p:cNvCxnSpPr>
          <p:nvPr/>
        </p:nvCxnSpPr>
        <p:spPr>
          <a:xfrm>
            <a:off x="6151228" y="2491697"/>
            <a:ext cx="0" cy="1162200"/>
          </a:xfrm>
          <a:prstGeom prst="straightConnector1">
            <a:avLst/>
          </a:prstGeom>
          <a:noFill/>
          <a:ln cap="flat" cmpd="sng" w="19050">
            <a:solidFill>
              <a:schemeClr val="dk2"/>
            </a:solidFill>
            <a:prstDash val="solid"/>
            <a:round/>
            <a:headEnd len="sm" w="sm" type="none"/>
            <a:tailEnd len="med" w="med" type="triangle"/>
          </a:ln>
        </p:spPr>
      </p:cxnSp>
      <p:cxnSp>
        <p:nvCxnSpPr>
          <p:cNvPr id="1062" name="Google Shape;1062;p89"/>
          <p:cNvCxnSpPr>
            <a:stCxn id="1060" idx="2"/>
          </p:cNvCxnSpPr>
          <p:nvPr/>
        </p:nvCxnSpPr>
        <p:spPr>
          <a:xfrm>
            <a:off x="2729358" y="2491697"/>
            <a:ext cx="0" cy="1162200"/>
          </a:xfrm>
          <a:prstGeom prst="straightConnector1">
            <a:avLst/>
          </a:prstGeom>
          <a:noFill/>
          <a:ln cap="flat" cmpd="sng" w="19050">
            <a:solidFill>
              <a:schemeClr val="dk2"/>
            </a:solidFill>
            <a:prstDash val="solid"/>
            <a:round/>
            <a:headEnd len="sm" w="sm" type="none"/>
            <a:tailEnd len="med" w="med" type="triangle"/>
          </a:ln>
        </p:spPr>
      </p:cxnSp>
      <p:sp>
        <p:nvSpPr>
          <p:cNvPr id="1063" name="Google Shape;1063;p89"/>
          <p:cNvSpPr txBox="1"/>
          <p:nvPr/>
        </p:nvSpPr>
        <p:spPr>
          <a:xfrm>
            <a:off x="997700" y="1547925"/>
            <a:ext cx="3534300" cy="49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it">
                <a:latin typeface="Exo 2"/>
                <a:ea typeface="Exo 2"/>
                <a:cs typeface="Exo 2"/>
                <a:sym typeface="Exo 2"/>
              </a:rPr>
              <a:t>A</a:t>
            </a:r>
            <a:r>
              <a:rPr b="1" i="0" lang="it" sz="1400" u="none" cap="none" strike="noStrike">
                <a:solidFill>
                  <a:srgbClr val="000000"/>
                </a:solidFill>
                <a:latin typeface="Exo 2"/>
                <a:ea typeface="Exo 2"/>
                <a:cs typeface="Exo 2"/>
                <a:sym typeface="Exo 2"/>
              </a:rPr>
              <a:t>ssumption:</a:t>
            </a:r>
            <a:endParaRPr b="1" i="0" sz="14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rPr lang="it">
                <a:latin typeface="Exo 2"/>
                <a:ea typeface="Exo 2"/>
                <a:cs typeface="Exo 2"/>
                <a:sym typeface="Exo 2"/>
              </a:rPr>
              <a:t>Solo Alice conosce la sua chiave privata</a:t>
            </a:r>
            <a:endParaRPr i="0" sz="1400" u="none" cap="none" strike="noStrike">
              <a:solidFill>
                <a:srgbClr val="000000"/>
              </a:solidFill>
              <a:latin typeface="Exo 2"/>
              <a:ea typeface="Exo 2"/>
              <a:cs typeface="Exo 2"/>
              <a:sym typeface="Exo 2"/>
            </a:endParaRPr>
          </a:p>
        </p:txBody>
      </p:sp>
      <p:sp>
        <p:nvSpPr>
          <p:cNvPr id="1064" name="Google Shape;1064;p89"/>
          <p:cNvSpPr txBox="1"/>
          <p:nvPr/>
        </p:nvSpPr>
        <p:spPr>
          <a:xfrm>
            <a:off x="4649500" y="1547900"/>
            <a:ext cx="3740100" cy="49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it">
                <a:latin typeface="Exo 2"/>
                <a:ea typeface="Exo 2"/>
                <a:cs typeface="Exo 2"/>
                <a:sym typeface="Exo 2"/>
              </a:rPr>
              <a:t>Tutti</a:t>
            </a:r>
            <a:r>
              <a:rPr b="1" i="0" lang="it" sz="1400" u="none" cap="none" strike="noStrike">
                <a:solidFill>
                  <a:srgbClr val="000000"/>
                </a:solidFill>
                <a:latin typeface="Exo 2"/>
                <a:ea typeface="Exo 2"/>
                <a:cs typeface="Exo 2"/>
                <a:sym typeface="Exo 2"/>
              </a:rPr>
              <a:t> </a:t>
            </a:r>
            <a:r>
              <a:rPr lang="it">
                <a:latin typeface="Exo 2"/>
                <a:ea typeface="Exo 2"/>
                <a:cs typeface="Exo 2"/>
                <a:sym typeface="Exo 2"/>
              </a:rPr>
              <a:t>conoscono</a:t>
            </a:r>
            <a:r>
              <a:rPr i="0" lang="it" sz="1400" u="none" cap="none" strike="noStrike">
                <a:solidFill>
                  <a:srgbClr val="000000"/>
                </a:solidFill>
                <a:latin typeface="Exo 2"/>
                <a:ea typeface="Exo 2"/>
                <a:cs typeface="Exo 2"/>
                <a:sym typeface="Exo 2"/>
              </a:rPr>
              <a:t> </a:t>
            </a:r>
            <a:r>
              <a:rPr lang="it">
                <a:latin typeface="Exo 2"/>
                <a:ea typeface="Exo 2"/>
                <a:cs typeface="Exo 2"/>
                <a:sym typeface="Exo 2"/>
              </a:rPr>
              <a:t>la chiave pubblica di Alice</a:t>
            </a:r>
            <a:endParaRPr i="0" sz="1400" u="none" cap="none" strike="noStrike">
              <a:solidFill>
                <a:srgbClr val="000000"/>
              </a:solidFill>
              <a:latin typeface="Exo 2"/>
              <a:ea typeface="Exo 2"/>
              <a:cs typeface="Exo 2"/>
              <a:sym typeface="Exo 2"/>
            </a:endParaRPr>
          </a:p>
        </p:txBody>
      </p:sp>
      <p:sp>
        <p:nvSpPr>
          <p:cNvPr id="1065" name="Google Shape;1065;p89"/>
          <p:cNvSpPr txBox="1"/>
          <p:nvPr/>
        </p:nvSpPr>
        <p:spPr>
          <a:xfrm>
            <a:off x="638925" y="46952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in chiaro</a:t>
            </a:r>
            <a:endParaRPr i="0" sz="1400" u="none" cap="none" strike="noStrike">
              <a:solidFill>
                <a:srgbClr val="000000"/>
              </a:solidFill>
              <a:latin typeface="Exo 2"/>
              <a:ea typeface="Exo 2"/>
              <a:cs typeface="Exo 2"/>
              <a:sym typeface="Exo 2"/>
            </a:endParaRPr>
          </a:p>
        </p:txBody>
      </p:sp>
      <p:sp>
        <p:nvSpPr>
          <p:cNvPr id="1066" name="Google Shape;1066;p89"/>
          <p:cNvSpPr txBox="1"/>
          <p:nvPr/>
        </p:nvSpPr>
        <p:spPr>
          <a:xfrm>
            <a:off x="3483100" y="4551000"/>
            <a:ext cx="1725900" cy="1102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Firma digitale trasmessi su</a:t>
            </a:r>
            <a:r>
              <a:rPr lang="it">
                <a:latin typeface="Exo 2"/>
                <a:ea typeface="Exo 2"/>
                <a:cs typeface="Exo 2"/>
                <a:sym typeface="Exo 2"/>
              </a:rPr>
              <a:t> un canale non sicuro</a:t>
            </a:r>
            <a:endParaRPr i="0" sz="1400" u="none" cap="none" strike="noStrike">
              <a:solidFill>
                <a:srgbClr val="000000"/>
              </a:solidFill>
              <a:latin typeface="Exo 2"/>
              <a:ea typeface="Exo 2"/>
              <a:cs typeface="Exo 2"/>
              <a:sym typeface="Exo 2"/>
            </a:endParaRPr>
          </a:p>
        </p:txBody>
      </p:sp>
      <p:sp>
        <p:nvSpPr>
          <p:cNvPr id="1067" name="Google Shape;1067;p89"/>
          <p:cNvSpPr txBox="1"/>
          <p:nvPr/>
        </p:nvSpPr>
        <p:spPr>
          <a:xfrm>
            <a:off x="2126875" y="45510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Funziona di firma asimmetrica</a:t>
            </a:r>
            <a:endParaRPr i="0" sz="1400" u="none" cap="none" strike="noStrike">
              <a:solidFill>
                <a:srgbClr val="000000"/>
              </a:solidFill>
              <a:latin typeface="Exo 2"/>
              <a:ea typeface="Exo 2"/>
              <a:cs typeface="Exo 2"/>
              <a:sym typeface="Exo 2"/>
            </a:endParaRPr>
          </a:p>
        </p:txBody>
      </p:sp>
      <p:sp>
        <p:nvSpPr>
          <p:cNvPr id="1068" name="Google Shape;1068;p89"/>
          <p:cNvSpPr txBox="1"/>
          <p:nvPr/>
        </p:nvSpPr>
        <p:spPr>
          <a:xfrm>
            <a:off x="5563000" y="45510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Funzione di verifica asimmetrica</a:t>
            </a:r>
            <a:endParaRPr i="0" sz="1400" u="none" cap="none" strike="noStrike">
              <a:solidFill>
                <a:srgbClr val="000000"/>
              </a:solidFill>
              <a:latin typeface="Exo 2"/>
              <a:ea typeface="Exo 2"/>
              <a:cs typeface="Exo 2"/>
              <a:sym typeface="Exo 2"/>
            </a:endParaRPr>
          </a:p>
        </p:txBody>
      </p:sp>
      <p:sp>
        <p:nvSpPr>
          <p:cNvPr id="1069" name="Google Shape;1069;p89"/>
          <p:cNvSpPr txBox="1"/>
          <p:nvPr/>
        </p:nvSpPr>
        <p:spPr>
          <a:xfrm>
            <a:off x="7198925" y="4695236"/>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in chiaro</a:t>
            </a:r>
            <a:endParaRPr i="0" sz="1400" u="none" cap="none" strike="noStrike">
              <a:solidFill>
                <a:srgbClr val="000000"/>
              </a:solidFill>
              <a:latin typeface="Exo 2"/>
              <a:ea typeface="Exo 2"/>
              <a:cs typeface="Exo 2"/>
              <a:sym typeface="Exo 2"/>
            </a:endParaRPr>
          </a:p>
        </p:txBody>
      </p:sp>
      <p:sp>
        <p:nvSpPr>
          <p:cNvPr id="1070" name="Google Shape;1070;p89"/>
          <p:cNvSpPr txBox="1"/>
          <p:nvPr>
            <p:ph idx="1" type="body"/>
          </p:nvPr>
        </p:nvSpPr>
        <p:spPr>
          <a:xfrm>
            <a:off x="311700" y="5572125"/>
            <a:ext cx="8520600" cy="9726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1200"/>
              </a:spcAft>
              <a:buSzPts val="1018"/>
              <a:buNone/>
            </a:pPr>
            <a:r>
              <a:rPr lang="it" sz="2490"/>
              <a:t>Tuttavia non possiamo firmare digitalmente messaggi di lunghezza arbitraria (limite matematico). Dunque?</a:t>
            </a:r>
            <a:endParaRPr sz="249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90"/>
          <p:cNvSpPr/>
          <p:nvPr/>
        </p:nvSpPr>
        <p:spPr>
          <a:xfrm>
            <a:off x="3379205" y="4951861"/>
            <a:ext cx="2267244" cy="17438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76" name="Google Shape;1076;p90"/>
          <p:cNvSpPr/>
          <p:nvPr/>
        </p:nvSpPr>
        <p:spPr>
          <a:xfrm>
            <a:off x="3957684" y="5508211"/>
            <a:ext cx="1110294" cy="740178"/>
          </a:xfrm>
          <a:prstGeom prst="flowChartDocument">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it" sz="1200">
                <a:latin typeface="Exo 2"/>
                <a:ea typeface="Exo 2"/>
                <a:cs typeface="Exo 2"/>
                <a:sym typeface="Exo 2"/>
              </a:rPr>
              <a:t>“Ciao Bob”</a:t>
            </a:r>
            <a:endParaRPr b="1" i="0" sz="1200" u="none" cap="none" strike="noStrike">
              <a:solidFill>
                <a:srgbClr val="000000"/>
              </a:solidFill>
              <a:latin typeface="Exo 2"/>
              <a:ea typeface="Exo 2"/>
              <a:cs typeface="Exo 2"/>
              <a:sym typeface="Exo 2"/>
            </a:endParaRPr>
          </a:p>
        </p:txBody>
      </p:sp>
      <p:sp>
        <p:nvSpPr>
          <p:cNvPr id="1077" name="Google Shape;1077;p90"/>
          <p:cNvSpPr/>
          <p:nvPr/>
        </p:nvSpPr>
        <p:spPr>
          <a:xfrm>
            <a:off x="3379218" y="2951337"/>
            <a:ext cx="2267244" cy="17438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78" name="Google Shape;1078;p90"/>
          <p:cNvSpPr txBox="1"/>
          <p:nvPr>
            <p:ph type="title"/>
          </p:nvPr>
        </p:nvSpPr>
        <p:spPr>
          <a:xfrm>
            <a:off x="311700" y="593367"/>
            <a:ext cx="8520600" cy="76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600"/>
              <a:buNone/>
            </a:pPr>
            <a:r>
              <a:rPr lang="it" sz="3200"/>
              <a:t>Autenticazione del messaggio</a:t>
            </a:r>
            <a:endParaRPr sz="3200"/>
          </a:p>
        </p:txBody>
      </p:sp>
      <p:sp>
        <p:nvSpPr>
          <p:cNvPr id="1079" name="Google Shape;1079;p90"/>
          <p:cNvSpPr txBox="1"/>
          <p:nvPr/>
        </p:nvSpPr>
        <p:spPr>
          <a:xfrm>
            <a:off x="997700" y="1547925"/>
            <a:ext cx="3534300" cy="49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it">
                <a:latin typeface="Exo 2"/>
                <a:ea typeface="Exo 2"/>
                <a:cs typeface="Exo 2"/>
                <a:sym typeface="Exo 2"/>
              </a:rPr>
              <a:t>A</a:t>
            </a:r>
            <a:r>
              <a:rPr b="1" i="0" lang="it" sz="1400" u="none" cap="none" strike="noStrike">
                <a:solidFill>
                  <a:srgbClr val="000000"/>
                </a:solidFill>
                <a:latin typeface="Exo 2"/>
                <a:ea typeface="Exo 2"/>
                <a:cs typeface="Exo 2"/>
                <a:sym typeface="Exo 2"/>
              </a:rPr>
              <a:t>ssumption:</a:t>
            </a:r>
            <a:endParaRPr b="1" i="0" sz="14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rPr lang="it">
                <a:latin typeface="Exo 2"/>
                <a:ea typeface="Exo 2"/>
                <a:cs typeface="Exo 2"/>
                <a:sym typeface="Exo 2"/>
              </a:rPr>
              <a:t>Solo Alice conosce la sua chiave privata</a:t>
            </a:r>
            <a:endParaRPr i="0" sz="1400" u="none" cap="none" strike="noStrike">
              <a:solidFill>
                <a:srgbClr val="000000"/>
              </a:solidFill>
              <a:latin typeface="Exo 2"/>
              <a:ea typeface="Exo 2"/>
              <a:cs typeface="Exo 2"/>
              <a:sym typeface="Exo 2"/>
            </a:endParaRPr>
          </a:p>
        </p:txBody>
      </p:sp>
      <p:sp>
        <p:nvSpPr>
          <p:cNvPr id="1080" name="Google Shape;1080;p90"/>
          <p:cNvSpPr txBox="1"/>
          <p:nvPr/>
        </p:nvSpPr>
        <p:spPr>
          <a:xfrm>
            <a:off x="4649500" y="1547900"/>
            <a:ext cx="3740100" cy="49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it">
                <a:latin typeface="Exo 2"/>
                <a:ea typeface="Exo 2"/>
                <a:cs typeface="Exo 2"/>
                <a:sym typeface="Exo 2"/>
              </a:rPr>
              <a:t>Tutti</a:t>
            </a:r>
            <a:r>
              <a:rPr b="1" i="0" lang="it" sz="1400" u="none" cap="none" strike="noStrike">
                <a:solidFill>
                  <a:srgbClr val="000000"/>
                </a:solidFill>
                <a:latin typeface="Exo 2"/>
                <a:ea typeface="Exo 2"/>
                <a:cs typeface="Exo 2"/>
                <a:sym typeface="Exo 2"/>
              </a:rPr>
              <a:t> </a:t>
            </a:r>
            <a:r>
              <a:rPr lang="it">
                <a:latin typeface="Exo 2"/>
                <a:ea typeface="Exo 2"/>
                <a:cs typeface="Exo 2"/>
                <a:sym typeface="Exo 2"/>
              </a:rPr>
              <a:t>conoscono</a:t>
            </a:r>
            <a:r>
              <a:rPr i="0" lang="it" sz="1400" u="none" cap="none" strike="noStrike">
                <a:solidFill>
                  <a:srgbClr val="000000"/>
                </a:solidFill>
                <a:latin typeface="Exo 2"/>
                <a:ea typeface="Exo 2"/>
                <a:cs typeface="Exo 2"/>
                <a:sym typeface="Exo 2"/>
              </a:rPr>
              <a:t> </a:t>
            </a:r>
            <a:r>
              <a:rPr lang="it">
                <a:latin typeface="Exo 2"/>
                <a:ea typeface="Exo 2"/>
                <a:cs typeface="Exo 2"/>
                <a:sym typeface="Exo 2"/>
              </a:rPr>
              <a:t>la chiave pubblica di Alice</a:t>
            </a:r>
            <a:endParaRPr i="0" sz="1400" u="none" cap="none" strike="noStrike">
              <a:solidFill>
                <a:srgbClr val="000000"/>
              </a:solidFill>
              <a:latin typeface="Exo 2"/>
              <a:ea typeface="Exo 2"/>
              <a:cs typeface="Exo 2"/>
              <a:sym typeface="Exo 2"/>
            </a:endParaRPr>
          </a:p>
        </p:txBody>
      </p:sp>
      <p:sp>
        <p:nvSpPr>
          <p:cNvPr id="1081" name="Google Shape;1081;p90"/>
          <p:cNvSpPr/>
          <p:nvPr/>
        </p:nvSpPr>
        <p:spPr>
          <a:xfrm>
            <a:off x="136625" y="3436525"/>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1082" name="Google Shape;1082;p90"/>
          <p:cNvSpPr/>
          <p:nvPr/>
        </p:nvSpPr>
        <p:spPr>
          <a:xfrm>
            <a:off x="7089734" y="5413303"/>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a:t>
            </a:r>
            <a:r>
              <a:rPr b="1" lang="it" sz="1000">
                <a:latin typeface="Exo 2"/>
                <a:ea typeface="Exo 2"/>
                <a:cs typeface="Exo 2"/>
                <a:sym typeface="Exo 2"/>
              </a:rPr>
              <a:t>B</a:t>
            </a:r>
            <a:r>
              <a:rPr b="1" i="0" lang="it" sz="1000" u="none" cap="none" strike="noStrike">
                <a:solidFill>
                  <a:srgbClr val="000000"/>
                </a:solidFill>
                <a:latin typeface="Exo 2"/>
                <a:ea typeface="Exo 2"/>
                <a:cs typeface="Exo 2"/>
                <a:sym typeface="Exo 2"/>
              </a:rPr>
              <a:t>ob"</a:t>
            </a:r>
            <a:endParaRPr b="1" i="0" sz="1000" u="none" cap="none" strike="noStrike">
              <a:solidFill>
                <a:srgbClr val="000000"/>
              </a:solidFill>
              <a:latin typeface="Exo 2"/>
              <a:ea typeface="Exo 2"/>
              <a:cs typeface="Exo 2"/>
              <a:sym typeface="Exo 2"/>
            </a:endParaRPr>
          </a:p>
        </p:txBody>
      </p:sp>
      <p:sp>
        <p:nvSpPr>
          <p:cNvPr id="1083" name="Google Shape;1083;p90"/>
          <p:cNvSpPr txBox="1"/>
          <p:nvPr/>
        </p:nvSpPr>
        <p:spPr>
          <a:xfrm>
            <a:off x="132275" y="4502541"/>
            <a:ext cx="1190700" cy="49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in chiaro</a:t>
            </a:r>
            <a:endParaRPr i="0" sz="1400" u="none" cap="none" strike="noStrike">
              <a:solidFill>
                <a:srgbClr val="000000"/>
              </a:solidFill>
              <a:latin typeface="Exo 2"/>
              <a:ea typeface="Exo 2"/>
              <a:cs typeface="Exo 2"/>
              <a:sym typeface="Exo 2"/>
            </a:endParaRPr>
          </a:p>
        </p:txBody>
      </p:sp>
      <p:sp>
        <p:nvSpPr>
          <p:cNvPr id="1084" name="Google Shape;1084;p90"/>
          <p:cNvSpPr txBox="1"/>
          <p:nvPr/>
        </p:nvSpPr>
        <p:spPr>
          <a:xfrm>
            <a:off x="7061459" y="6537761"/>
            <a:ext cx="11907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lang="it">
                <a:solidFill>
                  <a:schemeClr val="dk1"/>
                </a:solidFill>
                <a:latin typeface="Exo 2"/>
                <a:ea typeface="Exo 2"/>
                <a:cs typeface="Exo 2"/>
                <a:sym typeface="Exo 2"/>
              </a:rPr>
              <a:t>Messaggio in chiaro</a:t>
            </a:r>
            <a:endParaRPr>
              <a:solidFill>
                <a:schemeClr val="dk1"/>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400"/>
              <a:buFont typeface="Arial"/>
              <a:buNone/>
            </a:pPr>
            <a:r>
              <a:t/>
            </a:r>
            <a:endParaRPr>
              <a:latin typeface="Exo 2"/>
              <a:ea typeface="Exo 2"/>
              <a:cs typeface="Exo 2"/>
              <a:sym typeface="Exo 2"/>
            </a:endParaRPr>
          </a:p>
        </p:txBody>
      </p:sp>
      <p:sp>
        <p:nvSpPr>
          <p:cNvPr id="1085" name="Google Shape;1085;p90"/>
          <p:cNvSpPr txBox="1"/>
          <p:nvPr/>
        </p:nvSpPr>
        <p:spPr>
          <a:xfrm>
            <a:off x="3572550" y="4345325"/>
            <a:ext cx="1998900" cy="102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Firma</a:t>
            </a:r>
            <a:r>
              <a:rPr i="0" lang="it" sz="1400" u="none" cap="none" strike="noStrike">
                <a:solidFill>
                  <a:srgbClr val="000000"/>
                </a:solidFill>
                <a:latin typeface="Exo 2"/>
                <a:ea typeface="Exo 2"/>
                <a:cs typeface="Exo 2"/>
                <a:sym typeface="Exo 2"/>
              </a:rPr>
              <a:t> </a:t>
            </a:r>
            <a:r>
              <a:rPr lang="it">
                <a:latin typeface="Exo 2"/>
                <a:ea typeface="Exo 2"/>
                <a:cs typeface="Exo 2"/>
                <a:sym typeface="Exo 2"/>
              </a:rPr>
              <a:t>e messaggio in chiaro trasmessi su un canale non sicuro</a:t>
            </a:r>
            <a:endParaRPr i="0" sz="1400" u="none" cap="none" strike="noStrike">
              <a:solidFill>
                <a:srgbClr val="000000"/>
              </a:solidFill>
              <a:latin typeface="Exo 2"/>
              <a:ea typeface="Exo 2"/>
              <a:cs typeface="Exo 2"/>
              <a:sym typeface="Exo 2"/>
            </a:endParaRPr>
          </a:p>
        </p:txBody>
      </p:sp>
      <p:cxnSp>
        <p:nvCxnSpPr>
          <p:cNvPr id="1086" name="Google Shape;1086;p90"/>
          <p:cNvCxnSpPr>
            <a:stCxn id="1081" idx="3"/>
            <a:endCxn id="1087" idx="1"/>
          </p:cNvCxnSpPr>
          <p:nvPr/>
        </p:nvCxnSpPr>
        <p:spPr>
          <a:xfrm>
            <a:off x="1202375" y="3901525"/>
            <a:ext cx="1563600" cy="0"/>
          </a:xfrm>
          <a:prstGeom prst="straightConnector1">
            <a:avLst/>
          </a:prstGeom>
          <a:noFill/>
          <a:ln cap="flat" cmpd="sng" w="19050">
            <a:solidFill>
              <a:srgbClr val="666666"/>
            </a:solidFill>
            <a:prstDash val="solid"/>
            <a:round/>
            <a:headEnd len="sm" w="sm" type="none"/>
            <a:tailEnd len="med" w="med" type="triangle"/>
          </a:ln>
        </p:spPr>
      </p:cxnSp>
      <p:cxnSp>
        <p:nvCxnSpPr>
          <p:cNvPr id="1088" name="Google Shape;1088;p90"/>
          <p:cNvCxnSpPr>
            <a:stCxn id="1087" idx="3"/>
            <a:endCxn id="1089" idx="1"/>
          </p:cNvCxnSpPr>
          <p:nvPr/>
        </p:nvCxnSpPr>
        <p:spPr>
          <a:xfrm>
            <a:off x="3052184" y="3901532"/>
            <a:ext cx="905400" cy="0"/>
          </a:xfrm>
          <a:prstGeom prst="straightConnector1">
            <a:avLst/>
          </a:prstGeom>
          <a:noFill/>
          <a:ln cap="flat" cmpd="sng" w="19050">
            <a:solidFill>
              <a:srgbClr val="666666"/>
            </a:solidFill>
            <a:prstDash val="solid"/>
            <a:round/>
            <a:headEnd len="sm" w="sm" type="none"/>
            <a:tailEnd len="med" w="med" type="triangle"/>
          </a:ln>
        </p:spPr>
      </p:cxnSp>
      <p:cxnSp>
        <p:nvCxnSpPr>
          <p:cNvPr id="1090" name="Google Shape;1090;p90"/>
          <p:cNvCxnSpPr>
            <a:stCxn id="1089" idx="3"/>
            <a:endCxn id="1091" idx="1"/>
          </p:cNvCxnSpPr>
          <p:nvPr/>
        </p:nvCxnSpPr>
        <p:spPr>
          <a:xfrm>
            <a:off x="5067978" y="3901514"/>
            <a:ext cx="905400" cy="0"/>
          </a:xfrm>
          <a:prstGeom prst="straightConnector1">
            <a:avLst/>
          </a:prstGeom>
          <a:noFill/>
          <a:ln cap="flat" cmpd="sng" w="19050">
            <a:solidFill>
              <a:srgbClr val="666666"/>
            </a:solidFill>
            <a:prstDash val="solid"/>
            <a:round/>
            <a:headEnd len="sm" w="sm" type="none"/>
            <a:tailEnd len="med" w="med" type="triangle"/>
          </a:ln>
        </p:spPr>
      </p:cxnSp>
      <p:sp>
        <p:nvSpPr>
          <p:cNvPr id="1087" name="Google Shape;1087;p90"/>
          <p:cNvSpPr/>
          <p:nvPr/>
        </p:nvSpPr>
        <p:spPr>
          <a:xfrm>
            <a:off x="2622846" y="3653986"/>
            <a:ext cx="572450" cy="495092"/>
          </a:xfrm>
          <a:prstGeom prst="flowChartExtract">
            <a:avLst/>
          </a:prstGeom>
          <a:solidFill>
            <a:srgbClr val="CCCCCC"/>
          </a:solidFill>
          <a:ln cap="flat" cmpd="sng" w="19050">
            <a:solidFill>
              <a:srgbClr val="666666"/>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E</a:t>
            </a:r>
            <a:endParaRPr i="0" sz="1400" u="none" cap="none" strike="noStrike">
              <a:solidFill>
                <a:srgbClr val="000000"/>
              </a:solidFill>
              <a:latin typeface="Exo 2"/>
              <a:ea typeface="Exo 2"/>
              <a:cs typeface="Exo 2"/>
              <a:sym typeface="Exo 2"/>
            </a:endParaRPr>
          </a:p>
        </p:txBody>
      </p:sp>
      <p:sp>
        <p:nvSpPr>
          <p:cNvPr id="1091" name="Google Shape;1091;p90"/>
          <p:cNvSpPr/>
          <p:nvPr/>
        </p:nvSpPr>
        <p:spPr>
          <a:xfrm>
            <a:off x="5830371" y="3653986"/>
            <a:ext cx="572459" cy="495100"/>
          </a:xfrm>
          <a:prstGeom prst="flowChartMerge">
            <a:avLst/>
          </a:prstGeom>
          <a:solidFill>
            <a:srgbClr val="CCCCCC"/>
          </a:solidFill>
          <a:ln cap="flat" cmpd="sng" w="19050">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D</a:t>
            </a:r>
            <a:endParaRPr i="0" sz="1400" u="none" cap="none" strike="noStrike">
              <a:solidFill>
                <a:srgbClr val="000000"/>
              </a:solidFill>
              <a:latin typeface="Exo 2"/>
              <a:ea typeface="Exo 2"/>
              <a:cs typeface="Exo 2"/>
              <a:sym typeface="Exo 2"/>
            </a:endParaRPr>
          </a:p>
        </p:txBody>
      </p:sp>
      <p:cxnSp>
        <p:nvCxnSpPr>
          <p:cNvPr id="1092" name="Google Shape;1092;p90"/>
          <p:cNvCxnSpPr/>
          <p:nvPr/>
        </p:nvCxnSpPr>
        <p:spPr>
          <a:xfrm>
            <a:off x="6109475" y="2491697"/>
            <a:ext cx="0" cy="1162200"/>
          </a:xfrm>
          <a:prstGeom prst="straightConnector1">
            <a:avLst/>
          </a:prstGeom>
          <a:noFill/>
          <a:ln cap="flat" cmpd="sng" w="19050">
            <a:solidFill>
              <a:srgbClr val="666666"/>
            </a:solidFill>
            <a:prstDash val="solid"/>
            <a:round/>
            <a:headEnd len="sm" w="sm" type="none"/>
            <a:tailEnd len="med" w="med" type="triangle"/>
          </a:ln>
        </p:spPr>
      </p:cxnSp>
      <p:cxnSp>
        <p:nvCxnSpPr>
          <p:cNvPr id="1093" name="Google Shape;1093;p90"/>
          <p:cNvCxnSpPr/>
          <p:nvPr/>
        </p:nvCxnSpPr>
        <p:spPr>
          <a:xfrm>
            <a:off x="2916205" y="2491697"/>
            <a:ext cx="0" cy="1162200"/>
          </a:xfrm>
          <a:prstGeom prst="straightConnector1">
            <a:avLst/>
          </a:prstGeom>
          <a:noFill/>
          <a:ln cap="flat" cmpd="sng" w="19050">
            <a:solidFill>
              <a:srgbClr val="666666"/>
            </a:solidFill>
            <a:prstDash val="solid"/>
            <a:round/>
            <a:headEnd len="sm" w="sm" type="none"/>
            <a:tailEnd len="med" w="med" type="triangle"/>
          </a:ln>
        </p:spPr>
      </p:cxnSp>
      <p:sp>
        <p:nvSpPr>
          <p:cNvPr id="1094" name="Google Shape;1094;p90"/>
          <p:cNvSpPr txBox="1"/>
          <p:nvPr/>
        </p:nvSpPr>
        <p:spPr>
          <a:xfrm>
            <a:off x="1246922" y="4429886"/>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Funzione di Hash</a:t>
            </a:r>
            <a:endParaRPr i="0" sz="1400" u="none" cap="none" strike="noStrike">
              <a:solidFill>
                <a:srgbClr val="000000"/>
              </a:solidFill>
              <a:latin typeface="Exo 2"/>
              <a:ea typeface="Exo 2"/>
              <a:cs typeface="Exo 2"/>
              <a:sym typeface="Exo 2"/>
            </a:endParaRPr>
          </a:p>
        </p:txBody>
      </p:sp>
      <p:sp>
        <p:nvSpPr>
          <p:cNvPr id="1095" name="Google Shape;1095;p90"/>
          <p:cNvSpPr/>
          <p:nvPr/>
        </p:nvSpPr>
        <p:spPr>
          <a:xfrm>
            <a:off x="2683833" y="2173105"/>
            <a:ext cx="486845" cy="318529"/>
          </a:xfrm>
          <a:prstGeom prst="flowChartProcess">
            <a:avLst/>
          </a:prstGeom>
          <a:solidFill>
            <a:srgbClr val="741B47"/>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FFFFFF"/>
                </a:solidFill>
                <a:latin typeface="Exo 2"/>
                <a:ea typeface="Exo 2"/>
                <a:cs typeface="Exo 2"/>
                <a:sym typeface="Exo 2"/>
              </a:rPr>
              <a:t>S</a:t>
            </a:r>
            <a:r>
              <a:rPr baseline="-25000" i="0" lang="it" sz="1200" u="none" cap="none" strike="noStrike">
                <a:solidFill>
                  <a:srgbClr val="FFFFFF"/>
                </a:solidFill>
                <a:latin typeface="Exo 2"/>
                <a:ea typeface="Exo 2"/>
                <a:cs typeface="Exo 2"/>
                <a:sym typeface="Exo 2"/>
              </a:rPr>
              <a:t>A</a:t>
            </a:r>
            <a:endParaRPr baseline="-25000" i="0" sz="1200" u="none" cap="none" strike="noStrike">
              <a:solidFill>
                <a:srgbClr val="FFFFFF"/>
              </a:solidFill>
              <a:latin typeface="Exo 2"/>
              <a:ea typeface="Exo 2"/>
              <a:cs typeface="Exo 2"/>
              <a:sym typeface="Exo 2"/>
            </a:endParaRPr>
          </a:p>
        </p:txBody>
      </p:sp>
      <p:sp>
        <p:nvSpPr>
          <p:cNvPr id="1096" name="Google Shape;1096;p90"/>
          <p:cNvSpPr/>
          <p:nvPr/>
        </p:nvSpPr>
        <p:spPr>
          <a:xfrm>
            <a:off x="5866053" y="2173105"/>
            <a:ext cx="486845" cy="318529"/>
          </a:xfrm>
          <a:prstGeom prst="flowChartProcess">
            <a:avLst/>
          </a:prstGeom>
          <a:solidFill>
            <a:srgbClr val="C27BA0"/>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A</a:t>
            </a:r>
            <a:endParaRPr baseline="-25000" i="0" sz="1200" u="none" cap="none" strike="noStrike">
              <a:solidFill>
                <a:srgbClr val="000000"/>
              </a:solidFill>
              <a:latin typeface="Exo 2"/>
              <a:ea typeface="Exo 2"/>
              <a:cs typeface="Exo 2"/>
              <a:sym typeface="Exo 2"/>
            </a:endParaRPr>
          </a:p>
        </p:txBody>
      </p:sp>
      <p:sp>
        <p:nvSpPr>
          <p:cNvPr id="1097" name="Google Shape;1097;p90"/>
          <p:cNvSpPr/>
          <p:nvPr/>
        </p:nvSpPr>
        <p:spPr>
          <a:xfrm>
            <a:off x="1442247" y="3634838"/>
            <a:ext cx="800050" cy="533367"/>
          </a:xfrm>
          <a:prstGeom prst="flowChartManualOperation">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H</a:t>
            </a:r>
            <a:endParaRPr i="0" sz="1400" u="none" cap="none" strike="noStrike">
              <a:solidFill>
                <a:srgbClr val="000000"/>
              </a:solidFill>
              <a:latin typeface="Exo 2"/>
              <a:ea typeface="Exo 2"/>
              <a:cs typeface="Exo 2"/>
              <a:sym typeface="Exo 2"/>
            </a:endParaRPr>
          </a:p>
        </p:txBody>
      </p:sp>
      <p:sp>
        <p:nvSpPr>
          <p:cNvPr id="1089" name="Google Shape;1089;p90"/>
          <p:cNvSpPr/>
          <p:nvPr/>
        </p:nvSpPr>
        <p:spPr>
          <a:xfrm>
            <a:off x="3957684" y="3531425"/>
            <a:ext cx="1110294" cy="740178"/>
          </a:xfrm>
          <a:prstGeom prst="flowChartDocument">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it" sz="1200" u="none" cap="none" strike="noStrike">
                <a:solidFill>
                  <a:srgbClr val="000000"/>
                </a:solidFill>
                <a:latin typeface="Exo 2"/>
                <a:ea typeface="Exo 2"/>
                <a:cs typeface="Exo 2"/>
                <a:sym typeface="Exo 2"/>
              </a:rPr>
              <a:t>%^682erhf?348754</a:t>
            </a:r>
            <a:endParaRPr b="1" i="0" sz="1200" u="none" cap="none" strike="noStrike">
              <a:solidFill>
                <a:srgbClr val="000000"/>
              </a:solidFill>
              <a:latin typeface="Exo 2"/>
              <a:ea typeface="Exo 2"/>
              <a:cs typeface="Exo 2"/>
              <a:sym typeface="Exo 2"/>
            </a:endParaRPr>
          </a:p>
        </p:txBody>
      </p:sp>
      <p:sp>
        <p:nvSpPr>
          <p:cNvPr id="1098" name="Google Shape;1098;p90"/>
          <p:cNvSpPr/>
          <p:nvPr/>
        </p:nvSpPr>
        <p:spPr>
          <a:xfrm>
            <a:off x="7097137" y="3507500"/>
            <a:ext cx="1182000" cy="788000"/>
          </a:xfrm>
          <a:prstGeom prst="flowChartDecision">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i="1" lang="it" sz="1300" u="none" cap="none" strike="noStrike">
                <a:solidFill>
                  <a:srgbClr val="000000"/>
                </a:solidFill>
                <a:latin typeface="Exo 2"/>
                <a:ea typeface="Exo 2"/>
                <a:cs typeface="Exo 2"/>
                <a:sym typeface="Exo 2"/>
              </a:rPr>
              <a:t>h = h</a:t>
            </a:r>
            <a:r>
              <a:rPr baseline="30000" i="1" lang="it" sz="1300" u="none" cap="none" strike="noStrike">
                <a:solidFill>
                  <a:srgbClr val="000000"/>
                </a:solidFill>
                <a:latin typeface="Exo 2"/>
                <a:ea typeface="Exo 2"/>
                <a:cs typeface="Exo 2"/>
                <a:sym typeface="Exo 2"/>
              </a:rPr>
              <a:t>'</a:t>
            </a:r>
            <a:endParaRPr i="0" sz="1300" u="none" cap="none" strike="noStrike">
              <a:solidFill>
                <a:srgbClr val="000000"/>
              </a:solidFill>
              <a:latin typeface="Exo 2"/>
              <a:ea typeface="Exo 2"/>
              <a:cs typeface="Exo 2"/>
              <a:sym typeface="Exo 2"/>
            </a:endParaRPr>
          </a:p>
        </p:txBody>
      </p:sp>
      <p:cxnSp>
        <p:nvCxnSpPr>
          <p:cNvPr id="1099" name="Google Shape;1099;p90"/>
          <p:cNvCxnSpPr>
            <a:stCxn id="1091" idx="3"/>
            <a:endCxn id="1098" idx="1"/>
          </p:cNvCxnSpPr>
          <p:nvPr/>
        </p:nvCxnSpPr>
        <p:spPr>
          <a:xfrm>
            <a:off x="6259715" y="3901536"/>
            <a:ext cx="837300" cy="0"/>
          </a:xfrm>
          <a:prstGeom prst="straightConnector1">
            <a:avLst/>
          </a:prstGeom>
          <a:noFill/>
          <a:ln cap="flat" cmpd="sng" w="19050">
            <a:solidFill>
              <a:srgbClr val="666666"/>
            </a:solidFill>
            <a:prstDash val="solid"/>
            <a:round/>
            <a:headEnd len="sm" w="sm" type="none"/>
            <a:tailEnd len="med" w="med" type="triangle"/>
          </a:ln>
        </p:spPr>
      </p:cxnSp>
      <p:sp>
        <p:nvSpPr>
          <p:cNvPr id="1100" name="Google Shape;1100;p90"/>
          <p:cNvSpPr/>
          <p:nvPr/>
        </p:nvSpPr>
        <p:spPr>
          <a:xfrm rot="-5400000">
            <a:off x="7280722" y="4592379"/>
            <a:ext cx="800050" cy="533367"/>
          </a:xfrm>
          <a:prstGeom prst="flowChartManualOperation">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H</a:t>
            </a:r>
            <a:endParaRPr i="0" sz="1400" u="none" cap="none" strike="noStrike">
              <a:solidFill>
                <a:srgbClr val="000000"/>
              </a:solidFill>
              <a:latin typeface="Exo 2"/>
              <a:ea typeface="Exo 2"/>
              <a:cs typeface="Exo 2"/>
              <a:sym typeface="Exo 2"/>
            </a:endParaRPr>
          </a:p>
        </p:txBody>
      </p:sp>
      <p:cxnSp>
        <p:nvCxnSpPr>
          <p:cNvPr id="1101" name="Google Shape;1101;p90"/>
          <p:cNvCxnSpPr>
            <a:stCxn id="1082" idx="0"/>
            <a:endCxn id="1100" idx="1"/>
          </p:cNvCxnSpPr>
          <p:nvPr/>
        </p:nvCxnSpPr>
        <p:spPr>
          <a:xfrm rot="10800000">
            <a:off x="7680734" y="5179003"/>
            <a:ext cx="0" cy="234300"/>
          </a:xfrm>
          <a:prstGeom prst="straightConnector1">
            <a:avLst/>
          </a:prstGeom>
          <a:noFill/>
          <a:ln cap="flat" cmpd="sng" w="19050">
            <a:solidFill>
              <a:srgbClr val="666666"/>
            </a:solidFill>
            <a:prstDash val="solid"/>
            <a:round/>
            <a:headEnd len="sm" w="sm" type="none"/>
            <a:tailEnd len="med" w="med" type="triangle"/>
          </a:ln>
        </p:spPr>
      </p:cxnSp>
      <p:cxnSp>
        <p:nvCxnSpPr>
          <p:cNvPr id="1102" name="Google Shape;1102;p90"/>
          <p:cNvCxnSpPr>
            <a:stCxn id="1100" idx="3"/>
            <a:endCxn id="1098" idx="2"/>
          </p:cNvCxnSpPr>
          <p:nvPr/>
        </p:nvCxnSpPr>
        <p:spPr>
          <a:xfrm flipH="1" rot="10800000">
            <a:off x="7680747" y="4295443"/>
            <a:ext cx="7500" cy="243600"/>
          </a:xfrm>
          <a:prstGeom prst="straightConnector1">
            <a:avLst/>
          </a:prstGeom>
          <a:noFill/>
          <a:ln cap="flat" cmpd="sng" w="19050">
            <a:solidFill>
              <a:srgbClr val="666666"/>
            </a:solidFill>
            <a:prstDash val="solid"/>
            <a:round/>
            <a:headEnd len="sm" w="sm" type="none"/>
            <a:tailEnd len="med" w="med" type="triangle"/>
          </a:ln>
        </p:spPr>
      </p:cxnSp>
      <p:sp>
        <p:nvSpPr>
          <p:cNvPr id="1103" name="Google Shape;1103;p90"/>
          <p:cNvSpPr txBox="1"/>
          <p:nvPr/>
        </p:nvSpPr>
        <p:spPr>
          <a:xfrm>
            <a:off x="2311071" y="3634850"/>
            <a:ext cx="243000" cy="20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1" lang="it" sz="1400" u="none" cap="none" strike="noStrike">
                <a:solidFill>
                  <a:srgbClr val="000000"/>
                </a:solidFill>
                <a:latin typeface="Exo 2"/>
                <a:ea typeface="Exo 2"/>
                <a:cs typeface="Exo 2"/>
                <a:sym typeface="Exo 2"/>
              </a:rPr>
              <a:t>h</a:t>
            </a:r>
            <a:endParaRPr i="1" sz="1400" u="none" cap="none" strike="noStrike">
              <a:solidFill>
                <a:srgbClr val="000000"/>
              </a:solidFill>
              <a:latin typeface="Exo 2"/>
              <a:ea typeface="Exo 2"/>
              <a:cs typeface="Exo 2"/>
              <a:sym typeface="Exo 2"/>
            </a:endParaRPr>
          </a:p>
        </p:txBody>
      </p:sp>
      <p:sp>
        <p:nvSpPr>
          <p:cNvPr id="1104" name="Google Shape;1104;p90"/>
          <p:cNvSpPr txBox="1"/>
          <p:nvPr/>
        </p:nvSpPr>
        <p:spPr>
          <a:xfrm>
            <a:off x="6586747" y="3634850"/>
            <a:ext cx="243000" cy="20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1" lang="it" sz="1400" u="none" cap="none" strike="noStrike">
                <a:solidFill>
                  <a:srgbClr val="000000"/>
                </a:solidFill>
                <a:latin typeface="Exo 2"/>
                <a:ea typeface="Exo 2"/>
                <a:cs typeface="Exo 2"/>
                <a:sym typeface="Exo 2"/>
              </a:rPr>
              <a:t>h</a:t>
            </a:r>
            <a:endParaRPr i="1" sz="1400" u="none" cap="none" strike="noStrike">
              <a:solidFill>
                <a:srgbClr val="000000"/>
              </a:solidFill>
              <a:latin typeface="Exo 2"/>
              <a:ea typeface="Exo 2"/>
              <a:cs typeface="Exo 2"/>
              <a:sym typeface="Exo 2"/>
            </a:endParaRPr>
          </a:p>
        </p:txBody>
      </p:sp>
      <p:sp>
        <p:nvSpPr>
          <p:cNvPr id="1105" name="Google Shape;1105;p90"/>
          <p:cNvSpPr txBox="1"/>
          <p:nvPr/>
        </p:nvSpPr>
        <p:spPr>
          <a:xfrm>
            <a:off x="7851747" y="4340825"/>
            <a:ext cx="352800" cy="20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1" lang="it" sz="1400" u="none" cap="none" strike="noStrike">
                <a:solidFill>
                  <a:srgbClr val="000000"/>
                </a:solidFill>
                <a:latin typeface="Exo 2"/>
                <a:ea typeface="Exo 2"/>
                <a:cs typeface="Exo 2"/>
                <a:sym typeface="Exo 2"/>
              </a:rPr>
              <a:t>h</a:t>
            </a:r>
            <a:r>
              <a:rPr baseline="30000" i="1" lang="it" sz="1400" u="none" cap="none" strike="noStrike">
                <a:solidFill>
                  <a:srgbClr val="000000"/>
                </a:solidFill>
                <a:latin typeface="Exo 2"/>
                <a:ea typeface="Exo 2"/>
                <a:cs typeface="Exo 2"/>
                <a:sym typeface="Exo 2"/>
              </a:rPr>
              <a:t>'</a:t>
            </a:r>
            <a:endParaRPr baseline="30000" i="1" sz="1400" u="none" cap="none" strike="noStrike">
              <a:solidFill>
                <a:srgbClr val="000000"/>
              </a:solidFill>
              <a:latin typeface="Exo 2"/>
              <a:ea typeface="Exo 2"/>
              <a:cs typeface="Exo 2"/>
              <a:sym typeface="Exo 2"/>
            </a:endParaRPr>
          </a:p>
        </p:txBody>
      </p:sp>
      <p:cxnSp>
        <p:nvCxnSpPr>
          <p:cNvPr id="1106" name="Google Shape;1106;p90"/>
          <p:cNvCxnSpPr>
            <a:stCxn id="1098" idx="0"/>
          </p:cNvCxnSpPr>
          <p:nvPr/>
        </p:nvCxnSpPr>
        <p:spPr>
          <a:xfrm rot="10800000">
            <a:off x="7688137" y="3068900"/>
            <a:ext cx="0" cy="438600"/>
          </a:xfrm>
          <a:prstGeom prst="straightConnector1">
            <a:avLst/>
          </a:prstGeom>
          <a:noFill/>
          <a:ln cap="flat" cmpd="sng" w="19050">
            <a:solidFill>
              <a:srgbClr val="666666"/>
            </a:solidFill>
            <a:prstDash val="solid"/>
            <a:round/>
            <a:headEnd len="sm" w="sm" type="none"/>
            <a:tailEnd len="med" w="med" type="triangle"/>
          </a:ln>
        </p:spPr>
      </p:cxnSp>
      <p:cxnSp>
        <p:nvCxnSpPr>
          <p:cNvPr id="1107" name="Google Shape;1107;p90"/>
          <p:cNvCxnSpPr>
            <a:stCxn id="1098" idx="3"/>
          </p:cNvCxnSpPr>
          <p:nvPr/>
        </p:nvCxnSpPr>
        <p:spPr>
          <a:xfrm>
            <a:off x="8279137" y="3901500"/>
            <a:ext cx="436800" cy="0"/>
          </a:xfrm>
          <a:prstGeom prst="straightConnector1">
            <a:avLst/>
          </a:prstGeom>
          <a:noFill/>
          <a:ln cap="flat" cmpd="sng" w="19050">
            <a:solidFill>
              <a:srgbClr val="666666"/>
            </a:solidFill>
            <a:prstDash val="solid"/>
            <a:round/>
            <a:headEnd len="sm" w="sm" type="none"/>
            <a:tailEnd len="med" w="med" type="triangle"/>
          </a:ln>
        </p:spPr>
      </p:cxnSp>
      <p:sp>
        <p:nvSpPr>
          <p:cNvPr id="1108" name="Google Shape;1108;p90"/>
          <p:cNvSpPr txBox="1"/>
          <p:nvPr/>
        </p:nvSpPr>
        <p:spPr>
          <a:xfrm>
            <a:off x="7607678" y="3236009"/>
            <a:ext cx="572400" cy="20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si</a:t>
            </a:r>
            <a:endParaRPr>
              <a:latin typeface="Exo 2"/>
              <a:ea typeface="Exo 2"/>
              <a:cs typeface="Exo 2"/>
              <a:sym typeface="Exo 2"/>
            </a:endParaRPr>
          </a:p>
        </p:txBody>
      </p:sp>
      <p:sp>
        <p:nvSpPr>
          <p:cNvPr id="1109" name="Google Shape;1109;p90"/>
          <p:cNvSpPr txBox="1"/>
          <p:nvPr/>
        </p:nvSpPr>
        <p:spPr>
          <a:xfrm>
            <a:off x="8138284" y="3901509"/>
            <a:ext cx="572400" cy="20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no</a:t>
            </a:r>
            <a:endParaRPr i="0" sz="1400" u="none" cap="none" strike="noStrike">
              <a:solidFill>
                <a:srgbClr val="000000"/>
              </a:solidFill>
              <a:latin typeface="Exo 2"/>
              <a:ea typeface="Exo 2"/>
              <a:cs typeface="Exo 2"/>
              <a:sym typeface="Exo 2"/>
            </a:endParaRPr>
          </a:p>
        </p:txBody>
      </p:sp>
      <p:sp>
        <p:nvSpPr>
          <p:cNvPr id="1110" name="Google Shape;1110;p90"/>
          <p:cNvSpPr txBox="1"/>
          <p:nvPr/>
        </p:nvSpPr>
        <p:spPr>
          <a:xfrm>
            <a:off x="7061472" y="2679388"/>
            <a:ext cx="1353300" cy="39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it" sz="1400" u="none" cap="none" strike="noStrike">
                <a:solidFill>
                  <a:srgbClr val="000000"/>
                </a:solidFill>
                <a:latin typeface="Exo 2"/>
                <a:ea typeface="Exo 2"/>
                <a:cs typeface="Exo 2"/>
                <a:sym typeface="Exo 2"/>
              </a:rPr>
              <a:t>Integrit</a:t>
            </a:r>
            <a:r>
              <a:rPr b="1" lang="it">
                <a:latin typeface="Exo 2"/>
                <a:ea typeface="Exo 2"/>
                <a:cs typeface="Exo 2"/>
                <a:sym typeface="Exo 2"/>
              </a:rPr>
              <a:t>à</a:t>
            </a:r>
            <a:r>
              <a:rPr b="1" i="0" lang="it" sz="1400" u="none" cap="none" strike="noStrike">
                <a:solidFill>
                  <a:srgbClr val="000000"/>
                </a:solidFill>
                <a:latin typeface="Exo 2"/>
                <a:ea typeface="Exo 2"/>
                <a:cs typeface="Exo 2"/>
                <a:sym typeface="Exo 2"/>
              </a:rPr>
              <a:t>:</a:t>
            </a:r>
            <a:r>
              <a:rPr i="0" lang="it" sz="1400" u="none" cap="none" strike="noStrike">
                <a:solidFill>
                  <a:srgbClr val="000000"/>
                </a:solidFill>
                <a:latin typeface="Exo 2"/>
                <a:ea typeface="Exo 2"/>
                <a:cs typeface="Exo 2"/>
                <a:sym typeface="Exo 2"/>
              </a:rPr>
              <a:t> OK!</a:t>
            </a:r>
            <a:endParaRPr i="0" sz="1400" u="none" cap="none" strike="noStrike">
              <a:solidFill>
                <a:srgbClr val="000000"/>
              </a:solidFill>
              <a:latin typeface="Exo 2"/>
              <a:ea typeface="Exo 2"/>
              <a:cs typeface="Exo 2"/>
              <a:sym typeface="Exo 2"/>
            </a:endParaRPr>
          </a:p>
        </p:txBody>
      </p:sp>
      <p:sp>
        <p:nvSpPr>
          <p:cNvPr id="1111" name="Google Shape;1111;p90"/>
          <p:cNvSpPr txBox="1"/>
          <p:nvPr/>
        </p:nvSpPr>
        <p:spPr>
          <a:xfrm>
            <a:off x="8688688" y="3693750"/>
            <a:ext cx="486900" cy="39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KO</a:t>
            </a:r>
            <a:endParaRPr i="0" sz="1400" u="none" cap="none" strike="noStrike">
              <a:solidFill>
                <a:srgbClr val="000000"/>
              </a:solidFill>
              <a:latin typeface="Exo 2"/>
              <a:ea typeface="Exo 2"/>
              <a:cs typeface="Exo 2"/>
              <a:sym typeface="Exo 2"/>
            </a:endParaRPr>
          </a:p>
        </p:txBody>
      </p:sp>
      <p:sp>
        <p:nvSpPr>
          <p:cNvPr id="1112" name="Google Shape;1112;p90"/>
          <p:cNvSpPr txBox="1"/>
          <p:nvPr/>
        </p:nvSpPr>
        <p:spPr>
          <a:xfrm>
            <a:off x="2331900" y="448421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Funziona di firma asimmetrica</a:t>
            </a:r>
            <a:endParaRPr i="0" sz="1400" u="none" cap="none" strike="noStrike">
              <a:solidFill>
                <a:srgbClr val="000000"/>
              </a:solidFill>
              <a:latin typeface="Exo 2"/>
              <a:ea typeface="Exo 2"/>
              <a:cs typeface="Exo 2"/>
              <a:sym typeface="Exo 2"/>
            </a:endParaRPr>
          </a:p>
        </p:txBody>
      </p:sp>
      <p:sp>
        <p:nvSpPr>
          <p:cNvPr id="1113" name="Google Shape;1113;p90"/>
          <p:cNvSpPr txBox="1"/>
          <p:nvPr/>
        </p:nvSpPr>
        <p:spPr>
          <a:xfrm>
            <a:off x="5521250" y="4356393"/>
            <a:ext cx="1190700" cy="65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Funzione di verifica asimmetrica</a:t>
            </a:r>
            <a:endParaRPr i="0" sz="1400" u="none" cap="none" strike="noStrike">
              <a:solidFill>
                <a:srgbClr val="000000"/>
              </a:solidFill>
              <a:latin typeface="Exo 2"/>
              <a:ea typeface="Exo 2"/>
              <a:cs typeface="Exo 2"/>
              <a:sym typeface="Exo 2"/>
            </a:endParaRPr>
          </a:p>
        </p:txBody>
      </p:sp>
      <p:cxnSp>
        <p:nvCxnSpPr>
          <p:cNvPr id="1114" name="Google Shape;1114;p90"/>
          <p:cNvCxnSpPr>
            <a:stCxn id="1083" idx="2"/>
            <a:endCxn id="1076" idx="1"/>
          </p:cNvCxnSpPr>
          <p:nvPr/>
        </p:nvCxnSpPr>
        <p:spPr>
          <a:xfrm flipH="1" rot="-5400000">
            <a:off x="1902275" y="3822891"/>
            <a:ext cx="880800" cy="3230100"/>
          </a:xfrm>
          <a:prstGeom prst="bentConnector2">
            <a:avLst/>
          </a:prstGeom>
          <a:noFill/>
          <a:ln cap="flat" cmpd="sng" w="19050">
            <a:solidFill>
              <a:schemeClr val="dk2"/>
            </a:solidFill>
            <a:prstDash val="solid"/>
            <a:round/>
            <a:headEnd len="med" w="med" type="none"/>
            <a:tailEnd len="med" w="med" type="triangle"/>
          </a:ln>
        </p:spPr>
      </p:cxnSp>
      <p:cxnSp>
        <p:nvCxnSpPr>
          <p:cNvPr id="1115" name="Google Shape;1115;p90"/>
          <p:cNvCxnSpPr>
            <a:stCxn id="1076" idx="3"/>
            <a:endCxn id="1082" idx="1"/>
          </p:cNvCxnSpPr>
          <p:nvPr/>
        </p:nvCxnSpPr>
        <p:spPr>
          <a:xfrm>
            <a:off x="5067978" y="5878300"/>
            <a:ext cx="21381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9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Una questione di identità</a:t>
            </a:r>
            <a:endParaRPr/>
          </a:p>
        </p:txBody>
      </p:sp>
      <p:sp>
        <p:nvSpPr>
          <p:cNvPr id="1121" name="Google Shape;1121;p91"/>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Char char="●"/>
            </a:pPr>
            <a:r>
              <a:rPr lang="it"/>
              <a:t>Una firma digitale garantisce che il testo in chiaro sia stato redatto da qualcuno.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Cifrario di </a:t>
            </a:r>
            <a:r>
              <a:rPr lang="it"/>
              <a:t>Vigenère</a:t>
            </a:r>
            <a:r>
              <a:rPr lang="it"/>
              <a:t> (multi-rotazione)</a:t>
            </a:r>
            <a:endParaRPr/>
          </a:p>
        </p:txBody>
      </p:sp>
      <p:sp>
        <p:nvSpPr>
          <p:cNvPr id="231" name="Google Shape;231;p20"/>
          <p:cNvSpPr txBox="1"/>
          <p:nvPr/>
        </p:nvSpPr>
        <p:spPr>
          <a:xfrm>
            <a:off x="983362" y="2586525"/>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C</a:t>
            </a:r>
            <a:endParaRPr sz="1707">
              <a:latin typeface="Exo 2"/>
              <a:ea typeface="Exo 2"/>
              <a:cs typeface="Exo 2"/>
              <a:sym typeface="Exo 2"/>
            </a:endParaRPr>
          </a:p>
        </p:txBody>
      </p:sp>
      <p:sp>
        <p:nvSpPr>
          <p:cNvPr id="232" name="Google Shape;232;p20"/>
          <p:cNvSpPr txBox="1"/>
          <p:nvPr/>
        </p:nvSpPr>
        <p:spPr>
          <a:xfrm>
            <a:off x="1639913" y="2586525"/>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R</a:t>
            </a:r>
            <a:endParaRPr sz="1707">
              <a:latin typeface="Exo 2"/>
              <a:ea typeface="Exo 2"/>
              <a:cs typeface="Exo 2"/>
              <a:sym typeface="Exo 2"/>
            </a:endParaRPr>
          </a:p>
        </p:txBody>
      </p:sp>
      <p:sp>
        <p:nvSpPr>
          <p:cNvPr id="233" name="Google Shape;233;p20"/>
          <p:cNvSpPr txBox="1"/>
          <p:nvPr/>
        </p:nvSpPr>
        <p:spPr>
          <a:xfrm>
            <a:off x="2296465" y="2586525"/>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Y</a:t>
            </a:r>
            <a:endParaRPr sz="1707">
              <a:latin typeface="Exo 2"/>
              <a:ea typeface="Exo 2"/>
              <a:cs typeface="Exo 2"/>
              <a:sym typeface="Exo 2"/>
            </a:endParaRPr>
          </a:p>
        </p:txBody>
      </p:sp>
      <p:sp>
        <p:nvSpPr>
          <p:cNvPr id="234" name="Google Shape;234;p20"/>
          <p:cNvSpPr txBox="1"/>
          <p:nvPr/>
        </p:nvSpPr>
        <p:spPr>
          <a:xfrm>
            <a:off x="2953017" y="2586525"/>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P</a:t>
            </a:r>
            <a:endParaRPr sz="1707">
              <a:latin typeface="Exo 2"/>
              <a:ea typeface="Exo 2"/>
              <a:cs typeface="Exo 2"/>
              <a:sym typeface="Exo 2"/>
            </a:endParaRPr>
          </a:p>
        </p:txBody>
      </p:sp>
      <p:sp>
        <p:nvSpPr>
          <p:cNvPr id="235" name="Google Shape;235;p20"/>
          <p:cNvSpPr txBox="1"/>
          <p:nvPr/>
        </p:nvSpPr>
        <p:spPr>
          <a:xfrm>
            <a:off x="3609569" y="2586525"/>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T</a:t>
            </a:r>
            <a:endParaRPr sz="1707">
              <a:latin typeface="Exo 2"/>
              <a:ea typeface="Exo 2"/>
              <a:cs typeface="Exo 2"/>
              <a:sym typeface="Exo 2"/>
            </a:endParaRPr>
          </a:p>
        </p:txBody>
      </p:sp>
      <p:sp>
        <p:nvSpPr>
          <p:cNvPr id="236" name="Google Shape;236;p20"/>
          <p:cNvSpPr txBox="1"/>
          <p:nvPr/>
        </p:nvSpPr>
        <p:spPr>
          <a:xfrm>
            <a:off x="4266120" y="2586525"/>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O</a:t>
            </a:r>
            <a:endParaRPr sz="1707">
              <a:latin typeface="Exo 2"/>
              <a:ea typeface="Exo 2"/>
              <a:cs typeface="Exo 2"/>
              <a:sym typeface="Exo 2"/>
            </a:endParaRPr>
          </a:p>
        </p:txBody>
      </p:sp>
      <p:sp>
        <p:nvSpPr>
          <p:cNvPr id="237" name="Google Shape;237;p20"/>
          <p:cNvSpPr txBox="1"/>
          <p:nvPr/>
        </p:nvSpPr>
        <p:spPr>
          <a:xfrm>
            <a:off x="4922672" y="2586525"/>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G</a:t>
            </a:r>
            <a:endParaRPr sz="1707">
              <a:latin typeface="Exo 2"/>
              <a:ea typeface="Exo 2"/>
              <a:cs typeface="Exo 2"/>
              <a:sym typeface="Exo 2"/>
            </a:endParaRPr>
          </a:p>
        </p:txBody>
      </p:sp>
      <p:sp>
        <p:nvSpPr>
          <p:cNvPr id="238" name="Google Shape;238;p20"/>
          <p:cNvSpPr txBox="1"/>
          <p:nvPr/>
        </p:nvSpPr>
        <p:spPr>
          <a:xfrm>
            <a:off x="5579224" y="2586525"/>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R</a:t>
            </a:r>
            <a:endParaRPr sz="1707">
              <a:latin typeface="Exo 2"/>
              <a:ea typeface="Exo 2"/>
              <a:cs typeface="Exo 2"/>
              <a:sym typeface="Exo 2"/>
            </a:endParaRPr>
          </a:p>
        </p:txBody>
      </p:sp>
      <p:sp>
        <p:nvSpPr>
          <p:cNvPr id="239" name="Google Shape;239;p20"/>
          <p:cNvSpPr txBox="1"/>
          <p:nvPr/>
        </p:nvSpPr>
        <p:spPr>
          <a:xfrm>
            <a:off x="6235776" y="2586525"/>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A</a:t>
            </a:r>
            <a:endParaRPr sz="1707">
              <a:latin typeface="Exo 2"/>
              <a:ea typeface="Exo 2"/>
              <a:cs typeface="Exo 2"/>
              <a:sym typeface="Exo 2"/>
            </a:endParaRPr>
          </a:p>
        </p:txBody>
      </p:sp>
      <p:sp>
        <p:nvSpPr>
          <p:cNvPr id="240" name="Google Shape;240;p20"/>
          <p:cNvSpPr txBox="1"/>
          <p:nvPr/>
        </p:nvSpPr>
        <p:spPr>
          <a:xfrm>
            <a:off x="6892328" y="2586525"/>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P</a:t>
            </a:r>
            <a:endParaRPr sz="1707">
              <a:latin typeface="Exo 2"/>
              <a:ea typeface="Exo 2"/>
              <a:cs typeface="Exo 2"/>
              <a:sym typeface="Exo 2"/>
            </a:endParaRPr>
          </a:p>
        </p:txBody>
      </p:sp>
      <p:sp>
        <p:nvSpPr>
          <p:cNvPr id="241" name="Google Shape;241;p20"/>
          <p:cNvSpPr txBox="1"/>
          <p:nvPr/>
        </p:nvSpPr>
        <p:spPr>
          <a:xfrm>
            <a:off x="7548879" y="2586525"/>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H</a:t>
            </a:r>
            <a:endParaRPr sz="1707">
              <a:latin typeface="Exo 2"/>
              <a:ea typeface="Exo 2"/>
              <a:cs typeface="Exo 2"/>
              <a:sym typeface="Exo 2"/>
            </a:endParaRPr>
          </a:p>
        </p:txBody>
      </p:sp>
      <p:sp>
        <p:nvSpPr>
          <p:cNvPr id="242" name="Google Shape;242;p20"/>
          <p:cNvSpPr txBox="1"/>
          <p:nvPr/>
        </p:nvSpPr>
        <p:spPr>
          <a:xfrm>
            <a:off x="8205431" y="2586525"/>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Y</a:t>
            </a:r>
            <a:endParaRPr sz="1707">
              <a:latin typeface="Exo 2"/>
              <a:ea typeface="Exo 2"/>
              <a:cs typeface="Exo 2"/>
              <a:sym typeface="Exo 2"/>
            </a:endParaRPr>
          </a:p>
        </p:txBody>
      </p:sp>
      <p:sp>
        <p:nvSpPr>
          <p:cNvPr id="243" name="Google Shape;243;p20"/>
          <p:cNvSpPr txBox="1"/>
          <p:nvPr/>
        </p:nvSpPr>
        <p:spPr>
          <a:xfrm>
            <a:off x="8205431" y="2988653"/>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solidFill>
                  <a:schemeClr val="dk1"/>
                </a:solidFill>
                <a:latin typeface="Exo 2"/>
                <a:ea typeface="Exo 2"/>
                <a:cs typeface="Exo 2"/>
                <a:sym typeface="Exo 2"/>
              </a:rPr>
              <a:t>24</a:t>
            </a:r>
            <a:endParaRPr sz="1707">
              <a:solidFill>
                <a:schemeClr val="dk1"/>
              </a:solidFill>
              <a:latin typeface="Exo 2"/>
              <a:ea typeface="Exo 2"/>
              <a:cs typeface="Exo 2"/>
              <a:sym typeface="Exo 2"/>
            </a:endParaRPr>
          </a:p>
        </p:txBody>
      </p:sp>
      <p:sp>
        <p:nvSpPr>
          <p:cNvPr id="244" name="Google Shape;244;p20"/>
          <p:cNvSpPr txBox="1"/>
          <p:nvPr/>
        </p:nvSpPr>
        <p:spPr>
          <a:xfrm>
            <a:off x="281862" y="2586525"/>
            <a:ext cx="413400" cy="402000"/>
          </a:xfrm>
          <a:prstGeom prst="rect">
            <a:avLst/>
          </a:prstGeom>
          <a:noFill/>
          <a:ln>
            <a:noFill/>
          </a:ln>
        </p:spPr>
        <p:txBody>
          <a:bodyPr anchorCtr="0" anchor="ctr" bIns="130100" lIns="130100" spcFirstLastPara="1" rIns="130100" wrap="square" tIns="130100">
            <a:noAutofit/>
          </a:bodyPr>
          <a:lstStyle/>
          <a:p>
            <a:pPr indent="0" lvl="0" marL="0" rtl="0" algn="ctr">
              <a:spcBef>
                <a:spcPts val="0"/>
              </a:spcBef>
              <a:spcAft>
                <a:spcPts val="0"/>
              </a:spcAft>
              <a:buNone/>
            </a:pPr>
            <a:r>
              <a:rPr lang="it" sz="2276">
                <a:latin typeface="Exo 2"/>
                <a:ea typeface="Exo 2"/>
                <a:cs typeface="Exo 2"/>
                <a:sym typeface="Exo 2"/>
              </a:rPr>
              <a:t>m</a:t>
            </a:r>
            <a:endParaRPr sz="2276">
              <a:latin typeface="Exo 2"/>
              <a:ea typeface="Exo 2"/>
              <a:cs typeface="Exo 2"/>
              <a:sym typeface="Exo 2"/>
            </a:endParaRPr>
          </a:p>
        </p:txBody>
      </p:sp>
      <p:cxnSp>
        <p:nvCxnSpPr>
          <p:cNvPr id="245" name="Google Shape;245;p20"/>
          <p:cNvCxnSpPr/>
          <p:nvPr/>
        </p:nvCxnSpPr>
        <p:spPr>
          <a:xfrm>
            <a:off x="4795940" y="3590761"/>
            <a:ext cx="0" cy="986700"/>
          </a:xfrm>
          <a:prstGeom prst="straightConnector1">
            <a:avLst/>
          </a:prstGeom>
          <a:noFill/>
          <a:ln cap="flat" cmpd="sng" w="27100">
            <a:solidFill>
              <a:srgbClr val="000000"/>
            </a:solidFill>
            <a:prstDash val="solid"/>
            <a:round/>
            <a:headEnd len="med" w="med" type="none"/>
            <a:tailEnd len="med" w="med" type="triangle"/>
          </a:ln>
        </p:spPr>
      </p:cxnSp>
      <p:sp>
        <p:nvSpPr>
          <p:cNvPr id="246" name="Google Shape;246;p20"/>
          <p:cNvSpPr txBox="1"/>
          <p:nvPr/>
        </p:nvSpPr>
        <p:spPr>
          <a:xfrm>
            <a:off x="281862" y="5090329"/>
            <a:ext cx="413400" cy="402000"/>
          </a:xfrm>
          <a:prstGeom prst="rect">
            <a:avLst/>
          </a:prstGeom>
          <a:noFill/>
          <a:ln>
            <a:noFill/>
          </a:ln>
        </p:spPr>
        <p:txBody>
          <a:bodyPr anchorCtr="0" anchor="ctr" bIns="130100" lIns="130100" spcFirstLastPara="1" rIns="130100" wrap="square" tIns="130100">
            <a:noAutofit/>
          </a:bodyPr>
          <a:lstStyle/>
          <a:p>
            <a:pPr indent="0" lvl="0" marL="0" rtl="0" algn="ctr">
              <a:spcBef>
                <a:spcPts val="0"/>
              </a:spcBef>
              <a:spcAft>
                <a:spcPts val="0"/>
              </a:spcAft>
              <a:buNone/>
            </a:pPr>
            <a:r>
              <a:rPr lang="it" sz="2276">
                <a:latin typeface="Exo 2"/>
                <a:ea typeface="Exo 2"/>
                <a:cs typeface="Exo 2"/>
                <a:sym typeface="Exo 2"/>
              </a:rPr>
              <a:t>c</a:t>
            </a:r>
            <a:endParaRPr sz="2276">
              <a:latin typeface="Exo 2"/>
              <a:ea typeface="Exo 2"/>
              <a:cs typeface="Exo 2"/>
              <a:sym typeface="Exo 2"/>
            </a:endParaRPr>
          </a:p>
        </p:txBody>
      </p:sp>
      <p:sp>
        <p:nvSpPr>
          <p:cNvPr id="247" name="Google Shape;247;p20"/>
          <p:cNvSpPr txBox="1"/>
          <p:nvPr/>
        </p:nvSpPr>
        <p:spPr>
          <a:xfrm>
            <a:off x="7548879" y="4688201"/>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solidFill>
                  <a:srgbClr val="000000"/>
                </a:solidFill>
                <a:latin typeface="Exo 2"/>
                <a:ea typeface="Exo 2"/>
                <a:cs typeface="Exo 2"/>
                <a:sym typeface="Exo 2"/>
              </a:rPr>
              <a:t>19</a:t>
            </a:r>
            <a:endParaRPr sz="1707">
              <a:solidFill>
                <a:srgbClr val="000000"/>
              </a:solidFill>
              <a:latin typeface="Exo 2"/>
              <a:ea typeface="Exo 2"/>
              <a:cs typeface="Exo 2"/>
              <a:sym typeface="Exo 2"/>
            </a:endParaRPr>
          </a:p>
        </p:txBody>
      </p:sp>
      <p:sp>
        <p:nvSpPr>
          <p:cNvPr id="248" name="Google Shape;248;p20"/>
          <p:cNvSpPr txBox="1"/>
          <p:nvPr/>
        </p:nvSpPr>
        <p:spPr>
          <a:xfrm>
            <a:off x="7548879" y="5090329"/>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T</a:t>
            </a:r>
            <a:endParaRPr sz="1707">
              <a:latin typeface="Exo 2"/>
              <a:ea typeface="Exo 2"/>
              <a:cs typeface="Exo 2"/>
              <a:sym typeface="Exo 2"/>
            </a:endParaRPr>
          </a:p>
        </p:txBody>
      </p:sp>
      <p:sp>
        <p:nvSpPr>
          <p:cNvPr id="249" name="Google Shape;249;p20"/>
          <p:cNvSpPr txBox="1"/>
          <p:nvPr/>
        </p:nvSpPr>
        <p:spPr>
          <a:xfrm>
            <a:off x="8205431" y="4688201"/>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solidFill>
                  <a:schemeClr val="dk1"/>
                </a:solidFill>
                <a:latin typeface="Exo 2"/>
                <a:ea typeface="Exo 2"/>
                <a:cs typeface="Exo 2"/>
                <a:sym typeface="Exo 2"/>
              </a:rPr>
              <a:t>5</a:t>
            </a:r>
            <a:endParaRPr sz="1707">
              <a:solidFill>
                <a:schemeClr val="dk1"/>
              </a:solidFill>
              <a:latin typeface="Exo 2"/>
              <a:ea typeface="Exo 2"/>
              <a:cs typeface="Exo 2"/>
              <a:sym typeface="Exo 2"/>
            </a:endParaRPr>
          </a:p>
        </p:txBody>
      </p:sp>
      <p:sp>
        <p:nvSpPr>
          <p:cNvPr id="250" name="Google Shape;250;p20"/>
          <p:cNvSpPr txBox="1"/>
          <p:nvPr/>
        </p:nvSpPr>
        <p:spPr>
          <a:xfrm>
            <a:off x="8205431" y="5090329"/>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F</a:t>
            </a:r>
            <a:endParaRPr sz="1707">
              <a:latin typeface="Exo 2"/>
              <a:ea typeface="Exo 2"/>
              <a:cs typeface="Exo 2"/>
              <a:sym typeface="Exo 2"/>
            </a:endParaRPr>
          </a:p>
        </p:txBody>
      </p:sp>
      <p:sp>
        <p:nvSpPr>
          <p:cNvPr id="251" name="Google Shape;251;p20"/>
          <p:cNvSpPr txBox="1"/>
          <p:nvPr/>
        </p:nvSpPr>
        <p:spPr>
          <a:xfrm>
            <a:off x="983362" y="2988653"/>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2</a:t>
            </a:r>
            <a:endParaRPr sz="1707">
              <a:latin typeface="Exo 2"/>
              <a:ea typeface="Exo 2"/>
              <a:cs typeface="Exo 2"/>
              <a:sym typeface="Exo 2"/>
            </a:endParaRPr>
          </a:p>
        </p:txBody>
      </p:sp>
      <p:sp>
        <p:nvSpPr>
          <p:cNvPr id="252" name="Google Shape;252;p20"/>
          <p:cNvSpPr txBox="1"/>
          <p:nvPr/>
        </p:nvSpPr>
        <p:spPr>
          <a:xfrm>
            <a:off x="1639913" y="2988653"/>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17</a:t>
            </a:r>
            <a:endParaRPr sz="1707">
              <a:latin typeface="Exo 2"/>
              <a:ea typeface="Exo 2"/>
              <a:cs typeface="Exo 2"/>
              <a:sym typeface="Exo 2"/>
            </a:endParaRPr>
          </a:p>
        </p:txBody>
      </p:sp>
      <p:sp>
        <p:nvSpPr>
          <p:cNvPr id="253" name="Google Shape;253;p20"/>
          <p:cNvSpPr txBox="1"/>
          <p:nvPr/>
        </p:nvSpPr>
        <p:spPr>
          <a:xfrm>
            <a:off x="2296465" y="2988653"/>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24</a:t>
            </a:r>
            <a:endParaRPr sz="1707">
              <a:latin typeface="Exo 2"/>
              <a:ea typeface="Exo 2"/>
              <a:cs typeface="Exo 2"/>
              <a:sym typeface="Exo 2"/>
            </a:endParaRPr>
          </a:p>
        </p:txBody>
      </p:sp>
      <p:sp>
        <p:nvSpPr>
          <p:cNvPr id="254" name="Google Shape;254;p20"/>
          <p:cNvSpPr txBox="1"/>
          <p:nvPr/>
        </p:nvSpPr>
        <p:spPr>
          <a:xfrm>
            <a:off x="2953017" y="2988653"/>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15</a:t>
            </a:r>
            <a:endParaRPr sz="1707">
              <a:latin typeface="Exo 2"/>
              <a:ea typeface="Exo 2"/>
              <a:cs typeface="Exo 2"/>
              <a:sym typeface="Exo 2"/>
            </a:endParaRPr>
          </a:p>
        </p:txBody>
      </p:sp>
      <p:sp>
        <p:nvSpPr>
          <p:cNvPr id="255" name="Google Shape;255;p20"/>
          <p:cNvSpPr txBox="1"/>
          <p:nvPr/>
        </p:nvSpPr>
        <p:spPr>
          <a:xfrm>
            <a:off x="3609569" y="2988653"/>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19</a:t>
            </a:r>
            <a:endParaRPr sz="1707">
              <a:latin typeface="Exo 2"/>
              <a:ea typeface="Exo 2"/>
              <a:cs typeface="Exo 2"/>
              <a:sym typeface="Exo 2"/>
            </a:endParaRPr>
          </a:p>
        </p:txBody>
      </p:sp>
      <p:sp>
        <p:nvSpPr>
          <p:cNvPr id="256" name="Google Shape;256;p20"/>
          <p:cNvSpPr txBox="1"/>
          <p:nvPr/>
        </p:nvSpPr>
        <p:spPr>
          <a:xfrm>
            <a:off x="4266120" y="2988653"/>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14</a:t>
            </a:r>
            <a:endParaRPr sz="1707">
              <a:latin typeface="Exo 2"/>
              <a:ea typeface="Exo 2"/>
              <a:cs typeface="Exo 2"/>
              <a:sym typeface="Exo 2"/>
            </a:endParaRPr>
          </a:p>
        </p:txBody>
      </p:sp>
      <p:sp>
        <p:nvSpPr>
          <p:cNvPr id="257" name="Google Shape;257;p20"/>
          <p:cNvSpPr txBox="1"/>
          <p:nvPr/>
        </p:nvSpPr>
        <p:spPr>
          <a:xfrm>
            <a:off x="4922672" y="2988653"/>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6</a:t>
            </a:r>
            <a:endParaRPr sz="1707">
              <a:latin typeface="Exo 2"/>
              <a:ea typeface="Exo 2"/>
              <a:cs typeface="Exo 2"/>
              <a:sym typeface="Exo 2"/>
            </a:endParaRPr>
          </a:p>
        </p:txBody>
      </p:sp>
      <p:sp>
        <p:nvSpPr>
          <p:cNvPr id="258" name="Google Shape;258;p20"/>
          <p:cNvSpPr txBox="1"/>
          <p:nvPr/>
        </p:nvSpPr>
        <p:spPr>
          <a:xfrm>
            <a:off x="5579224" y="2988653"/>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17</a:t>
            </a:r>
            <a:endParaRPr sz="1707">
              <a:latin typeface="Exo 2"/>
              <a:ea typeface="Exo 2"/>
              <a:cs typeface="Exo 2"/>
              <a:sym typeface="Exo 2"/>
            </a:endParaRPr>
          </a:p>
        </p:txBody>
      </p:sp>
      <p:sp>
        <p:nvSpPr>
          <p:cNvPr id="259" name="Google Shape;259;p20"/>
          <p:cNvSpPr txBox="1"/>
          <p:nvPr/>
        </p:nvSpPr>
        <p:spPr>
          <a:xfrm>
            <a:off x="6235776" y="2988653"/>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0</a:t>
            </a:r>
            <a:endParaRPr sz="1707">
              <a:latin typeface="Exo 2"/>
              <a:ea typeface="Exo 2"/>
              <a:cs typeface="Exo 2"/>
              <a:sym typeface="Exo 2"/>
            </a:endParaRPr>
          </a:p>
        </p:txBody>
      </p:sp>
      <p:sp>
        <p:nvSpPr>
          <p:cNvPr id="260" name="Google Shape;260;p20"/>
          <p:cNvSpPr txBox="1"/>
          <p:nvPr/>
        </p:nvSpPr>
        <p:spPr>
          <a:xfrm>
            <a:off x="6892328" y="2988653"/>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15</a:t>
            </a:r>
            <a:endParaRPr sz="1707">
              <a:latin typeface="Exo 2"/>
              <a:ea typeface="Exo 2"/>
              <a:cs typeface="Exo 2"/>
              <a:sym typeface="Exo 2"/>
            </a:endParaRPr>
          </a:p>
        </p:txBody>
      </p:sp>
      <p:sp>
        <p:nvSpPr>
          <p:cNvPr id="261" name="Google Shape;261;p20"/>
          <p:cNvSpPr txBox="1"/>
          <p:nvPr/>
        </p:nvSpPr>
        <p:spPr>
          <a:xfrm>
            <a:off x="7548879" y="2988653"/>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7</a:t>
            </a:r>
            <a:endParaRPr sz="1707">
              <a:latin typeface="Exo 2"/>
              <a:ea typeface="Exo 2"/>
              <a:cs typeface="Exo 2"/>
              <a:sym typeface="Exo 2"/>
            </a:endParaRPr>
          </a:p>
        </p:txBody>
      </p:sp>
      <p:sp>
        <p:nvSpPr>
          <p:cNvPr id="262" name="Google Shape;262;p20"/>
          <p:cNvSpPr txBox="1"/>
          <p:nvPr/>
        </p:nvSpPr>
        <p:spPr>
          <a:xfrm>
            <a:off x="6892328" y="4688201"/>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solidFill>
                  <a:srgbClr val="000000"/>
                </a:solidFill>
                <a:latin typeface="Exo 2"/>
                <a:ea typeface="Exo 2"/>
                <a:cs typeface="Exo 2"/>
                <a:sym typeface="Exo 2"/>
              </a:rPr>
              <a:t>18</a:t>
            </a:r>
            <a:endParaRPr sz="1707">
              <a:solidFill>
                <a:srgbClr val="000000"/>
              </a:solidFill>
              <a:latin typeface="Exo 2"/>
              <a:ea typeface="Exo 2"/>
              <a:cs typeface="Exo 2"/>
              <a:sym typeface="Exo 2"/>
            </a:endParaRPr>
          </a:p>
        </p:txBody>
      </p:sp>
      <p:sp>
        <p:nvSpPr>
          <p:cNvPr id="263" name="Google Shape;263;p20"/>
          <p:cNvSpPr txBox="1"/>
          <p:nvPr/>
        </p:nvSpPr>
        <p:spPr>
          <a:xfrm>
            <a:off x="6892328" y="5090329"/>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S</a:t>
            </a:r>
            <a:endParaRPr sz="1707">
              <a:latin typeface="Exo 2"/>
              <a:ea typeface="Exo 2"/>
              <a:cs typeface="Exo 2"/>
              <a:sym typeface="Exo 2"/>
            </a:endParaRPr>
          </a:p>
        </p:txBody>
      </p:sp>
      <p:sp>
        <p:nvSpPr>
          <p:cNvPr id="264" name="Google Shape;264;p20"/>
          <p:cNvSpPr txBox="1"/>
          <p:nvPr/>
        </p:nvSpPr>
        <p:spPr>
          <a:xfrm>
            <a:off x="6235776" y="4688201"/>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solidFill>
                  <a:srgbClr val="000000"/>
                </a:solidFill>
                <a:latin typeface="Exo 2"/>
                <a:ea typeface="Exo 2"/>
                <a:cs typeface="Exo 2"/>
                <a:sym typeface="Exo 2"/>
              </a:rPr>
              <a:t>7</a:t>
            </a:r>
            <a:endParaRPr sz="1707">
              <a:solidFill>
                <a:srgbClr val="000000"/>
              </a:solidFill>
              <a:latin typeface="Exo 2"/>
              <a:ea typeface="Exo 2"/>
              <a:cs typeface="Exo 2"/>
              <a:sym typeface="Exo 2"/>
            </a:endParaRPr>
          </a:p>
        </p:txBody>
      </p:sp>
      <p:sp>
        <p:nvSpPr>
          <p:cNvPr id="265" name="Google Shape;265;p20"/>
          <p:cNvSpPr txBox="1"/>
          <p:nvPr/>
        </p:nvSpPr>
        <p:spPr>
          <a:xfrm>
            <a:off x="6235776" y="5090329"/>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H</a:t>
            </a:r>
            <a:endParaRPr sz="1707">
              <a:latin typeface="Exo 2"/>
              <a:ea typeface="Exo 2"/>
              <a:cs typeface="Exo 2"/>
              <a:sym typeface="Exo 2"/>
            </a:endParaRPr>
          </a:p>
        </p:txBody>
      </p:sp>
      <p:sp>
        <p:nvSpPr>
          <p:cNvPr id="266" name="Google Shape;266;p20"/>
          <p:cNvSpPr txBox="1"/>
          <p:nvPr/>
        </p:nvSpPr>
        <p:spPr>
          <a:xfrm>
            <a:off x="5579224" y="4688201"/>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solidFill>
                  <a:srgbClr val="000000"/>
                </a:solidFill>
                <a:latin typeface="Exo 2"/>
                <a:ea typeface="Exo 2"/>
                <a:cs typeface="Exo 2"/>
                <a:sym typeface="Exo 2"/>
              </a:rPr>
              <a:t>3</a:t>
            </a:r>
            <a:endParaRPr sz="1707">
              <a:solidFill>
                <a:srgbClr val="000000"/>
              </a:solidFill>
              <a:latin typeface="Exo 2"/>
              <a:ea typeface="Exo 2"/>
              <a:cs typeface="Exo 2"/>
              <a:sym typeface="Exo 2"/>
            </a:endParaRPr>
          </a:p>
        </p:txBody>
      </p:sp>
      <p:sp>
        <p:nvSpPr>
          <p:cNvPr id="267" name="Google Shape;267;p20"/>
          <p:cNvSpPr txBox="1"/>
          <p:nvPr/>
        </p:nvSpPr>
        <p:spPr>
          <a:xfrm>
            <a:off x="5579224" y="5090329"/>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D</a:t>
            </a:r>
            <a:endParaRPr sz="1707">
              <a:latin typeface="Exo 2"/>
              <a:ea typeface="Exo 2"/>
              <a:cs typeface="Exo 2"/>
              <a:sym typeface="Exo 2"/>
            </a:endParaRPr>
          </a:p>
        </p:txBody>
      </p:sp>
      <p:sp>
        <p:nvSpPr>
          <p:cNvPr id="268" name="Google Shape;268;p20"/>
          <p:cNvSpPr txBox="1"/>
          <p:nvPr/>
        </p:nvSpPr>
        <p:spPr>
          <a:xfrm>
            <a:off x="4922672" y="4688201"/>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solidFill>
                  <a:srgbClr val="000000"/>
                </a:solidFill>
                <a:latin typeface="Exo 2"/>
                <a:ea typeface="Exo 2"/>
                <a:cs typeface="Exo 2"/>
                <a:sym typeface="Exo 2"/>
              </a:rPr>
              <a:t>9</a:t>
            </a:r>
            <a:endParaRPr sz="1707">
              <a:solidFill>
                <a:srgbClr val="000000"/>
              </a:solidFill>
              <a:latin typeface="Exo 2"/>
              <a:ea typeface="Exo 2"/>
              <a:cs typeface="Exo 2"/>
              <a:sym typeface="Exo 2"/>
            </a:endParaRPr>
          </a:p>
        </p:txBody>
      </p:sp>
      <p:sp>
        <p:nvSpPr>
          <p:cNvPr id="269" name="Google Shape;269;p20"/>
          <p:cNvSpPr txBox="1"/>
          <p:nvPr/>
        </p:nvSpPr>
        <p:spPr>
          <a:xfrm>
            <a:off x="4922672" y="5090329"/>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J</a:t>
            </a:r>
            <a:endParaRPr sz="1707">
              <a:latin typeface="Exo 2"/>
              <a:ea typeface="Exo 2"/>
              <a:cs typeface="Exo 2"/>
              <a:sym typeface="Exo 2"/>
            </a:endParaRPr>
          </a:p>
        </p:txBody>
      </p:sp>
      <p:sp>
        <p:nvSpPr>
          <p:cNvPr id="270" name="Google Shape;270;p20"/>
          <p:cNvSpPr txBox="1"/>
          <p:nvPr/>
        </p:nvSpPr>
        <p:spPr>
          <a:xfrm>
            <a:off x="4266120" y="4688201"/>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21</a:t>
            </a:r>
            <a:endParaRPr sz="1707">
              <a:latin typeface="Exo 2"/>
              <a:ea typeface="Exo 2"/>
              <a:cs typeface="Exo 2"/>
              <a:sym typeface="Exo 2"/>
            </a:endParaRPr>
          </a:p>
        </p:txBody>
      </p:sp>
      <p:sp>
        <p:nvSpPr>
          <p:cNvPr id="271" name="Google Shape;271;p20"/>
          <p:cNvSpPr txBox="1"/>
          <p:nvPr/>
        </p:nvSpPr>
        <p:spPr>
          <a:xfrm>
            <a:off x="4266120" y="5090329"/>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V</a:t>
            </a:r>
            <a:endParaRPr sz="1707">
              <a:latin typeface="Exo 2"/>
              <a:ea typeface="Exo 2"/>
              <a:cs typeface="Exo 2"/>
              <a:sym typeface="Exo 2"/>
            </a:endParaRPr>
          </a:p>
        </p:txBody>
      </p:sp>
      <p:sp>
        <p:nvSpPr>
          <p:cNvPr id="272" name="Google Shape;272;p20"/>
          <p:cNvSpPr txBox="1"/>
          <p:nvPr/>
        </p:nvSpPr>
        <p:spPr>
          <a:xfrm>
            <a:off x="3609569" y="4688201"/>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solidFill>
                  <a:srgbClr val="000000"/>
                </a:solidFill>
                <a:latin typeface="Exo 2"/>
                <a:ea typeface="Exo 2"/>
                <a:cs typeface="Exo 2"/>
                <a:sym typeface="Exo 2"/>
              </a:rPr>
              <a:t>5</a:t>
            </a:r>
            <a:endParaRPr sz="1707">
              <a:solidFill>
                <a:srgbClr val="000000"/>
              </a:solidFill>
              <a:latin typeface="Exo 2"/>
              <a:ea typeface="Exo 2"/>
              <a:cs typeface="Exo 2"/>
              <a:sym typeface="Exo 2"/>
            </a:endParaRPr>
          </a:p>
        </p:txBody>
      </p:sp>
      <p:sp>
        <p:nvSpPr>
          <p:cNvPr id="273" name="Google Shape;273;p20"/>
          <p:cNvSpPr txBox="1"/>
          <p:nvPr/>
        </p:nvSpPr>
        <p:spPr>
          <a:xfrm>
            <a:off x="3609569" y="5090329"/>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F</a:t>
            </a:r>
            <a:endParaRPr sz="1707">
              <a:latin typeface="Exo 2"/>
              <a:ea typeface="Exo 2"/>
              <a:cs typeface="Exo 2"/>
              <a:sym typeface="Exo 2"/>
            </a:endParaRPr>
          </a:p>
        </p:txBody>
      </p:sp>
      <p:sp>
        <p:nvSpPr>
          <p:cNvPr id="274" name="Google Shape;274;p20"/>
          <p:cNvSpPr txBox="1"/>
          <p:nvPr/>
        </p:nvSpPr>
        <p:spPr>
          <a:xfrm>
            <a:off x="2953017" y="4688201"/>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18 </a:t>
            </a:r>
            <a:endParaRPr sz="1707">
              <a:latin typeface="Exo 2"/>
              <a:ea typeface="Exo 2"/>
              <a:cs typeface="Exo 2"/>
              <a:sym typeface="Exo 2"/>
            </a:endParaRPr>
          </a:p>
        </p:txBody>
      </p:sp>
      <p:sp>
        <p:nvSpPr>
          <p:cNvPr id="275" name="Google Shape;275;p20"/>
          <p:cNvSpPr txBox="1"/>
          <p:nvPr/>
        </p:nvSpPr>
        <p:spPr>
          <a:xfrm>
            <a:off x="2953017" y="5090329"/>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S</a:t>
            </a:r>
            <a:endParaRPr sz="1707">
              <a:latin typeface="Exo 2"/>
              <a:ea typeface="Exo 2"/>
              <a:cs typeface="Exo 2"/>
              <a:sym typeface="Exo 2"/>
            </a:endParaRPr>
          </a:p>
        </p:txBody>
      </p:sp>
      <p:sp>
        <p:nvSpPr>
          <p:cNvPr id="276" name="Google Shape;276;p20"/>
          <p:cNvSpPr txBox="1"/>
          <p:nvPr/>
        </p:nvSpPr>
        <p:spPr>
          <a:xfrm>
            <a:off x="2296465" y="4688201"/>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solidFill>
                  <a:srgbClr val="202124"/>
                </a:solidFill>
                <a:latin typeface="Exo 2"/>
                <a:ea typeface="Exo 2"/>
                <a:cs typeface="Exo 2"/>
                <a:sym typeface="Exo 2"/>
              </a:rPr>
              <a:t>5</a:t>
            </a:r>
            <a:endParaRPr sz="1707">
              <a:solidFill>
                <a:srgbClr val="202124"/>
              </a:solidFill>
              <a:latin typeface="Exo 2"/>
              <a:ea typeface="Exo 2"/>
              <a:cs typeface="Exo 2"/>
              <a:sym typeface="Exo 2"/>
            </a:endParaRPr>
          </a:p>
        </p:txBody>
      </p:sp>
      <p:sp>
        <p:nvSpPr>
          <p:cNvPr id="277" name="Google Shape;277;p20"/>
          <p:cNvSpPr txBox="1"/>
          <p:nvPr/>
        </p:nvSpPr>
        <p:spPr>
          <a:xfrm>
            <a:off x="2296465" y="5090329"/>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F</a:t>
            </a:r>
            <a:endParaRPr sz="1707">
              <a:latin typeface="Exo 2"/>
              <a:ea typeface="Exo 2"/>
              <a:cs typeface="Exo 2"/>
              <a:sym typeface="Exo 2"/>
            </a:endParaRPr>
          </a:p>
        </p:txBody>
      </p:sp>
      <p:sp>
        <p:nvSpPr>
          <p:cNvPr id="278" name="Google Shape;278;p20"/>
          <p:cNvSpPr txBox="1"/>
          <p:nvPr/>
        </p:nvSpPr>
        <p:spPr>
          <a:xfrm>
            <a:off x="983362" y="4688201"/>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solidFill>
                  <a:srgbClr val="000000"/>
                </a:solidFill>
                <a:latin typeface="Exo 2"/>
                <a:ea typeface="Exo 2"/>
                <a:cs typeface="Exo 2"/>
                <a:sym typeface="Exo 2"/>
              </a:rPr>
              <a:t>5</a:t>
            </a:r>
            <a:endParaRPr sz="1707">
              <a:solidFill>
                <a:srgbClr val="000000"/>
              </a:solidFill>
              <a:latin typeface="Exo 2"/>
              <a:ea typeface="Exo 2"/>
              <a:cs typeface="Exo 2"/>
              <a:sym typeface="Exo 2"/>
            </a:endParaRPr>
          </a:p>
        </p:txBody>
      </p:sp>
      <p:sp>
        <p:nvSpPr>
          <p:cNvPr id="279" name="Google Shape;279;p20"/>
          <p:cNvSpPr txBox="1"/>
          <p:nvPr/>
        </p:nvSpPr>
        <p:spPr>
          <a:xfrm>
            <a:off x="983362" y="5090329"/>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F</a:t>
            </a:r>
            <a:endParaRPr sz="1707">
              <a:latin typeface="Exo 2"/>
              <a:ea typeface="Exo 2"/>
              <a:cs typeface="Exo 2"/>
              <a:sym typeface="Exo 2"/>
            </a:endParaRPr>
          </a:p>
        </p:txBody>
      </p:sp>
      <p:sp>
        <p:nvSpPr>
          <p:cNvPr id="280" name="Google Shape;280;p20"/>
          <p:cNvSpPr txBox="1"/>
          <p:nvPr/>
        </p:nvSpPr>
        <p:spPr>
          <a:xfrm>
            <a:off x="1639913" y="4688201"/>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solidFill>
                  <a:srgbClr val="000000"/>
                </a:solidFill>
                <a:latin typeface="Exo 2"/>
                <a:ea typeface="Exo 2"/>
                <a:cs typeface="Exo 2"/>
                <a:sym typeface="Exo 2"/>
              </a:rPr>
              <a:t>3</a:t>
            </a:r>
            <a:endParaRPr sz="1707">
              <a:solidFill>
                <a:srgbClr val="000000"/>
              </a:solidFill>
              <a:latin typeface="Exo 2"/>
              <a:ea typeface="Exo 2"/>
              <a:cs typeface="Exo 2"/>
              <a:sym typeface="Exo 2"/>
            </a:endParaRPr>
          </a:p>
        </p:txBody>
      </p:sp>
      <p:sp>
        <p:nvSpPr>
          <p:cNvPr id="281" name="Google Shape;281;p20"/>
          <p:cNvSpPr txBox="1"/>
          <p:nvPr/>
        </p:nvSpPr>
        <p:spPr>
          <a:xfrm>
            <a:off x="1639913" y="5090329"/>
            <a:ext cx="656700" cy="402000"/>
          </a:xfrm>
          <a:prstGeom prst="rect">
            <a:avLst/>
          </a:prstGeom>
          <a:noFill/>
          <a:ln cap="flat" cmpd="sng" w="27100">
            <a:solidFill>
              <a:srgbClr val="000000"/>
            </a:solidFill>
            <a:prstDash val="solid"/>
            <a:round/>
            <a:headEnd len="sm" w="sm" type="none"/>
            <a:tailEnd len="sm" w="sm" type="none"/>
          </a:ln>
        </p:spPr>
        <p:txBody>
          <a:bodyPr anchorCtr="0" anchor="ctr" bIns="130100" lIns="130100" spcFirstLastPara="1" rIns="130100" wrap="square" tIns="130100">
            <a:noAutofit/>
          </a:bodyPr>
          <a:lstStyle/>
          <a:p>
            <a:pPr indent="0" lvl="0" marL="0" rtl="0" algn="ctr">
              <a:spcBef>
                <a:spcPts val="0"/>
              </a:spcBef>
              <a:spcAft>
                <a:spcPts val="0"/>
              </a:spcAft>
              <a:buNone/>
            </a:pPr>
            <a:r>
              <a:rPr lang="it" sz="1707">
                <a:latin typeface="Exo 2"/>
                <a:ea typeface="Exo 2"/>
                <a:cs typeface="Exo 2"/>
                <a:sym typeface="Exo 2"/>
              </a:rPr>
              <a:t>D</a:t>
            </a:r>
            <a:endParaRPr sz="1707">
              <a:latin typeface="Exo 2"/>
              <a:ea typeface="Exo 2"/>
              <a:cs typeface="Exo 2"/>
              <a:sym typeface="Exo 2"/>
            </a:endParaRPr>
          </a:p>
        </p:txBody>
      </p:sp>
      <p:sp>
        <p:nvSpPr>
          <p:cNvPr id="282" name="Google Shape;282;p20"/>
          <p:cNvSpPr txBox="1"/>
          <p:nvPr/>
        </p:nvSpPr>
        <p:spPr>
          <a:xfrm>
            <a:off x="5304068" y="3495498"/>
            <a:ext cx="3320100" cy="570900"/>
          </a:xfrm>
          <a:prstGeom prst="rect">
            <a:avLst/>
          </a:prstGeom>
          <a:noFill/>
          <a:ln>
            <a:noFill/>
          </a:ln>
        </p:spPr>
        <p:txBody>
          <a:bodyPr anchorCtr="0" anchor="t" bIns="120000" lIns="120000" spcFirstLastPara="1" rIns="120000" wrap="square" tIns="120000">
            <a:noAutofit/>
          </a:bodyPr>
          <a:lstStyle/>
          <a:p>
            <a:pPr indent="0" lvl="0" marL="0" rtl="0" algn="l">
              <a:lnSpc>
                <a:spcPct val="115000"/>
              </a:lnSpc>
              <a:spcBef>
                <a:spcPts val="0"/>
              </a:spcBef>
              <a:spcAft>
                <a:spcPts val="0"/>
              </a:spcAft>
              <a:buNone/>
            </a:pPr>
            <a:r>
              <a:rPr i="1" lang="it" sz="2362">
                <a:latin typeface="Exo 2"/>
                <a:ea typeface="Exo 2"/>
                <a:cs typeface="Exo 2"/>
                <a:sym typeface="Exo 2"/>
              </a:rPr>
              <a:t>chiave k = {5, 12, 7}</a:t>
            </a:r>
            <a:endParaRPr i="1" sz="2362">
              <a:latin typeface="Exo 2"/>
              <a:ea typeface="Exo 2"/>
              <a:cs typeface="Exo 2"/>
              <a:sym typeface="Exo 2"/>
            </a:endParaRPr>
          </a:p>
          <a:p>
            <a:pPr indent="0" lvl="0" marL="600092" rtl="0" algn="l">
              <a:lnSpc>
                <a:spcPct val="115000"/>
              </a:lnSpc>
              <a:spcBef>
                <a:spcPts val="1575"/>
              </a:spcBef>
              <a:spcAft>
                <a:spcPts val="1575"/>
              </a:spcAft>
              <a:buNone/>
            </a:pPr>
            <a:r>
              <a:t/>
            </a:r>
            <a:endParaRPr sz="2362">
              <a:solidFill>
                <a:srgbClr val="202124"/>
              </a:solidFill>
              <a:highlight>
                <a:srgbClr val="FFFFFF"/>
              </a:highlight>
              <a:latin typeface="Exo 2"/>
              <a:ea typeface="Exo 2"/>
              <a:cs typeface="Exo 2"/>
              <a:sym typeface="Exo 2"/>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9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Una questione di identità</a:t>
            </a:r>
            <a:endParaRPr/>
          </a:p>
        </p:txBody>
      </p:sp>
      <p:sp>
        <p:nvSpPr>
          <p:cNvPr id="1127" name="Google Shape;1127;p92"/>
          <p:cNvSpPr txBox="1"/>
          <p:nvPr>
            <p:ph idx="1" type="body"/>
          </p:nvPr>
        </p:nvSpPr>
        <p:spPr>
          <a:xfrm>
            <a:off x="311700" y="1536624"/>
            <a:ext cx="8520600" cy="4995300"/>
          </a:xfrm>
          <a:prstGeom prst="rect">
            <a:avLst/>
          </a:prstGeom>
        </p:spPr>
        <p:txBody>
          <a:bodyPr anchorCtr="0" anchor="t" bIns="91425" lIns="91425" spcFirstLastPara="1" rIns="91425" wrap="square" tIns="91425">
            <a:normAutofit fontScale="77500"/>
          </a:bodyPr>
          <a:lstStyle/>
          <a:p>
            <a:pPr indent="-366395" lvl="0" marL="457200" rtl="0" algn="l">
              <a:spcBef>
                <a:spcPts val="0"/>
              </a:spcBef>
              <a:spcAft>
                <a:spcPts val="0"/>
              </a:spcAft>
              <a:buSzPct val="100000"/>
              <a:buChar char="●"/>
            </a:pPr>
            <a:r>
              <a:rPr lang="it"/>
              <a:t>Una firma digitale garantisce che il testo in chiaro sia stato redatto da qualcuno.</a:t>
            </a:r>
            <a:endParaRPr/>
          </a:p>
          <a:p>
            <a:pPr indent="-366395" lvl="0" marL="457200" rtl="0" algn="l">
              <a:spcBef>
                <a:spcPts val="0"/>
              </a:spcBef>
              <a:spcAft>
                <a:spcPts val="0"/>
              </a:spcAft>
              <a:buSzPct val="100000"/>
              <a:buChar char="●"/>
            </a:pPr>
            <a:r>
              <a:rPr b="1" lang="it"/>
              <a:t>Non proprio!</a:t>
            </a:r>
            <a:r>
              <a:rPr lang="it"/>
              <a:t> Garantisce solo che il messaggio è stato firmato (o cifrato) con una certa chiave privata… non dice nulla su chi stia effettivamente usando quella chiave privata.</a:t>
            </a:r>
            <a:endParaRPr/>
          </a:p>
          <a:p>
            <a:pPr indent="-366395" lvl="0" marL="457200" rtl="0" algn="l">
              <a:spcBef>
                <a:spcPts val="0"/>
              </a:spcBef>
              <a:spcAft>
                <a:spcPts val="0"/>
              </a:spcAft>
              <a:buSzPct val="100000"/>
              <a:buChar char="●"/>
            </a:pPr>
            <a:r>
              <a:rPr lang="it"/>
              <a:t>Lo stesso vale per l’uso della chiave pubblica nella cifratura: anche in quel caso non si ha garanzia sull’identità dell’utente, ma solo sul possesso della chiave.</a:t>
            </a:r>
            <a:endParaRPr/>
          </a:p>
          <a:p>
            <a:pPr indent="-366395" lvl="0" marL="457200" rtl="0" algn="l">
              <a:spcBef>
                <a:spcPts val="0"/>
              </a:spcBef>
              <a:spcAft>
                <a:spcPts val="0"/>
              </a:spcAft>
              <a:buSzPct val="100000"/>
              <a:buChar char="●"/>
            </a:pPr>
            <a:r>
              <a:rPr lang="it"/>
              <a:t>Per questo lo scambio delle chiavi pubbliche deve avvenire in modo sicuro — ad esempio tramite un canale separato (out of band) o attraverso altri meccanismi di verifica.</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9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La soluzione non digitale</a:t>
            </a:r>
            <a:endParaRPr/>
          </a:p>
        </p:txBody>
      </p:sp>
      <p:pic>
        <p:nvPicPr>
          <p:cNvPr id="1133" name="Google Shape;1133;p93" title="360_F_122848657_PaoGFDZbMfiwvmTLJTIYoitgXG692s9H.jpg"/>
          <p:cNvPicPr preferRelativeResize="0"/>
          <p:nvPr/>
        </p:nvPicPr>
        <p:blipFill>
          <a:blip r:embed="rId3">
            <a:alphaModFix/>
          </a:blip>
          <a:stretch>
            <a:fillRect/>
          </a:stretch>
        </p:blipFill>
        <p:spPr>
          <a:xfrm>
            <a:off x="1612725" y="1630657"/>
            <a:ext cx="5918550" cy="44296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9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PKI (Public Key Infrastructure)</a:t>
            </a:r>
            <a:endParaRPr/>
          </a:p>
        </p:txBody>
      </p:sp>
      <p:sp>
        <p:nvSpPr>
          <p:cNvPr id="1139" name="Google Shape;1139;p94"/>
          <p:cNvSpPr txBox="1"/>
          <p:nvPr>
            <p:ph idx="1" type="body"/>
          </p:nvPr>
        </p:nvSpPr>
        <p:spPr>
          <a:xfrm>
            <a:off x="311700" y="1536624"/>
            <a:ext cx="8520600" cy="5079000"/>
          </a:xfrm>
          <a:prstGeom prst="rect">
            <a:avLst/>
          </a:prstGeom>
        </p:spPr>
        <p:txBody>
          <a:bodyPr anchorCtr="0" anchor="t" bIns="91425" lIns="91425" spcFirstLastPara="1" rIns="91425" wrap="square" tIns="91425">
            <a:normAutofit fontScale="85000" lnSpcReduction="20000"/>
          </a:bodyPr>
          <a:lstStyle/>
          <a:p>
            <a:pPr indent="-379730" lvl="0" marL="457200" rtl="0" algn="l">
              <a:spcBef>
                <a:spcPts val="0"/>
              </a:spcBef>
              <a:spcAft>
                <a:spcPts val="0"/>
              </a:spcAft>
              <a:buSzPct val="100000"/>
              <a:buChar char="●"/>
            </a:pPr>
            <a:r>
              <a:rPr lang="it"/>
              <a:t>La </a:t>
            </a:r>
            <a:r>
              <a:rPr b="1" lang="it"/>
              <a:t>PKI (Public Key Infrastructure)</a:t>
            </a:r>
            <a:r>
              <a:rPr lang="it"/>
              <a:t> serve proprio a questo: associare le chiavi alle identità in modo affidabile e su larga scala.</a:t>
            </a:r>
            <a:endParaRPr/>
          </a:p>
          <a:p>
            <a:pPr indent="-379730" lvl="0" marL="457200" rtl="0" algn="l">
              <a:spcBef>
                <a:spcPts val="0"/>
              </a:spcBef>
              <a:spcAft>
                <a:spcPts val="0"/>
              </a:spcAft>
              <a:buSzPct val="100000"/>
              <a:buChar char="●"/>
            </a:pPr>
            <a:r>
              <a:rPr lang="it"/>
              <a:t>Una PKI (Public Key Infrastructure) utilizza una terza parte fidata, chiamata Autorità di Certificazione (</a:t>
            </a:r>
            <a:r>
              <a:rPr b="1" lang="it"/>
              <a:t>CA — Certification Authority</a:t>
            </a:r>
            <a:r>
              <a:rPr lang="it"/>
              <a:t>).</a:t>
            </a:r>
            <a:endParaRPr/>
          </a:p>
          <a:p>
            <a:pPr indent="-379730" lvl="0" marL="457200" rtl="0" algn="l">
              <a:spcBef>
                <a:spcPts val="0"/>
              </a:spcBef>
              <a:spcAft>
                <a:spcPts val="0"/>
              </a:spcAft>
              <a:buSzPct val="100000"/>
              <a:buChar char="●"/>
            </a:pPr>
            <a:r>
              <a:rPr lang="it"/>
              <a:t>La CA firma digitalmente dei file chiamati certificati digitali, che associano un’identità a una chiave pubblica.</a:t>
            </a:r>
            <a:endParaRPr/>
          </a:p>
          <a:p>
            <a:pPr indent="-379730" lvl="0" marL="457200" rtl="0" algn="l">
              <a:spcBef>
                <a:spcPts val="0"/>
              </a:spcBef>
              <a:spcAft>
                <a:spcPts val="0"/>
              </a:spcAft>
              <a:buSzPct val="100000"/>
              <a:buChar char="●"/>
            </a:pPr>
            <a:r>
              <a:rPr lang="it"/>
              <a:t>L’identità è rappresentata da un “Distinguished Name (DN)”, (l’equivalente di nome e cognome) come definito dallo </a:t>
            </a:r>
            <a:r>
              <a:rPr b="1" lang="it"/>
              <a:t>standard X.509 </a:t>
            </a:r>
            <a:r>
              <a:rPr lang="it"/>
              <a:t>(il più utilizzato).</a:t>
            </a:r>
            <a:endParaRPr/>
          </a:p>
          <a:p>
            <a:pPr indent="-379730" lvl="0" marL="457200" rtl="0" algn="l">
              <a:spcBef>
                <a:spcPts val="0"/>
              </a:spcBef>
              <a:spcAft>
                <a:spcPts val="0"/>
              </a:spcAft>
              <a:buSzPct val="100000"/>
              <a:buChar char="●"/>
            </a:pPr>
            <a:r>
              <a:rPr lang="it"/>
              <a:t>In questo modo possiamo riconoscere diversi soggetti, a condizione di poter ottenere la chiave pubblica della CA.</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9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Il certificato digitale di Bob</a:t>
            </a:r>
            <a:endParaRPr/>
          </a:p>
        </p:txBody>
      </p:sp>
      <p:sp>
        <p:nvSpPr>
          <p:cNvPr id="1145" name="Google Shape;1145;p95"/>
          <p:cNvSpPr/>
          <p:nvPr/>
        </p:nvSpPr>
        <p:spPr>
          <a:xfrm>
            <a:off x="1508075" y="3802788"/>
            <a:ext cx="5348700" cy="1841550"/>
          </a:xfrm>
          <a:custGeom>
            <a:rect b="b" l="l" r="r" t="t"/>
            <a:pathLst>
              <a:path extrusionOk="0" h="73662" w="213948">
                <a:moveTo>
                  <a:pt x="170124" y="0"/>
                </a:moveTo>
                <a:lnTo>
                  <a:pt x="213948" y="0"/>
                </a:lnTo>
                <a:lnTo>
                  <a:pt x="213948" y="73662"/>
                </a:lnTo>
                <a:lnTo>
                  <a:pt x="298" y="73662"/>
                </a:lnTo>
                <a:lnTo>
                  <a:pt x="0" y="56290"/>
                </a:lnTo>
              </a:path>
            </a:pathLst>
          </a:custGeom>
          <a:noFill/>
          <a:ln cap="flat" cmpd="sng" w="19050">
            <a:solidFill>
              <a:srgbClr val="666666"/>
            </a:solidFill>
            <a:prstDash val="solid"/>
            <a:round/>
            <a:headEnd len="sm" w="sm" type="none"/>
            <a:tailEnd len="med" w="med" type="triangle"/>
          </a:ln>
        </p:spPr>
      </p:sp>
      <p:sp>
        <p:nvSpPr>
          <p:cNvPr id="1146" name="Google Shape;1146;p95"/>
          <p:cNvSpPr/>
          <p:nvPr/>
        </p:nvSpPr>
        <p:spPr>
          <a:xfrm>
            <a:off x="384125" y="2206113"/>
            <a:ext cx="2177400" cy="23733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it" sz="1800" u="none" cap="none" strike="noStrike">
                <a:solidFill>
                  <a:srgbClr val="000000"/>
                </a:solidFill>
                <a:latin typeface="Exo 2"/>
                <a:ea typeface="Exo 2"/>
                <a:cs typeface="Exo 2"/>
                <a:sym typeface="Exo 2"/>
              </a:rPr>
              <a:t>Identity (DN)</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rPr b="1" i="0" lang="it" sz="1800" u="none" cap="none" strike="noStrike">
                <a:solidFill>
                  <a:srgbClr val="000000"/>
                </a:solidFill>
                <a:latin typeface="Exo 2"/>
                <a:ea typeface="Exo 2"/>
                <a:cs typeface="Exo 2"/>
                <a:sym typeface="Exo 2"/>
              </a:rPr>
              <a:t>“Bob”</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rPr b="1" lang="it" sz="1800">
                <a:latin typeface="Exo 2"/>
                <a:ea typeface="Exo 2"/>
                <a:cs typeface="Exo 2"/>
                <a:sym typeface="Exo 2"/>
              </a:rPr>
              <a:t>Chiave pubblica</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Exo 2"/>
              <a:ea typeface="Exo 2"/>
              <a:cs typeface="Exo 2"/>
              <a:sym typeface="Exo 2"/>
            </a:endParaRPr>
          </a:p>
        </p:txBody>
      </p:sp>
      <p:cxnSp>
        <p:nvCxnSpPr>
          <p:cNvPr id="1147" name="Google Shape;1147;p95"/>
          <p:cNvCxnSpPr>
            <a:stCxn id="1148" idx="3"/>
            <a:endCxn id="1149" idx="1"/>
          </p:cNvCxnSpPr>
          <p:nvPr/>
        </p:nvCxnSpPr>
        <p:spPr>
          <a:xfrm>
            <a:off x="4164716" y="3817234"/>
            <a:ext cx="1279500" cy="0"/>
          </a:xfrm>
          <a:prstGeom prst="straightConnector1">
            <a:avLst/>
          </a:prstGeom>
          <a:noFill/>
          <a:ln cap="flat" cmpd="sng" w="19050">
            <a:solidFill>
              <a:srgbClr val="666666"/>
            </a:solidFill>
            <a:prstDash val="solid"/>
            <a:round/>
            <a:headEnd len="sm" w="sm" type="none"/>
            <a:tailEnd len="med" w="med" type="stealth"/>
          </a:ln>
        </p:spPr>
      </p:cxnSp>
      <p:sp>
        <p:nvSpPr>
          <p:cNvPr id="1149" name="Google Shape;1149;p95"/>
          <p:cNvSpPr/>
          <p:nvPr/>
        </p:nvSpPr>
        <p:spPr>
          <a:xfrm>
            <a:off x="5301050" y="3569698"/>
            <a:ext cx="572450" cy="495092"/>
          </a:xfrm>
          <a:prstGeom prst="flowChartExtract">
            <a:avLst/>
          </a:prstGeom>
          <a:solidFill>
            <a:srgbClr val="CCCCCC"/>
          </a:solidFill>
          <a:ln cap="flat" cmpd="sng" w="19050">
            <a:solidFill>
              <a:srgbClr val="666666"/>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E</a:t>
            </a:r>
            <a:endParaRPr i="0" sz="1400" u="none" cap="none" strike="noStrike">
              <a:solidFill>
                <a:srgbClr val="000000"/>
              </a:solidFill>
              <a:latin typeface="Exo 2"/>
              <a:ea typeface="Exo 2"/>
              <a:cs typeface="Exo 2"/>
              <a:sym typeface="Exo 2"/>
            </a:endParaRPr>
          </a:p>
        </p:txBody>
      </p:sp>
      <p:sp>
        <p:nvSpPr>
          <p:cNvPr id="1150" name="Google Shape;1150;p95"/>
          <p:cNvSpPr/>
          <p:nvPr/>
        </p:nvSpPr>
        <p:spPr>
          <a:xfrm>
            <a:off x="5343861" y="2241280"/>
            <a:ext cx="486845" cy="318529"/>
          </a:xfrm>
          <a:prstGeom prst="flowChartProcess">
            <a:avLst/>
          </a:prstGeom>
          <a:solidFill>
            <a:srgbClr val="93C47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S</a:t>
            </a:r>
            <a:r>
              <a:rPr baseline="-25000" i="0" lang="it" sz="1200" u="none" cap="none" strike="noStrike">
                <a:solidFill>
                  <a:srgbClr val="000000"/>
                </a:solidFill>
                <a:latin typeface="Exo 2"/>
                <a:ea typeface="Exo 2"/>
                <a:cs typeface="Exo 2"/>
                <a:sym typeface="Exo 2"/>
              </a:rPr>
              <a:t>CA</a:t>
            </a:r>
            <a:endParaRPr baseline="-25000" i="0" sz="1200" u="none" cap="none" strike="noStrike">
              <a:solidFill>
                <a:srgbClr val="000000"/>
              </a:solidFill>
              <a:latin typeface="Exo 2"/>
              <a:ea typeface="Exo 2"/>
              <a:cs typeface="Exo 2"/>
              <a:sym typeface="Exo 2"/>
            </a:endParaRPr>
          </a:p>
        </p:txBody>
      </p:sp>
      <p:cxnSp>
        <p:nvCxnSpPr>
          <p:cNvPr id="1151" name="Google Shape;1151;p95"/>
          <p:cNvCxnSpPr>
            <a:stCxn id="1150" idx="2"/>
            <a:endCxn id="1149" idx="0"/>
          </p:cNvCxnSpPr>
          <p:nvPr/>
        </p:nvCxnSpPr>
        <p:spPr>
          <a:xfrm>
            <a:off x="5587283" y="2559809"/>
            <a:ext cx="0" cy="1009800"/>
          </a:xfrm>
          <a:prstGeom prst="straightConnector1">
            <a:avLst/>
          </a:prstGeom>
          <a:noFill/>
          <a:ln cap="flat" cmpd="sng" w="19050">
            <a:solidFill>
              <a:srgbClr val="666666"/>
            </a:solidFill>
            <a:prstDash val="solid"/>
            <a:round/>
            <a:headEnd len="sm" w="sm" type="none"/>
            <a:tailEnd len="med" w="med" type="triangle"/>
          </a:ln>
        </p:spPr>
      </p:cxnSp>
      <p:sp>
        <p:nvSpPr>
          <p:cNvPr id="1152" name="Google Shape;1152;p95"/>
          <p:cNvSpPr txBox="1"/>
          <p:nvPr/>
        </p:nvSpPr>
        <p:spPr>
          <a:xfrm>
            <a:off x="5837825" y="2153050"/>
            <a:ext cx="3077700" cy="76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it">
                <a:latin typeface="Exo 2"/>
                <a:ea typeface="Exo 2"/>
                <a:cs typeface="Exo 2"/>
                <a:sym typeface="Exo 2"/>
              </a:rPr>
              <a:t>Assunzione</a:t>
            </a:r>
            <a:r>
              <a:rPr b="1" i="0" lang="it" sz="1400" u="none" cap="none" strike="noStrike">
                <a:solidFill>
                  <a:srgbClr val="000000"/>
                </a:solidFill>
                <a:latin typeface="Exo 2"/>
                <a:ea typeface="Exo 2"/>
                <a:cs typeface="Exo 2"/>
                <a:sym typeface="Exo 2"/>
              </a:rPr>
              <a:t>:</a:t>
            </a:r>
            <a:endParaRPr b="1" i="0" sz="14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rPr lang="it">
                <a:latin typeface="Exo 2"/>
                <a:ea typeface="Exo 2"/>
                <a:cs typeface="Exo 2"/>
                <a:sym typeface="Exo 2"/>
              </a:rPr>
              <a:t>Solo la </a:t>
            </a:r>
            <a:r>
              <a:rPr i="0" lang="it" sz="1400" u="none" cap="none" strike="noStrike">
                <a:solidFill>
                  <a:srgbClr val="000000"/>
                </a:solidFill>
                <a:latin typeface="Exo 2"/>
                <a:ea typeface="Exo 2"/>
                <a:cs typeface="Exo 2"/>
                <a:sym typeface="Exo 2"/>
              </a:rPr>
              <a:t>CA </a:t>
            </a:r>
            <a:r>
              <a:rPr lang="it">
                <a:latin typeface="Exo 2"/>
                <a:ea typeface="Exo 2"/>
                <a:cs typeface="Exo 2"/>
                <a:sym typeface="Exo 2"/>
              </a:rPr>
              <a:t>conosce la sua chiave privata</a:t>
            </a:r>
            <a:endParaRPr i="0" sz="1400" u="none" cap="none" strike="noStrike">
              <a:solidFill>
                <a:srgbClr val="000000"/>
              </a:solidFill>
              <a:latin typeface="Exo 2"/>
              <a:ea typeface="Exo 2"/>
              <a:cs typeface="Exo 2"/>
              <a:sym typeface="Exo 2"/>
            </a:endParaRPr>
          </a:p>
        </p:txBody>
      </p:sp>
      <p:sp>
        <p:nvSpPr>
          <p:cNvPr id="1153" name="Google Shape;1153;p95"/>
          <p:cNvSpPr/>
          <p:nvPr/>
        </p:nvSpPr>
        <p:spPr>
          <a:xfrm>
            <a:off x="1229056" y="4146280"/>
            <a:ext cx="486845" cy="318529"/>
          </a:xfrm>
          <a:prstGeom prst="flowChartProcess">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B</a:t>
            </a:r>
            <a:endParaRPr baseline="-25000" i="0" sz="1200" u="none" cap="none" strike="noStrike">
              <a:solidFill>
                <a:srgbClr val="000000"/>
              </a:solidFill>
              <a:latin typeface="Exo 2"/>
              <a:ea typeface="Exo 2"/>
              <a:cs typeface="Exo 2"/>
              <a:sym typeface="Exo 2"/>
            </a:endParaRPr>
          </a:p>
        </p:txBody>
      </p:sp>
      <p:cxnSp>
        <p:nvCxnSpPr>
          <p:cNvPr id="1154" name="Google Shape;1154;p95"/>
          <p:cNvCxnSpPr>
            <a:endCxn id="1148" idx="1"/>
          </p:cNvCxnSpPr>
          <p:nvPr/>
        </p:nvCxnSpPr>
        <p:spPr>
          <a:xfrm>
            <a:off x="2291076" y="3817234"/>
            <a:ext cx="1233600" cy="0"/>
          </a:xfrm>
          <a:prstGeom prst="straightConnector1">
            <a:avLst/>
          </a:prstGeom>
          <a:noFill/>
          <a:ln cap="flat" cmpd="sng" w="19050">
            <a:solidFill>
              <a:srgbClr val="666666"/>
            </a:solidFill>
            <a:prstDash val="solid"/>
            <a:round/>
            <a:headEnd len="sm" w="sm" type="none"/>
            <a:tailEnd len="med" w="med" type="stealth"/>
          </a:ln>
        </p:spPr>
      </p:cxnSp>
      <p:sp>
        <p:nvSpPr>
          <p:cNvPr id="1155" name="Google Shape;1155;p95"/>
          <p:cNvSpPr/>
          <p:nvPr/>
        </p:nvSpPr>
        <p:spPr>
          <a:xfrm>
            <a:off x="650025" y="4704663"/>
            <a:ext cx="1644900" cy="495000"/>
          </a:xfrm>
          <a:prstGeom prst="roundRect">
            <a:avLst>
              <a:gd fmla="val 16667" name="adj"/>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Firma digitale della CA</a:t>
            </a:r>
            <a:endParaRPr i="0" sz="1400" u="none" cap="none" strike="noStrike">
              <a:solidFill>
                <a:srgbClr val="000000"/>
              </a:solidFill>
              <a:latin typeface="Exo 2"/>
              <a:ea typeface="Exo 2"/>
              <a:cs typeface="Exo 2"/>
              <a:sym typeface="Exo 2"/>
            </a:endParaRPr>
          </a:p>
        </p:txBody>
      </p:sp>
      <p:sp>
        <p:nvSpPr>
          <p:cNvPr id="1148" name="Google Shape;1148;p95"/>
          <p:cNvSpPr/>
          <p:nvPr/>
        </p:nvSpPr>
        <p:spPr>
          <a:xfrm>
            <a:off x="3444671" y="3550550"/>
            <a:ext cx="800050" cy="533367"/>
          </a:xfrm>
          <a:prstGeom prst="flowChartManualOperation">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H</a:t>
            </a:r>
            <a:endParaRPr i="0" sz="1400" u="none" cap="none" strike="noStrike">
              <a:solidFill>
                <a:srgbClr val="000000"/>
              </a:solidFill>
              <a:latin typeface="Exo 2"/>
              <a:ea typeface="Exo 2"/>
              <a:cs typeface="Exo 2"/>
              <a:sym typeface="Exo 2"/>
            </a:endParaRPr>
          </a:p>
        </p:txBody>
      </p:sp>
      <p:sp>
        <p:nvSpPr>
          <p:cNvPr id="1156" name="Google Shape;1156;p95"/>
          <p:cNvSpPr txBox="1"/>
          <p:nvPr/>
        </p:nvSpPr>
        <p:spPr>
          <a:xfrm>
            <a:off x="3249347" y="4355336"/>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Funzione di Hash</a:t>
            </a:r>
            <a:endParaRPr i="0" sz="1400" u="none" cap="none" strike="noStrike">
              <a:solidFill>
                <a:srgbClr val="000000"/>
              </a:solidFill>
              <a:latin typeface="Exo 2"/>
              <a:ea typeface="Exo 2"/>
              <a:cs typeface="Exo 2"/>
              <a:sym typeface="Exo 2"/>
            </a:endParaRPr>
          </a:p>
        </p:txBody>
      </p:sp>
      <p:sp>
        <p:nvSpPr>
          <p:cNvPr id="1157" name="Google Shape;1157;p95"/>
          <p:cNvSpPr txBox="1"/>
          <p:nvPr/>
        </p:nvSpPr>
        <p:spPr>
          <a:xfrm>
            <a:off x="4991925" y="4355336"/>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Funziona di firma asimmetrica</a:t>
            </a:r>
            <a:endParaRPr i="0" sz="1400" u="none" cap="none" strike="noStrike">
              <a:solidFill>
                <a:srgbClr val="000000"/>
              </a:solidFill>
              <a:latin typeface="Exo 2"/>
              <a:ea typeface="Exo 2"/>
              <a:cs typeface="Exo 2"/>
              <a:sym typeface="Exo 2"/>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96"/>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Pro e contro della firma digitale e olografa</a:t>
            </a:r>
            <a:endParaRPr/>
          </a:p>
        </p:txBody>
      </p:sp>
      <p:graphicFrame>
        <p:nvGraphicFramePr>
          <p:cNvPr id="1163" name="Google Shape;1163;p96"/>
          <p:cNvGraphicFramePr/>
          <p:nvPr/>
        </p:nvGraphicFramePr>
        <p:xfrm>
          <a:off x="627829" y="1526550"/>
          <a:ext cx="3000000" cy="3000000"/>
        </p:xfrm>
        <a:graphic>
          <a:graphicData uri="http://schemas.openxmlformats.org/drawingml/2006/table">
            <a:tbl>
              <a:tblPr>
                <a:noFill/>
                <a:tableStyleId>{4B375DC7-10D3-41CD-88A4-21A8DE1F2A7F}</a:tableStyleId>
              </a:tblPr>
              <a:tblGrid>
                <a:gridCol w="2437325"/>
                <a:gridCol w="2730150"/>
                <a:gridCol w="2730150"/>
              </a:tblGrid>
              <a:tr h="413050">
                <a:tc>
                  <a:txBody>
                    <a:bodyPr/>
                    <a:lstStyle/>
                    <a:p>
                      <a:pPr indent="0" lvl="0" marL="0" rtl="0" algn="l">
                        <a:spcBef>
                          <a:spcPts val="0"/>
                        </a:spcBef>
                        <a:spcAft>
                          <a:spcPts val="0"/>
                        </a:spcAft>
                        <a:buNone/>
                      </a:pPr>
                      <a:r>
                        <a:rPr b="1" lang="it" sz="1800">
                          <a:latin typeface="Exo 2"/>
                          <a:ea typeface="Exo 2"/>
                          <a:cs typeface="Exo 2"/>
                          <a:sym typeface="Exo 2"/>
                        </a:rPr>
                        <a:t>Aspetto</a:t>
                      </a:r>
                      <a:endParaRPr b="1" sz="18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1800">
                          <a:latin typeface="Exo 2"/>
                          <a:ea typeface="Exo 2"/>
                          <a:cs typeface="Exo 2"/>
                          <a:sym typeface="Exo 2"/>
                        </a:rPr>
                        <a:t>Firma olografa</a:t>
                      </a:r>
                      <a:endParaRPr b="1" sz="1800">
                        <a:latin typeface="Exo 2"/>
                        <a:ea typeface="Exo 2"/>
                        <a:cs typeface="Exo 2"/>
                        <a:sym typeface="Exo 2"/>
                      </a:endParaRPr>
                    </a:p>
                  </a:txBody>
                  <a:tcPr marT="91425" marB="91425" marR="91425" marL="91425">
                    <a:solidFill>
                      <a:srgbClr val="A4C2F4"/>
                    </a:solidFill>
                  </a:tcPr>
                </a:tc>
                <a:tc>
                  <a:txBody>
                    <a:bodyPr/>
                    <a:lstStyle/>
                    <a:p>
                      <a:pPr indent="0" lvl="0" marL="0" rtl="0" algn="l">
                        <a:spcBef>
                          <a:spcPts val="0"/>
                        </a:spcBef>
                        <a:spcAft>
                          <a:spcPts val="0"/>
                        </a:spcAft>
                        <a:buNone/>
                      </a:pPr>
                      <a:r>
                        <a:rPr b="1" lang="it" sz="1800">
                          <a:latin typeface="Exo 2"/>
                          <a:ea typeface="Exo 2"/>
                          <a:cs typeface="Exo 2"/>
                          <a:sym typeface="Exo 2"/>
                        </a:rPr>
                        <a:t>Firma digitale</a:t>
                      </a:r>
                      <a:endParaRPr b="1" sz="1800">
                        <a:latin typeface="Exo 2"/>
                        <a:ea typeface="Exo 2"/>
                        <a:cs typeface="Exo 2"/>
                        <a:sym typeface="Exo 2"/>
                      </a:endParaRPr>
                    </a:p>
                  </a:txBody>
                  <a:tcPr marT="91425" marB="91425" marR="91425" marL="91425">
                    <a:solidFill>
                      <a:srgbClr val="A4C2F4"/>
                    </a:solidFill>
                  </a:tcPr>
                </a:tc>
              </a:tr>
              <a:tr h="355100">
                <a:tc>
                  <a:txBody>
                    <a:bodyPr/>
                    <a:lstStyle/>
                    <a:p>
                      <a:pPr indent="0" lvl="0" marL="0" rtl="0" algn="l">
                        <a:spcBef>
                          <a:spcPts val="0"/>
                        </a:spcBef>
                        <a:spcAft>
                          <a:spcPts val="0"/>
                        </a:spcAft>
                        <a:buNone/>
                      </a:pPr>
                      <a:r>
                        <a:rPr lang="it">
                          <a:latin typeface="Exo 2"/>
                          <a:ea typeface="Exo 2"/>
                          <a:cs typeface="Exo 2"/>
                          <a:sym typeface="Exo 2"/>
                        </a:rPr>
                        <a:t>Supporto</a:t>
                      </a:r>
                      <a:endParaRPr>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Cartaceo</a:t>
                      </a:r>
                      <a:endParaRPr>
                        <a:solidFill>
                          <a:schemeClr val="dk1"/>
                        </a:solidFill>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Elettronico</a:t>
                      </a:r>
                      <a:endParaRPr>
                        <a:solidFill>
                          <a:schemeClr val="dk1"/>
                        </a:solidFill>
                        <a:latin typeface="Exo 2"/>
                        <a:ea typeface="Exo 2"/>
                        <a:cs typeface="Exo 2"/>
                        <a:sym typeface="Exo 2"/>
                      </a:endParaRPr>
                    </a:p>
                  </a:txBody>
                  <a:tcPr marT="91425" marB="91425" marR="91425" marL="91425"/>
                </a:tc>
              </a:tr>
              <a:tr h="355100">
                <a:tc>
                  <a:txBody>
                    <a:bodyPr/>
                    <a:lstStyle/>
                    <a:p>
                      <a:pPr indent="0" lvl="0" marL="0" rtl="0" algn="l">
                        <a:spcBef>
                          <a:spcPts val="0"/>
                        </a:spcBef>
                        <a:spcAft>
                          <a:spcPts val="0"/>
                        </a:spcAft>
                        <a:buNone/>
                      </a:pPr>
                      <a:r>
                        <a:rPr lang="it">
                          <a:latin typeface="Exo 2"/>
                          <a:ea typeface="Exo 2"/>
                          <a:cs typeface="Exo 2"/>
                          <a:sym typeface="Exo 2"/>
                        </a:rPr>
                        <a:t>Autenticità</a:t>
                      </a:r>
                      <a:endParaRPr>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Basata su grafia</a:t>
                      </a:r>
                      <a:endParaRPr>
                        <a:solidFill>
                          <a:schemeClr val="dk1"/>
                        </a:solidFill>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Basata su crittografia</a:t>
                      </a:r>
                      <a:endParaRPr>
                        <a:solidFill>
                          <a:schemeClr val="dk1"/>
                        </a:solidFill>
                        <a:latin typeface="Exo 2"/>
                        <a:ea typeface="Exo 2"/>
                        <a:cs typeface="Exo 2"/>
                        <a:sym typeface="Exo 2"/>
                      </a:endParaRPr>
                    </a:p>
                  </a:txBody>
                  <a:tcPr marT="91425" marB="91425" marR="91425" marL="91425"/>
                </a:tc>
              </a:tr>
              <a:tr h="355100">
                <a:tc>
                  <a:txBody>
                    <a:bodyPr/>
                    <a:lstStyle/>
                    <a:p>
                      <a:pPr indent="0" lvl="0" marL="0" rtl="0" algn="l">
                        <a:spcBef>
                          <a:spcPts val="0"/>
                        </a:spcBef>
                        <a:spcAft>
                          <a:spcPts val="0"/>
                        </a:spcAft>
                        <a:buNone/>
                      </a:pPr>
                      <a:r>
                        <a:rPr lang="it">
                          <a:latin typeface="Exo 2"/>
                          <a:ea typeface="Exo 2"/>
                          <a:cs typeface="Exo 2"/>
                          <a:sym typeface="Exo 2"/>
                        </a:rPr>
                        <a:t>Integrità del documento</a:t>
                      </a:r>
                      <a:endParaRPr>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Nessuna</a:t>
                      </a:r>
                      <a:endParaRPr>
                        <a:solidFill>
                          <a:schemeClr val="dk1"/>
                        </a:solidFill>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Garantita</a:t>
                      </a:r>
                      <a:endParaRPr>
                        <a:solidFill>
                          <a:schemeClr val="dk1"/>
                        </a:solidFill>
                        <a:latin typeface="Exo 2"/>
                        <a:ea typeface="Exo 2"/>
                        <a:cs typeface="Exo 2"/>
                        <a:sym typeface="Exo 2"/>
                      </a:endParaRPr>
                    </a:p>
                  </a:txBody>
                  <a:tcPr marT="91425" marB="91425" marR="91425" marL="91425"/>
                </a:tc>
              </a:tr>
              <a:tr h="362375">
                <a:tc>
                  <a:txBody>
                    <a:bodyPr/>
                    <a:lstStyle/>
                    <a:p>
                      <a:pPr indent="0" lvl="0" marL="0" rtl="0" algn="l">
                        <a:spcBef>
                          <a:spcPts val="0"/>
                        </a:spcBef>
                        <a:spcAft>
                          <a:spcPts val="0"/>
                        </a:spcAft>
                        <a:buNone/>
                      </a:pPr>
                      <a:r>
                        <a:rPr lang="it">
                          <a:latin typeface="Exo 2"/>
                          <a:ea typeface="Exo 2"/>
                          <a:cs typeface="Exo 2"/>
                          <a:sym typeface="Exo 2"/>
                        </a:rPr>
                        <a:t>Facilità d’uso</a:t>
                      </a:r>
                      <a:endParaRPr>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Exo 2"/>
                          <a:ea typeface="Exo 2"/>
                          <a:cs typeface="Exo 2"/>
                          <a:sym typeface="Exo 2"/>
                        </a:rPr>
                        <a:t>Molto alta</a:t>
                      </a:r>
                      <a:endParaRPr>
                        <a:solidFill>
                          <a:schemeClr val="dk1"/>
                        </a:solidFill>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Media (richiede strumenti)</a:t>
                      </a:r>
                      <a:endParaRPr>
                        <a:solidFill>
                          <a:schemeClr val="dk1"/>
                        </a:solidFill>
                        <a:latin typeface="Exo 2"/>
                        <a:ea typeface="Exo 2"/>
                        <a:cs typeface="Exo 2"/>
                        <a:sym typeface="Exo 2"/>
                      </a:endParaRPr>
                    </a:p>
                  </a:txBody>
                  <a:tcPr marT="91425" marB="91425" marR="91425" marL="91425"/>
                </a:tc>
              </a:tr>
              <a:tr h="362375">
                <a:tc>
                  <a:txBody>
                    <a:bodyPr/>
                    <a:lstStyle/>
                    <a:p>
                      <a:pPr indent="0" lvl="0" marL="0" rtl="0" algn="l">
                        <a:spcBef>
                          <a:spcPts val="0"/>
                        </a:spcBef>
                        <a:spcAft>
                          <a:spcPts val="0"/>
                        </a:spcAft>
                        <a:buNone/>
                      </a:pPr>
                      <a:r>
                        <a:rPr lang="it">
                          <a:latin typeface="Exo 2"/>
                          <a:ea typeface="Exo 2"/>
                          <a:cs typeface="Exo 2"/>
                          <a:sym typeface="Exo 2"/>
                        </a:rPr>
                        <a:t>Valore legale</a:t>
                      </a:r>
                      <a:endParaRPr>
                        <a:latin typeface="Exo 2"/>
                        <a:ea typeface="Exo 2"/>
                        <a:cs typeface="Exo 2"/>
                        <a:sym typeface="Exo 2"/>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dk1"/>
                          </a:solidFill>
                          <a:latin typeface="Exo 2"/>
                          <a:ea typeface="Exo 2"/>
                          <a:cs typeface="Exo 2"/>
                          <a:sym typeface="Exo 2"/>
                        </a:rPr>
                        <a:t>Pieno su carta</a:t>
                      </a:r>
                      <a:endParaRPr>
                        <a:solidFill>
                          <a:schemeClr val="dk1"/>
                        </a:solidFill>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Pieno se qualificata</a:t>
                      </a:r>
                      <a:endParaRPr>
                        <a:solidFill>
                          <a:schemeClr val="dk1"/>
                        </a:solidFill>
                        <a:latin typeface="Exo 2"/>
                        <a:ea typeface="Exo 2"/>
                        <a:cs typeface="Exo 2"/>
                        <a:sym typeface="Exo 2"/>
                      </a:endParaRPr>
                    </a:p>
                  </a:txBody>
                  <a:tcPr marT="91425" marB="91425" marR="91425" marL="91425"/>
                </a:tc>
              </a:tr>
              <a:tr h="362375">
                <a:tc>
                  <a:txBody>
                    <a:bodyPr/>
                    <a:lstStyle/>
                    <a:p>
                      <a:pPr indent="0" lvl="0" marL="0" rtl="0" algn="l">
                        <a:spcBef>
                          <a:spcPts val="0"/>
                        </a:spcBef>
                        <a:spcAft>
                          <a:spcPts val="0"/>
                        </a:spcAft>
                        <a:buNone/>
                      </a:pPr>
                      <a:r>
                        <a:rPr lang="it">
                          <a:latin typeface="Exo 2"/>
                          <a:ea typeface="Exo 2"/>
                          <a:cs typeface="Exo 2"/>
                          <a:sym typeface="Exo 2"/>
                        </a:rPr>
                        <a:t>Rischio di falsificazione</a:t>
                      </a:r>
                      <a:endParaRPr>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Alto</a:t>
                      </a:r>
                      <a:endParaRPr>
                        <a:solidFill>
                          <a:schemeClr val="dk1"/>
                        </a:solidFill>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Basso</a:t>
                      </a:r>
                      <a:endParaRPr>
                        <a:solidFill>
                          <a:schemeClr val="dk1"/>
                        </a:solidFill>
                        <a:latin typeface="Exo 2"/>
                        <a:ea typeface="Exo 2"/>
                        <a:cs typeface="Exo 2"/>
                        <a:sym typeface="Exo 2"/>
                      </a:endParaRPr>
                    </a:p>
                  </a:txBody>
                  <a:tcPr marT="91425" marB="91425" marR="91425" marL="91425"/>
                </a:tc>
              </a:tr>
              <a:tr h="362375">
                <a:tc>
                  <a:txBody>
                    <a:bodyPr/>
                    <a:lstStyle/>
                    <a:p>
                      <a:pPr indent="0" lvl="0" marL="0" rtl="0" algn="l">
                        <a:spcBef>
                          <a:spcPts val="0"/>
                        </a:spcBef>
                        <a:spcAft>
                          <a:spcPts val="0"/>
                        </a:spcAft>
                        <a:buNone/>
                      </a:pPr>
                      <a:r>
                        <a:rPr lang="it">
                          <a:latin typeface="Exo 2"/>
                          <a:ea typeface="Exo 2"/>
                          <a:cs typeface="Exo 2"/>
                          <a:sym typeface="Exo 2"/>
                        </a:rPr>
                        <a:t>Prova di volontà</a:t>
                      </a:r>
                      <a:endParaRPr>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Forte</a:t>
                      </a:r>
                      <a:endParaRPr>
                        <a:solidFill>
                          <a:schemeClr val="dk1"/>
                        </a:solidFill>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it">
                          <a:solidFill>
                            <a:schemeClr val="dk1"/>
                          </a:solidFill>
                          <a:latin typeface="Exo 2"/>
                          <a:ea typeface="Exo 2"/>
                          <a:cs typeface="Exo 2"/>
                          <a:sym typeface="Exo 2"/>
                        </a:rPr>
                        <a:t>Debole</a:t>
                      </a:r>
                      <a:endParaRPr>
                        <a:solidFill>
                          <a:schemeClr val="dk1"/>
                        </a:solidFill>
                        <a:latin typeface="Exo 2"/>
                        <a:ea typeface="Exo 2"/>
                        <a:cs typeface="Exo 2"/>
                        <a:sym typeface="Exo 2"/>
                      </a:endParaRPr>
                    </a:p>
                  </a:txBody>
                  <a:tcPr marT="91425" marB="91425" marR="91425" marL="91425"/>
                </a:tc>
              </a:tr>
            </a:tbl>
          </a:graphicData>
        </a:graphic>
      </p:graphicFrame>
      <p:sp>
        <p:nvSpPr>
          <p:cNvPr id="1164" name="Google Shape;1164;p96"/>
          <p:cNvSpPr txBox="1"/>
          <p:nvPr>
            <p:ph idx="1" type="body"/>
          </p:nvPr>
        </p:nvSpPr>
        <p:spPr>
          <a:xfrm>
            <a:off x="311700" y="5087599"/>
            <a:ext cx="8520600" cy="15279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b="1" lang="it"/>
              <a:t>Prova di volontà</a:t>
            </a:r>
            <a:r>
              <a:rPr lang="it"/>
              <a:t>: a dimostrazione che una persona ha espresso consapevolmente la propria intenzione di firmare un documento e di accettarne il contenuto.</a:t>
            </a:r>
            <a:endParaRPr/>
          </a:p>
          <a:p>
            <a:pPr indent="-339725" lvl="0" marL="457200" rtl="0" algn="l">
              <a:spcBef>
                <a:spcPts val="1200"/>
              </a:spcBef>
              <a:spcAft>
                <a:spcPts val="0"/>
              </a:spcAft>
              <a:buSzPct val="100000"/>
              <a:buChar char="●"/>
            </a:pPr>
            <a:r>
              <a:rPr lang="it"/>
              <a:t>la chiave privata è stata usata da un altro (abuso, furto, delega impropria);</a:t>
            </a:r>
            <a:endParaRPr/>
          </a:p>
          <a:p>
            <a:pPr indent="-339725" lvl="0" marL="457200" rtl="0" algn="l">
              <a:spcBef>
                <a:spcPts val="0"/>
              </a:spcBef>
              <a:spcAft>
                <a:spcPts val="0"/>
              </a:spcAft>
              <a:buSzPct val="100000"/>
              <a:buChar char="●"/>
            </a:pPr>
            <a:r>
              <a:rPr lang="it"/>
              <a:t>la persona ha firmato senza comprendere il contenuto (errore o inganno).</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9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Ottenere il certificato digitale di Bob</a:t>
            </a:r>
            <a:endParaRPr/>
          </a:p>
        </p:txBody>
      </p:sp>
      <p:sp>
        <p:nvSpPr>
          <p:cNvPr id="1170" name="Google Shape;1170;p97"/>
          <p:cNvSpPr/>
          <p:nvPr/>
        </p:nvSpPr>
        <p:spPr>
          <a:xfrm>
            <a:off x="3460327" y="4674061"/>
            <a:ext cx="1938276" cy="1490832"/>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solidFill>
                  <a:srgbClr val="FFFFFF"/>
                </a:solidFill>
                <a:latin typeface="Exo 2"/>
                <a:ea typeface="Exo 2"/>
                <a:cs typeface="Exo 2"/>
                <a:sym typeface="Exo 2"/>
              </a:rPr>
              <a:t>Canale </a:t>
            </a:r>
            <a:endParaRPr>
              <a:solidFill>
                <a:srgbClr val="FFFFFF"/>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400"/>
              <a:buFont typeface="Arial"/>
              <a:buNone/>
            </a:pPr>
            <a:r>
              <a:t/>
            </a:r>
            <a:endParaRPr>
              <a:solidFill>
                <a:srgbClr val="FFFFFF"/>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400"/>
              <a:buFont typeface="Arial"/>
              <a:buNone/>
            </a:pPr>
            <a:r>
              <a:rPr lang="it">
                <a:solidFill>
                  <a:srgbClr val="FFFFFF"/>
                </a:solidFill>
                <a:latin typeface="Exo 2"/>
                <a:ea typeface="Exo 2"/>
                <a:cs typeface="Exo 2"/>
                <a:sym typeface="Exo 2"/>
              </a:rPr>
              <a:t>non sicuro</a:t>
            </a:r>
            <a:endParaRPr>
              <a:solidFill>
                <a:srgbClr val="FFFFFF"/>
              </a:solidFill>
              <a:latin typeface="Exo 2"/>
              <a:ea typeface="Exo 2"/>
              <a:cs typeface="Exo 2"/>
              <a:sym typeface="Exo 2"/>
            </a:endParaRPr>
          </a:p>
        </p:txBody>
      </p:sp>
      <p:sp>
        <p:nvSpPr>
          <p:cNvPr id="1171" name="Google Shape;1171;p97"/>
          <p:cNvSpPr/>
          <p:nvPr/>
        </p:nvSpPr>
        <p:spPr>
          <a:xfrm>
            <a:off x="1736414" y="1769123"/>
            <a:ext cx="1938276" cy="1490832"/>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172" name="Google Shape;1172;p97"/>
          <p:cNvSpPr/>
          <p:nvPr/>
        </p:nvSpPr>
        <p:spPr>
          <a:xfrm>
            <a:off x="591600" y="1859875"/>
            <a:ext cx="1056300" cy="1056300"/>
          </a:xfrm>
          <a:prstGeom prst="smileyFace">
            <a:avLst>
              <a:gd fmla="val 4653" name="adj"/>
            </a:avLst>
          </a:prstGeom>
          <a:solidFill>
            <a:srgbClr val="D5A6B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97"/>
          <p:cNvSpPr txBox="1"/>
          <p:nvPr/>
        </p:nvSpPr>
        <p:spPr>
          <a:xfrm>
            <a:off x="457203" y="1417658"/>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Alice</a:t>
            </a:r>
            <a:endParaRPr i="0" sz="1400" u="none" cap="none" strike="noStrike">
              <a:solidFill>
                <a:srgbClr val="000000"/>
              </a:solidFill>
              <a:latin typeface="Exo 2"/>
              <a:ea typeface="Exo 2"/>
              <a:cs typeface="Exo 2"/>
              <a:sym typeface="Exo 2"/>
            </a:endParaRPr>
          </a:p>
        </p:txBody>
      </p:sp>
      <p:sp>
        <p:nvSpPr>
          <p:cNvPr id="1174" name="Google Shape;1174;p97"/>
          <p:cNvSpPr txBox="1"/>
          <p:nvPr/>
        </p:nvSpPr>
        <p:spPr>
          <a:xfrm>
            <a:off x="7228852" y="1525195"/>
            <a:ext cx="11907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Bob</a:t>
            </a:r>
            <a:endParaRPr i="0" sz="1400" u="none" cap="none" strike="noStrike">
              <a:solidFill>
                <a:srgbClr val="000000"/>
              </a:solidFill>
              <a:latin typeface="Exo 2"/>
              <a:ea typeface="Exo 2"/>
              <a:cs typeface="Exo 2"/>
              <a:sym typeface="Exo 2"/>
            </a:endParaRPr>
          </a:p>
        </p:txBody>
      </p:sp>
      <p:sp>
        <p:nvSpPr>
          <p:cNvPr id="1175" name="Google Shape;1175;p97"/>
          <p:cNvSpPr/>
          <p:nvPr/>
        </p:nvSpPr>
        <p:spPr>
          <a:xfrm>
            <a:off x="626600" y="4954486"/>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Bob"</a:t>
            </a:r>
            <a:endParaRPr b="1" i="0" sz="1000" u="none" cap="none" strike="noStrike">
              <a:solidFill>
                <a:srgbClr val="000000"/>
              </a:solidFill>
              <a:latin typeface="Exo 2"/>
              <a:ea typeface="Exo 2"/>
              <a:cs typeface="Exo 2"/>
              <a:sym typeface="Exo 2"/>
            </a:endParaRPr>
          </a:p>
        </p:txBody>
      </p:sp>
      <p:sp>
        <p:nvSpPr>
          <p:cNvPr id="1176" name="Google Shape;1176;p97"/>
          <p:cNvSpPr/>
          <p:nvPr/>
        </p:nvSpPr>
        <p:spPr>
          <a:xfrm>
            <a:off x="2419325" y="5171936"/>
            <a:ext cx="572450" cy="495092"/>
          </a:xfrm>
          <a:prstGeom prst="flowChartExtract">
            <a:avLst/>
          </a:prstGeom>
          <a:solidFill>
            <a:srgbClr val="CCCCCC"/>
          </a:solidFill>
          <a:ln cap="flat" cmpd="sng" w="19050">
            <a:solidFill>
              <a:srgbClr val="666666"/>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E</a:t>
            </a:r>
            <a:endParaRPr i="0" sz="1400" u="none" cap="none" strike="noStrike">
              <a:solidFill>
                <a:srgbClr val="000000"/>
              </a:solidFill>
              <a:latin typeface="Exo 2"/>
              <a:ea typeface="Exo 2"/>
              <a:cs typeface="Exo 2"/>
              <a:sym typeface="Exo 2"/>
            </a:endParaRPr>
          </a:p>
        </p:txBody>
      </p:sp>
      <p:cxnSp>
        <p:nvCxnSpPr>
          <p:cNvPr id="1177" name="Google Shape;1177;p97"/>
          <p:cNvCxnSpPr>
            <a:stCxn id="1178" idx="2"/>
            <a:endCxn id="1176" idx="0"/>
          </p:cNvCxnSpPr>
          <p:nvPr/>
        </p:nvCxnSpPr>
        <p:spPr>
          <a:xfrm>
            <a:off x="2705554" y="2932947"/>
            <a:ext cx="0" cy="2238900"/>
          </a:xfrm>
          <a:prstGeom prst="straightConnector1">
            <a:avLst/>
          </a:prstGeom>
          <a:noFill/>
          <a:ln cap="flat" cmpd="sng" w="19050">
            <a:solidFill>
              <a:srgbClr val="666666"/>
            </a:solidFill>
            <a:prstDash val="solid"/>
            <a:round/>
            <a:headEnd len="sm" w="sm" type="none"/>
            <a:tailEnd len="med" w="med" type="triangle"/>
          </a:ln>
        </p:spPr>
      </p:cxnSp>
      <p:cxnSp>
        <p:nvCxnSpPr>
          <p:cNvPr id="1179" name="Google Shape;1179;p97"/>
          <p:cNvCxnSpPr>
            <a:stCxn id="1175" idx="3"/>
            <a:endCxn id="1176" idx="1"/>
          </p:cNvCxnSpPr>
          <p:nvPr/>
        </p:nvCxnSpPr>
        <p:spPr>
          <a:xfrm>
            <a:off x="1692350" y="5419486"/>
            <a:ext cx="870000" cy="0"/>
          </a:xfrm>
          <a:prstGeom prst="straightConnector1">
            <a:avLst/>
          </a:prstGeom>
          <a:noFill/>
          <a:ln cap="flat" cmpd="sng" w="19050">
            <a:solidFill>
              <a:srgbClr val="666666"/>
            </a:solidFill>
            <a:prstDash val="solid"/>
            <a:round/>
            <a:headEnd len="sm" w="sm" type="none"/>
            <a:tailEnd len="med" w="med" type="triangle"/>
          </a:ln>
        </p:spPr>
      </p:cxnSp>
      <p:sp>
        <p:nvSpPr>
          <p:cNvPr id="1180" name="Google Shape;1180;p97"/>
          <p:cNvSpPr txBox="1"/>
          <p:nvPr/>
        </p:nvSpPr>
        <p:spPr>
          <a:xfrm rot="-2696">
            <a:off x="1766576" y="1679249"/>
            <a:ext cx="2295601"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“Mi serve il tuo certificato”</a:t>
            </a:r>
            <a:endParaRPr i="0" sz="1400" u="none" cap="none" strike="noStrike">
              <a:solidFill>
                <a:srgbClr val="000000"/>
              </a:solidFill>
              <a:latin typeface="Exo 2"/>
              <a:ea typeface="Exo 2"/>
              <a:cs typeface="Exo 2"/>
              <a:sym typeface="Exo 2"/>
            </a:endParaRPr>
          </a:p>
        </p:txBody>
      </p:sp>
      <p:sp>
        <p:nvSpPr>
          <p:cNvPr id="1181" name="Google Shape;1181;p97"/>
          <p:cNvSpPr/>
          <p:nvPr/>
        </p:nvSpPr>
        <p:spPr>
          <a:xfrm>
            <a:off x="7287750" y="4954486"/>
            <a:ext cx="1182000" cy="9300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it" sz="1000" u="none" cap="none" strike="noStrike">
                <a:solidFill>
                  <a:srgbClr val="000000"/>
                </a:solidFill>
                <a:latin typeface="Exo 2"/>
                <a:ea typeface="Exo 2"/>
                <a:cs typeface="Exo 2"/>
                <a:sym typeface="Exo 2"/>
              </a:rPr>
              <a:t>"</a:t>
            </a:r>
            <a:r>
              <a:rPr b="1" lang="it" sz="1000">
                <a:latin typeface="Exo 2"/>
                <a:ea typeface="Exo 2"/>
                <a:cs typeface="Exo 2"/>
                <a:sym typeface="Exo 2"/>
              </a:rPr>
              <a:t>Ciao</a:t>
            </a:r>
            <a:r>
              <a:rPr b="1" i="0" lang="it" sz="1000" u="none" cap="none" strike="noStrike">
                <a:solidFill>
                  <a:srgbClr val="000000"/>
                </a:solidFill>
                <a:latin typeface="Exo 2"/>
                <a:ea typeface="Exo 2"/>
                <a:cs typeface="Exo 2"/>
                <a:sym typeface="Exo 2"/>
              </a:rPr>
              <a:t> </a:t>
            </a:r>
            <a:r>
              <a:rPr b="1" lang="it" sz="1000">
                <a:latin typeface="Exo 2"/>
                <a:ea typeface="Exo 2"/>
                <a:cs typeface="Exo 2"/>
                <a:sym typeface="Exo 2"/>
              </a:rPr>
              <a:t>B</a:t>
            </a:r>
            <a:r>
              <a:rPr b="1" i="0" lang="it" sz="1000" u="none" cap="none" strike="noStrike">
                <a:solidFill>
                  <a:srgbClr val="000000"/>
                </a:solidFill>
                <a:latin typeface="Exo 2"/>
                <a:ea typeface="Exo 2"/>
                <a:cs typeface="Exo 2"/>
                <a:sym typeface="Exo 2"/>
              </a:rPr>
              <a:t>ob"</a:t>
            </a:r>
            <a:endParaRPr b="1" i="0" sz="1000" u="none" cap="none" strike="noStrike">
              <a:solidFill>
                <a:srgbClr val="000000"/>
              </a:solidFill>
              <a:latin typeface="Exo 2"/>
              <a:ea typeface="Exo 2"/>
              <a:cs typeface="Exo 2"/>
              <a:sym typeface="Exo 2"/>
            </a:endParaRPr>
          </a:p>
        </p:txBody>
      </p:sp>
      <p:cxnSp>
        <p:nvCxnSpPr>
          <p:cNvPr id="1182" name="Google Shape;1182;p97"/>
          <p:cNvCxnSpPr>
            <a:stCxn id="1176" idx="3"/>
            <a:endCxn id="1183" idx="1"/>
          </p:cNvCxnSpPr>
          <p:nvPr/>
        </p:nvCxnSpPr>
        <p:spPr>
          <a:xfrm>
            <a:off x="2848663" y="5419482"/>
            <a:ext cx="3161700" cy="0"/>
          </a:xfrm>
          <a:prstGeom prst="straightConnector1">
            <a:avLst/>
          </a:prstGeom>
          <a:noFill/>
          <a:ln cap="flat" cmpd="sng" w="19050">
            <a:solidFill>
              <a:srgbClr val="666666"/>
            </a:solidFill>
            <a:prstDash val="solid"/>
            <a:round/>
            <a:headEnd len="sm" w="sm" type="none"/>
            <a:tailEnd len="med" w="med" type="triangle"/>
          </a:ln>
        </p:spPr>
      </p:cxnSp>
      <p:cxnSp>
        <p:nvCxnSpPr>
          <p:cNvPr id="1184" name="Google Shape;1184;p97"/>
          <p:cNvCxnSpPr>
            <a:endCxn id="1181" idx="1"/>
          </p:cNvCxnSpPr>
          <p:nvPr/>
        </p:nvCxnSpPr>
        <p:spPr>
          <a:xfrm>
            <a:off x="6293700" y="5419486"/>
            <a:ext cx="1110300" cy="0"/>
          </a:xfrm>
          <a:prstGeom prst="straightConnector1">
            <a:avLst/>
          </a:prstGeom>
          <a:noFill/>
          <a:ln cap="flat" cmpd="sng" w="19050">
            <a:solidFill>
              <a:srgbClr val="666666"/>
            </a:solidFill>
            <a:prstDash val="solid"/>
            <a:round/>
            <a:headEnd len="sm" w="sm" type="none"/>
            <a:tailEnd len="med" w="med" type="triangle"/>
          </a:ln>
        </p:spPr>
      </p:cxnSp>
      <p:sp>
        <p:nvSpPr>
          <p:cNvPr id="1183" name="Google Shape;1183;p97"/>
          <p:cNvSpPr/>
          <p:nvPr/>
        </p:nvSpPr>
        <p:spPr>
          <a:xfrm>
            <a:off x="5867175" y="5171936"/>
            <a:ext cx="572459" cy="495100"/>
          </a:xfrm>
          <a:prstGeom prst="flowChartMerge">
            <a:avLst/>
          </a:prstGeom>
          <a:solidFill>
            <a:srgbClr val="CCCCCC"/>
          </a:solidFill>
          <a:ln cap="flat" cmpd="sng" w="19050">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D</a:t>
            </a:r>
            <a:endParaRPr i="0" sz="1400" u="none" cap="none" strike="noStrike">
              <a:solidFill>
                <a:srgbClr val="000000"/>
              </a:solidFill>
              <a:latin typeface="Exo 2"/>
              <a:ea typeface="Exo 2"/>
              <a:cs typeface="Exo 2"/>
              <a:sym typeface="Exo 2"/>
            </a:endParaRPr>
          </a:p>
        </p:txBody>
      </p:sp>
      <p:sp>
        <p:nvSpPr>
          <p:cNvPr id="1185" name="Google Shape;1185;p97"/>
          <p:cNvSpPr/>
          <p:nvPr/>
        </p:nvSpPr>
        <p:spPr>
          <a:xfrm>
            <a:off x="5909986" y="3683268"/>
            <a:ext cx="486845" cy="318529"/>
          </a:xfrm>
          <a:prstGeom prst="flowChartProcess">
            <a:avLst/>
          </a:prstGeom>
          <a:solidFill>
            <a:srgbClr val="0B5394"/>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FFFFFF"/>
                </a:solidFill>
                <a:latin typeface="Exo 2"/>
                <a:ea typeface="Exo 2"/>
                <a:cs typeface="Exo 2"/>
                <a:sym typeface="Exo 2"/>
              </a:rPr>
              <a:t>S</a:t>
            </a:r>
            <a:r>
              <a:rPr baseline="-25000" i="0" lang="it" sz="1200" u="none" cap="none" strike="noStrike">
                <a:solidFill>
                  <a:srgbClr val="FFFFFF"/>
                </a:solidFill>
                <a:latin typeface="Exo 2"/>
                <a:ea typeface="Exo 2"/>
                <a:cs typeface="Exo 2"/>
                <a:sym typeface="Exo 2"/>
              </a:rPr>
              <a:t>B</a:t>
            </a:r>
            <a:endParaRPr baseline="-25000" i="0" sz="1200" u="none" cap="none" strike="noStrike">
              <a:solidFill>
                <a:srgbClr val="FFFFFF"/>
              </a:solidFill>
              <a:latin typeface="Exo 2"/>
              <a:ea typeface="Exo 2"/>
              <a:cs typeface="Exo 2"/>
              <a:sym typeface="Exo 2"/>
            </a:endParaRPr>
          </a:p>
        </p:txBody>
      </p:sp>
      <p:cxnSp>
        <p:nvCxnSpPr>
          <p:cNvPr id="1186" name="Google Shape;1186;p97"/>
          <p:cNvCxnSpPr>
            <a:stCxn id="1185" idx="2"/>
            <a:endCxn id="1183" idx="0"/>
          </p:cNvCxnSpPr>
          <p:nvPr/>
        </p:nvCxnSpPr>
        <p:spPr>
          <a:xfrm>
            <a:off x="6153408" y="4001797"/>
            <a:ext cx="0" cy="1170000"/>
          </a:xfrm>
          <a:prstGeom prst="straightConnector1">
            <a:avLst/>
          </a:prstGeom>
          <a:noFill/>
          <a:ln cap="flat" cmpd="sng" w="19050">
            <a:solidFill>
              <a:srgbClr val="666666"/>
            </a:solidFill>
            <a:prstDash val="solid"/>
            <a:round/>
            <a:headEnd len="sm" w="sm" type="none"/>
            <a:tailEnd len="med" w="med" type="triangle"/>
          </a:ln>
        </p:spPr>
      </p:cxnSp>
      <p:sp>
        <p:nvSpPr>
          <p:cNvPr id="1187" name="Google Shape;1187;p97"/>
          <p:cNvSpPr txBox="1"/>
          <p:nvPr/>
        </p:nvSpPr>
        <p:spPr>
          <a:xfrm>
            <a:off x="6439625" y="3619175"/>
            <a:ext cx="2650800" cy="49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it" sz="1100">
                <a:latin typeface="Exo 2"/>
                <a:ea typeface="Exo 2"/>
                <a:cs typeface="Exo 2"/>
                <a:sym typeface="Exo 2"/>
              </a:rPr>
              <a:t>Assunzione</a:t>
            </a:r>
            <a:r>
              <a:rPr b="1" i="0" lang="it" sz="1100" u="none" cap="none" strike="noStrike">
                <a:solidFill>
                  <a:srgbClr val="000000"/>
                </a:solidFill>
                <a:latin typeface="Exo 2"/>
                <a:ea typeface="Exo 2"/>
                <a:cs typeface="Exo 2"/>
                <a:sym typeface="Exo 2"/>
              </a:rPr>
              <a:t>:</a:t>
            </a:r>
            <a:endParaRPr b="1" i="0" sz="11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200"/>
              <a:buFont typeface="Arial"/>
              <a:buNone/>
            </a:pPr>
            <a:r>
              <a:rPr lang="it" sz="1100">
                <a:latin typeface="Exo 2"/>
                <a:ea typeface="Exo 2"/>
                <a:cs typeface="Exo 2"/>
                <a:sym typeface="Exo 2"/>
              </a:rPr>
              <a:t>Solo Bob conosce la sua chiave privata</a:t>
            </a:r>
            <a:endParaRPr i="0" sz="1100" u="none" cap="none" strike="noStrike">
              <a:solidFill>
                <a:srgbClr val="000000"/>
              </a:solidFill>
              <a:latin typeface="Exo 2"/>
              <a:ea typeface="Exo 2"/>
              <a:cs typeface="Exo 2"/>
              <a:sym typeface="Exo 2"/>
            </a:endParaRPr>
          </a:p>
        </p:txBody>
      </p:sp>
      <p:sp>
        <p:nvSpPr>
          <p:cNvPr id="1188" name="Google Shape;1188;p97"/>
          <p:cNvSpPr/>
          <p:nvPr/>
        </p:nvSpPr>
        <p:spPr>
          <a:xfrm>
            <a:off x="7296050" y="1876650"/>
            <a:ext cx="1056300" cy="1056300"/>
          </a:xfrm>
          <a:prstGeom prst="smileyFace">
            <a:avLst>
              <a:gd fmla="val 4653" name="adj"/>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89" name="Google Shape;1189;p97"/>
          <p:cNvCxnSpPr>
            <a:endCxn id="1172" idx="5"/>
          </p:cNvCxnSpPr>
          <p:nvPr/>
        </p:nvCxnSpPr>
        <p:spPr>
          <a:xfrm rot="10800000">
            <a:off x="1493208" y="2761483"/>
            <a:ext cx="5587200" cy="17400"/>
          </a:xfrm>
          <a:prstGeom prst="straightConnector1">
            <a:avLst/>
          </a:prstGeom>
          <a:noFill/>
          <a:ln cap="flat" cmpd="sng" w="19050">
            <a:solidFill>
              <a:srgbClr val="666666"/>
            </a:solidFill>
            <a:prstDash val="solid"/>
            <a:round/>
            <a:headEnd len="sm" w="sm" type="none"/>
            <a:tailEnd len="med" w="med" type="triangle"/>
          </a:ln>
        </p:spPr>
      </p:cxnSp>
      <p:sp>
        <p:nvSpPr>
          <p:cNvPr id="1178" name="Google Shape;1178;p97"/>
          <p:cNvSpPr/>
          <p:nvPr/>
        </p:nvSpPr>
        <p:spPr>
          <a:xfrm>
            <a:off x="2462131" y="2614418"/>
            <a:ext cx="486845" cy="318529"/>
          </a:xfrm>
          <a:prstGeom prst="flowChartProcess">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B</a:t>
            </a:r>
            <a:endParaRPr baseline="-25000" i="0" sz="1200" u="none" cap="none" strike="noStrike">
              <a:solidFill>
                <a:srgbClr val="000000"/>
              </a:solidFill>
              <a:latin typeface="Exo 2"/>
              <a:ea typeface="Exo 2"/>
              <a:cs typeface="Exo 2"/>
              <a:sym typeface="Exo 2"/>
            </a:endParaRPr>
          </a:p>
        </p:txBody>
      </p:sp>
      <p:cxnSp>
        <p:nvCxnSpPr>
          <p:cNvPr id="1190" name="Google Shape;1190;p97"/>
          <p:cNvCxnSpPr/>
          <p:nvPr/>
        </p:nvCxnSpPr>
        <p:spPr>
          <a:xfrm rot="10800000">
            <a:off x="1602183" y="2080871"/>
            <a:ext cx="5587200" cy="17400"/>
          </a:xfrm>
          <a:prstGeom prst="straightConnector1">
            <a:avLst/>
          </a:prstGeom>
          <a:noFill/>
          <a:ln cap="flat" cmpd="sng" w="19050">
            <a:solidFill>
              <a:srgbClr val="666666"/>
            </a:solidFill>
            <a:prstDash val="solid"/>
            <a:round/>
            <a:headEnd len="sm" w="sm" type="triangle"/>
            <a:tailEnd len="med" w="med" type="none"/>
          </a:ln>
        </p:spPr>
      </p:cxnSp>
      <p:sp>
        <p:nvSpPr>
          <p:cNvPr id="1191" name="Google Shape;1191;p97"/>
          <p:cNvSpPr txBox="1"/>
          <p:nvPr/>
        </p:nvSpPr>
        <p:spPr>
          <a:xfrm>
            <a:off x="7283400" y="6020491"/>
            <a:ext cx="1190700" cy="49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in chiaro</a:t>
            </a:r>
            <a:endParaRPr i="0" sz="1400" u="none" cap="none" strike="noStrike">
              <a:solidFill>
                <a:srgbClr val="000000"/>
              </a:solidFill>
              <a:latin typeface="Exo 2"/>
              <a:ea typeface="Exo 2"/>
              <a:cs typeface="Exo 2"/>
              <a:sym typeface="Exo 2"/>
            </a:endParaRPr>
          </a:p>
        </p:txBody>
      </p:sp>
      <p:sp>
        <p:nvSpPr>
          <p:cNvPr id="1192" name="Google Shape;1192;p97"/>
          <p:cNvSpPr txBox="1"/>
          <p:nvPr/>
        </p:nvSpPr>
        <p:spPr>
          <a:xfrm>
            <a:off x="622250" y="6020491"/>
            <a:ext cx="1190700" cy="49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Messaggio in chiaro</a:t>
            </a:r>
            <a:endParaRPr i="0" sz="1400" u="none" cap="none" strike="noStrike">
              <a:solidFill>
                <a:srgbClr val="000000"/>
              </a:solidFill>
              <a:latin typeface="Exo 2"/>
              <a:ea typeface="Exo 2"/>
              <a:cs typeface="Exo 2"/>
              <a:sym typeface="Exo 2"/>
            </a:endParaRPr>
          </a:p>
        </p:txBody>
      </p:sp>
      <p:sp>
        <p:nvSpPr>
          <p:cNvPr id="1193" name="Google Shape;1193;p97"/>
          <p:cNvSpPr txBox="1"/>
          <p:nvPr/>
        </p:nvSpPr>
        <p:spPr>
          <a:xfrm>
            <a:off x="2110175" y="606896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Funziona di firma asimmetrica</a:t>
            </a:r>
            <a:endParaRPr i="0" sz="1400" u="none" cap="none" strike="noStrike">
              <a:solidFill>
                <a:srgbClr val="000000"/>
              </a:solidFill>
              <a:latin typeface="Exo 2"/>
              <a:ea typeface="Exo 2"/>
              <a:cs typeface="Exo 2"/>
              <a:sym typeface="Exo 2"/>
            </a:endParaRPr>
          </a:p>
        </p:txBody>
      </p:sp>
      <p:sp>
        <p:nvSpPr>
          <p:cNvPr id="1194" name="Google Shape;1194;p97"/>
          <p:cNvSpPr txBox="1"/>
          <p:nvPr/>
        </p:nvSpPr>
        <p:spPr>
          <a:xfrm>
            <a:off x="5558050" y="6068961"/>
            <a:ext cx="1190700" cy="39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Funziona di verifica asimmetrica</a:t>
            </a:r>
            <a:endParaRPr i="0" sz="1400" u="none" cap="none" strike="noStrike">
              <a:solidFill>
                <a:srgbClr val="000000"/>
              </a:solidFill>
              <a:latin typeface="Exo 2"/>
              <a:ea typeface="Exo 2"/>
              <a:cs typeface="Exo 2"/>
              <a:sym typeface="Exo 2"/>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9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Zoom In: è il certificato valido?</a:t>
            </a:r>
            <a:endParaRPr/>
          </a:p>
        </p:txBody>
      </p:sp>
      <p:cxnSp>
        <p:nvCxnSpPr>
          <p:cNvPr id="1200" name="Google Shape;1200;p98"/>
          <p:cNvCxnSpPr/>
          <p:nvPr/>
        </p:nvCxnSpPr>
        <p:spPr>
          <a:xfrm rot="10800000">
            <a:off x="12400" y="2956775"/>
            <a:ext cx="9119100" cy="0"/>
          </a:xfrm>
          <a:prstGeom prst="straightConnector1">
            <a:avLst/>
          </a:prstGeom>
          <a:noFill/>
          <a:ln cap="flat" cmpd="sng" w="28575">
            <a:solidFill>
              <a:srgbClr val="666666"/>
            </a:solidFill>
            <a:prstDash val="solid"/>
            <a:round/>
            <a:headEnd len="sm" w="sm" type="none"/>
            <a:tailEnd len="med" w="med" type="triangle"/>
          </a:ln>
        </p:spPr>
      </p:cxnSp>
      <p:sp>
        <p:nvSpPr>
          <p:cNvPr id="1201" name="Google Shape;1201;p98"/>
          <p:cNvSpPr/>
          <p:nvPr/>
        </p:nvSpPr>
        <p:spPr>
          <a:xfrm>
            <a:off x="1112612" y="1597726"/>
            <a:ext cx="993060" cy="7637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02" name="Google Shape;1202;p98"/>
          <p:cNvSpPr/>
          <p:nvPr/>
        </p:nvSpPr>
        <p:spPr>
          <a:xfrm>
            <a:off x="526060" y="1644223"/>
            <a:ext cx="541200" cy="541200"/>
          </a:xfrm>
          <a:prstGeom prst="smileyFace">
            <a:avLst>
              <a:gd fmla="val 4653" name="adj"/>
            </a:avLst>
          </a:prstGeom>
          <a:solidFill>
            <a:srgbClr val="D5A6B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98"/>
          <p:cNvSpPr txBox="1"/>
          <p:nvPr/>
        </p:nvSpPr>
        <p:spPr>
          <a:xfrm>
            <a:off x="457200" y="1417651"/>
            <a:ext cx="610200" cy="13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Alice</a:t>
            </a:r>
            <a:endParaRPr i="0" sz="1400" u="none" cap="none" strike="noStrike">
              <a:solidFill>
                <a:srgbClr val="000000"/>
              </a:solidFill>
              <a:latin typeface="Exo 2"/>
              <a:ea typeface="Exo 2"/>
              <a:cs typeface="Exo 2"/>
              <a:sym typeface="Exo 2"/>
            </a:endParaRPr>
          </a:p>
        </p:txBody>
      </p:sp>
      <p:cxnSp>
        <p:nvCxnSpPr>
          <p:cNvPr id="1204" name="Google Shape;1204;p98"/>
          <p:cNvCxnSpPr>
            <a:endCxn id="1202" idx="5"/>
          </p:cNvCxnSpPr>
          <p:nvPr/>
        </p:nvCxnSpPr>
        <p:spPr>
          <a:xfrm rot="10800000">
            <a:off x="988003" y="2106166"/>
            <a:ext cx="1317600" cy="0"/>
          </a:xfrm>
          <a:prstGeom prst="straightConnector1">
            <a:avLst/>
          </a:prstGeom>
          <a:noFill/>
          <a:ln cap="flat" cmpd="sng" w="19050">
            <a:solidFill>
              <a:srgbClr val="666666"/>
            </a:solidFill>
            <a:prstDash val="solid"/>
            <a:round/>
            <a:headEnd len="sm" w="sm" type="none"/>
            <a:tailEnd len="med" w="med" type="triangle"/>
          </a:ln>
        </p:spPr>
      </p:cxnSp>
      <p:sp>
        <p:nvSpPr>
          <p:cNvPr id="1205" name="Google Shape;1205;p98"/>
          <p:cNvSpPr/>
          <p:nvPr/>
        </p:nvSpPr>
        <p:spPr>
          <a:xfrm>
            <a:off x="1484425" y="1996156"/>
            <a:ext cx="325900" cy="214000"/>
          </a:xfrm>
          <a:prstGeom prst="flowChartProcess">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it" sz="800" u="none" cap="none" strike="noStrike">
                <a:solidFill>
                  <a:srgbClr val="000000"/>
                </a:solidFill>
                <a:latin typeface="Arial"/>
                <a:ea typeface="Arial"/>
                <a:cs typeface="Arial"/>
                <a:sym typeface="Arial"/>
              </a:rPr>
              <a:t>P</a:t>
            </a:r>
            <a:r>
              <a:rPr b="0" baseline="-25000" i="0" lang="it" sz="800" u="none" cap="none" strike="noStrike">
                <a:solidFill>
                  <a:srgbClr val="000000"/>
                </a:solidFill>
                <a:latin typeface="Arial"/>
                <a:ea typeface="Arial"/>
                <a:cs typeface="Arial"/>
                <a:sym typeface="Arial"/>
              </a:rPr>
              <a:t>B</a:t>
            </a:r>
            <a:endParaRPr b="0" baseline="-25000" i="0" sz="800" u="none" cap="none" strike="noStrike">
              <a:solidFill>
                <a:srgbClr val="000000"/>
              </a:solidFill>
              <a:latin typeface="Arial"/>
              <a:ea typeface="Arial"/>
              <a:cs typeface="Arial"/>
              <a:sym typeface="Arial"/>
            </a:endParaRPr>
          </a:p>
        </p:txBody>
      </p:sp>
      <p:sp>
        <p:nvSpPr>
          <p:cNvPr id="1206" name="Google Shape;1206;p98"/>
          <p:cNvSpPr/>
          <p:nvPr/>
        </p:nvSpPr>
        <p:spPr>
          <a:xfrm>
            <a:off x="3483300" y="1599488"/>
            <a:ext cx="2177400" cy="23733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it" sz="1800" u="none" cap="none" strike="noStrike">
                <a:solidFill>
                  <a:srgbClr val="000000"/>
                </a:solidFill>
                <a:latin typeface="Exo 2"/>
                <a:ea typeface="Exo 2"/>
                <a:cs typeface="Exo 2"/>
                <a:sym typeface="Exo 2"/>
              </a:rPr>
              <a:t>Identity (DN)</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rPr b="1" i="0" lang="it" sz="1800" u="none" cap="none" strike="noStrike">
                <a:solidFill>
                  <a:srgbClr val="000000"/>
                </a:solidFill>
                <a:latin typeface="Exo 2"/>
                <a:ea typeface="Exo 2"/>
                <a:cs typeface="Exo 2"/>
                <a:sym typeface="Exo 2"/>
              </a:rPr>
              <a:t>“Bob”</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rPr b="1" lang="it" sz="1800">
                <a:latin typeface="Exo 2"/>
                <a:ea typeface="Exo 2"/>
                <a:cs typeface="Exo 2"/>
                <a:sym typeface="Exo 2"/>
              </a:rPr>
              <a:t>Chiave pubblica</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Exo 2"/>
              <a:ea typeface="Exo 2"/>
              <a:cs typeface="Exo 2"/>
              <a:sym typeface="Exo 2"/>
            </a:endParaRPr>
          </a:p>
        </p:txBody>
      </p:sp>
      <p:sp>
        <p:nvSpPr>
          <p:cNvPr id="1207" name="Google Shape;1207;p98"/>
          <p:cNvSpPr/>
          <p:nvPr/>
        </p:nvSpPr>
        <p:spPr>
          <a:xfrm>
            <a:off x="3749200" y="4098038"/>
            <a:ext cx="1644900" cy="495000"/>
          </a:xfrm>
          <a:prstGeom prst="roundRect">
            <a:avLst>
              <a:gd fmla="val 16667" name="adj"/>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lang="it">
                <a:solidFill>
                  <a:schemeClr val="dk1"/>
                </a:solidFill>
                <a:latin typeface="Exo 2"/>
                <a:ea typeface="Exo 2"/>
                <a:cs typeface="Exo 2"/>
                <a:sym typeface="Exo 2"/>
              </a:rPr>
              <a:t>Firma digitale della CA</a:t>
            </a:r>
            <a:endParaRPr i="0" sz="1400" u="none" cap="none" strike="noStrike">
              <a:solidFill>
                <a:srgbClr val="000000"/>
              </a:solidFill>
              <a:latin typeface="Exo 2"/>
              <a:ea typeface="Exo 2"/>
              <a:cs typeface="Exo 2"/>
              <a:sym typeface="Exo 2"/>
            </a:endParaRPr>
          </a:p>
        </p:txBody>
      </p:sp>
      <p:sp>
        <p:nvSpPr>
          <p:cNvPr id="1208" name="Google Shape;1208;p98"/>
          <p:cNvSpPr/>
          <p:nvPr/>
        </p:nvSpPr>
        <p:spPr>
          <a:xfrm>
            <a:off x="4328231" y="3539680"/>
            <a:ext cx="486845" cy="318529"/>
          </a:xfrm>
          <a:prstGeom prst="flowChartProcess">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B</a:t>
            </a:r>
            <a:endParaRPr baseline="-25000" i="0" sz="1200" u="none" cap="none" strike="noStrike">
              <a:solidFill>
                <a:srgbClr val="000000"/>
              </a:solidFill>
              <a:latin typeface="Exo 2"/>
              <a:ea typeface="Exo 2"/>
              <a:cs typeface="Exo 2"/>
              <a:sym typeface="Exo 2"/>
            </a:endParaRPr>
          </a:p>
        </p:txBody>
      </p:sp>
      <p:cxnSp>
        <p:nvCxnSpPr>
          <p:cNvPr id="1209" name="Google Shape;1209;p98"/>
          <p:cNvCxnSpPr>
            <a:stCxn id="1207" idx="1"/>
            <a:endCxn id="1210" idx="3"/>
          </p:cNvCxnSpPr>
          <p:nvPr/>
        </p:nvCxnSpPr>
        <p:spPr>
          <a:xfrm rot="10800000">
            <a:off x="2376700" y="4345538"/>
            <a:ext cx="1372500" cy="0"/>
          </a:xfrm>
          <a:prstGeom prst="straightConnector1">
            <a:avLst/>
          </a:prstGeom>
          <a:noFill/>
          <a:ln cap="flat" cmpd="sng" w="28575">
            <a:solidFill>
              <a:srgbClr val="666666"/>
            </a:solidFill>
            <a:prstDash val="solid"/>
            <a:round/>
            <a:headEnd len="sm" w="sm" type="none"/>
            <a:tailEnd len="med" w="med" type="triangle"/>
          </a:ln>
        </p:spPr>
      </p:cxnSp>
      <p:sp>
        <p:nvSpPr>
          <p:cNvPr id="1210" name="Google Shape;1210;p98"/>
          <p:cNvSpPr/>
          <p:nvPr/>
        </p:nvSpPr>
        <p:spPr>
          <a:xfrm>
            <a:off x="863125" y="3926450"/>
            <a:ext cx="1513500" cy="838200"/>
          </a:xfrm>
          <a:prstGeom prst="diamond">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300" u="none" cap="none" strike="noStrike">
                <a:solidFill>
                  <a:srgbClr val="000000"/>
                </a:solidFill>
                <a:latin typeface="Exo 2"/>
                <a:ea typeface="Exo 2"/>
                <a:cs typeface="Exo 2"/>
                <a:sym typeface="Exo 2"/>
              </a:rPr>
              <a:t>Valido?</a:t>
            </a:r>
            <a:endParaRPr i="0" sz="1300" u="none" cap="none" strike="noStrike">
              <a:solidFill>
                <a:srgbClr val="000000"/>
              </a:solidFill>
              <a:latin typeface="Exo 2"/>
              <a:ea typeface="Exo 2"/>
              <a:cs typeface="Exo 2"/>
              <a:sym typeface="Exo 2"/>
            </a:endParaRPr>
          </a:p>
        </p:txBody>
      </p:sp>
      <p:cxnSp>
        <p:nvCxnSpPr>
          <p:cNvPr id="1211" name="Google Shape;1211;p98"/>
          <p:cNvCxnSpPr/>
          <p:nvPr/>
        </p:nvCxnSpPr>
        <p:spPr>
          <a:xfrm rot="10800000">
            <a:off x="1601158" y="5708750"/>
            <a:ext cx="7542900" cy="0"/>
          </a:xfrm>
          <a:prstGeom prst="straightConnector1">
            <a:avLst/>
          </a:prstGeom>
          <a:noFill/>
          <a:ln cap="flat" cmpd="sng" w="28575">
            <a:solidFill>
              <a:srgbClr val="666666"/>
            </a:solidFill>
            <a:prstDash val="solid"/>
            <a:round/>
            <a:headEnd len="med" w="med" type="triangle"/>
            <a:tailEnd len="sm" w="sm" type="none"/>
          </a:ln>
        </p:spPr>
      </p:cxnSp>
      <p:cxnSp>
        <p:nvCxnSpPr>
          <p:cNvPr id="1212" name="Google Shape;1212;p98"/>
          <p:cNvCxnSpPr>
            <a:stCxn id="1210" idx="2"/>
          </p:cNvCxnSpPr>
          <p:nvPr/>
        </p:nvCxnSpPr>
        <p:spPr>
          <a:xfrm>
            <a:off x="1619875" y="4764650"/>
            <a:ext cx="0" cy="939300"/>
          </a:xfrm>
          <a:prstGeom prst="straightConnector1">
            <a:avLst/>
          </a:prstGeom>
          <a:noFill/>
          <a:ln cap="flat" cmpd="sng" w="28575">
            <a:solidFill>
              <a:srgbClr val="666666"/>
            </a:solidFill>
            <a:prstDash val="solid"/>
            <a:round/>
            <a:headEnd len="sm" w="sm" type="none"/>
            <a:tailEnd len="sm" w="sm" type="none"/>
          </a:ln>
        </p:spPr>
      </p:cxnSp>
      <p:sp>
        <p:nvSpPr>
          <p:cNvPr id="1213" name="Google Shape;1213;p98"/>
          <p:cNvSpPr txBox="1"/>
          <p:nvPr/>
        </p:nvSpPr>
        <p:spPr>
          <a:xfrm rot="-2939">
            <a:off x="1864325" y="5334119"/>
            <a:ext cx="3158101"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lang="it" sz="1600">
                <a:latin typeface="Exo 2"/>
                <a:ea typeface="Exo 2"/>
                <a:cs typeface="Exo 2"/>
                <a:sym typeface="Exo 2"/>
              </a:rPr>
              <a:t>Mi serve il certificato della CA</a:t>
            </a:r>
            <a:endParaRPr b="1" i="0" sz="1600" u="none" cap="none" strike="noStrike">
              <a:solidFill>
                <a:srgbClr val="000000"/>
              </a:solidFill>
              <a:latin typeface="Exo 2"/>
              <a:ea typeface="Exo 2"/>
              <a:cs typeface="Exo 2"/>
              <a:sym typeface="Exo 2"/>
            </a:endParaRPr>
          </a:p>
        </p:txBody>
      </p:sp>
      <p:sp>
        <p:nvSpPr>
          <p:cNvPr id="1214" name="Google Shape;1214;p98"/>
          <p:cNvSpPr/>
          <p:nvPr/>
        </p:nvSpPr>
        <p:spPr>
          <a:xfrm>
            <a:off x="1626150" y="3427425"/>
            <a:ext cx="2114000" cy="512875"/>
          </a:xfrm>
          <a:custGeom>
            <a:rect b="b" l="l" r="r" t="t"/>
            <a:pathLst>
              <a:path extrusionOk="0" h="20515" w="84560">
                <a:moveTo>
                  <a:pt x="84560" y="0"/>
                </a:moveTo>
                <a:lnTo>
                  <a:pt x="0" y="0"/>
                </a:lnTo>
                <a:lnTo>
                  <a:pt x="0" y="20515"/>
                </a:lnTo>
              </a:path>
            </a:pathLst>
          </a:custGeom>
          <a:noFill/>
          <a:ln cap="flat" cmpd="sng" w="28575">
            <a:solidFill>
              <a:srgbClr val="666666"/>
            </a:solidFill>
            <a:prstDash val="solid"/>
            <a:round/>
            <a:headEnd len="sm" w="sm" type="none"/>
            <a:tailEnd len="med" w="med" type="triangle"/>
          </a:ln>
        </p:spPr>
      </p:sp>
      <p:sp>
        <p:nvSpPr>
          <p:cNvPr id="1215" name="Google Shape;1215;p98"/>
          <p:cNvSpPr/>
          <p:nvPr/>
        </p:nvSpPr>
        <p:spPr>
          <a:xfrm>
            <a:off x="1343425" y="1415650"/>
            <a:ext cx="610200" cy="1070400"/>
          </a:xfrm>
          <a:prstGeom prst="rect">
            <a:avLst/>
          </a:prstGeom>
          <a:noFill/>
          <a:ln cap="flat" cmpd="sng" w="19050">
            <a:solidFill>
              <a:srgbClr val="666666"/>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Exo 2"/>
              <a:ea typeface="Exo 2"/>
              <a:cs typeface="Exo 2"/>
              <a:sym typeface="Exo 2"/>
            </a:endParaRPr>
          </a:p>
        </p:txBody>
      </p:sp>
      <p:sp>
        <p:nvSpPr>
          <p:cNvPr id="1216" name="Google Shape;1216;p98"/>
          <p:cNvSpPr/>
          <p:nvPr/>
        </p:nvSpPr>
        <p:spPr>
          <a:xfrm>
            <a:off x="2413363" y="1609725"/>
            <a:ext cx="610200" cy="610200"/>
          </a:xfrm>
          <a:prstGeom prst="smileyFace">
            <a:avLst>
              <a:gd fmla="val 4653" name="adj"/>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98"/>
          <p:cNvSpPr txBox="1"/>
          <p:nvPr/>
        </p:nvSpPr>
        <p:spPr>
          <a:xfrm>
            <a:off x="2413375" y="1434501"/>
            <a:ext cx="610200" cy="13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Bob</a:t>
            </a:r>
            <a:endParaRPr i="0" sz="1400" u="none" cap="none" strike="noStrike">
              <a:solidFill>
                <a:srgbClr val="000000"/>
              </a:solidFill>
              <a:latin typeface="Exo 2"/>
              <a:ea typeface="Exo 2"/>
              <a:cs typeface="Exo 2"/>
              <a:sym typeface="Exo 2"/>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9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Zoom In: è il certificato valido?</a:t>
            </a:r>
            <a:endParaRPr/>
          </a:p>
        </p:txBody>
      </p:sp>
      <p:cxnSp>
        <p:nvCxnSpPr>
          <p:cNvPr id="1223" name="Google Shape;1223;p99"/>
          <p:cNvCxnSpPr/>
          <p:nvPr/>
        </p:nvCxnSpPr>
        <p:spPr>
          <a:xfrm rot="10800000">
            <a:off x="12400" y="2956775"/>
            <a:ext cx="9119100" cy="0"/>
          </a:xfrm>
          <a:prstGeom prst="straightConnector1">
            <a:avLst/>
          </a:prstGeom>
          <a:noFill/>
          <a:ln cap="flat" cmpd="sng" w="28575">
            <a:solidFill>
              <a:srgbClr val="666666"/>
            </a:solidFill>
            <a:prstDash val="solid"/>
            <a:round/>
            <a:headEnd len="sm" w="sm" type="none"/>
            <a:tailEnd len="med" w="med" type="triangle"/>
          </a:ln>
        </p:spPr>
      </p:cxnSp>
      <p:sp>
        <p:nvSpPr>
          <p:cNvPr id="1224" name="Google Shape;1224;p99"/>
          <p:cNvSpPr/>
          <p:nvPr/>
        </p:nvSpPr>
        <p:spPr>
          <a:xfrm>
            <a:off x="1112612" y="1597726"/>
            <a:ext cx="993060" cy="7637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25" name="Google Shape;1225;p99"/>
          <p:cNvSpPr/>
          <p:nvPr/>
        </p:nvSpPr>
        <p:spPr>
          <a:xfrm>
            <a:off x="526060" y="1644223"/>
            <a:ext cx="541200" cy="541200"/>
          </a:xfrm>
          <a:prstGeom prst="smileyFace">
            <a:avLst>
              <a:gd fmla="val 4653" name="adj"/>
            </a:avLst>
          </a:prstGeom>
          <a:solidFill>
            <a:srgbClr val="D5A6B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99"/>
          <p:cNvSpPr txBox="1"/>
          <p:nvPr/>
        </p:nvSpPr>
        <p:spPr>
          <a:xfrm>
            <a:off x="457200" y="1417651"/>
            <a:ext cx="610200" cy="13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Alice</a:t>
            </a:r>
            <a:endParaRPr i="0" sz="1400" u="none" cap="none" strike="noStrike">
              <a:solidFill>
                <a:srgbClr val="000000"/>
              </a:solidFill>
              <a:latin typeface="Exo 2"/>
              <a:ea typeface="Exo 2"/>
              <a:cs typeface="Exo 2"/>
              <a:sym typeface="Exo 2"/>
            </a:endParaRPr>
          </a:p>
        </p:txBody>
      </p:sp>
      <p:cxnSp>
        <p:nvCxnSpPr>
          <p:cNvPr id="1227" name="Google Shape;1227;p99"/>
          <p:cNvCxnSpPr>
            <a:endCxn id="1225" idx="5"/>
          </p:cNvCxnSpPr>
          <p:nvPr/>
        </p:nvCxnSpPr>
        <p:spPr>
          <a:xfrm rot="10800000">
            <a:off x="988003" y="2106166"/>
            <a:ext cx="1317600" cy="0"/>
          </a:xfrm>
          <a:prstGeom prst="straightConnector1">
            <a:avLst/>
          </a:prstGeom>
          <a:noFill/>
          <a:ln cap="flat" cmpd="sng" w="19050">
            <a:solidFill>
              <a:srgbClr val="666666"/>
            </a:solidFill>
            <a:prstDash val="solid"/>
            <a:round/>
            <a:headEnd len="sm" w="sm" type="none"/>
            <a:tailEnd len="med" w="med" type="triangle"/>
          </a:ln>
        </p:spPr>
      </p:cxnSp>
      <p:sp>
        <p:nvSpPr>
          <p:cNvPr id="1228" name="Google Shape;1228;p99"/>
          <p:cNvSpPr/>
          <p:nvPr/>
        </p:nvSpPr>
        <p:spPr>
          <a:xfrm>
            <a:off x="1484425" y="1996156"/>
            <a:ext cx="325900" cy="214000"/>
          </a:xfrm>
          <a:prstGeom prst="flowChartProcess">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it" sz="800" u="none" cap="none" strike="noStrike">
                <a:solidFill>
                  <a:srgbClr val="000000"/>
                </a:solidFill>
                <a:latin typeface="Arial"/>
                <a:ea typeface="Arial"/>
                <a:cs typeface="Arial"/>
                <a:sym typeface="Arial"/>
              </a:rPr>
              <a:t>P</a:t>
            </a:r>
            <a:r>
              <a:rPr b="0" baseline="-25000" i="0" lang="it" sz="800" u="none" cap="none" strike="noStrike">
                <a:solidFill>
                  <a:srgbClr val="000000"/>
                </a:solidFill>
                <a:latin typeface="Arial"/>
                <a:ea typeface="Arial"/>
                <a:cs typeface="Arial"/>
                <a:sym typeface="Arial"/>
              </a:rPr>
              <a:t>B</a:t>
            </a:r>
            <a:endParaRPr b="0" baseline="-25000" i="0" sz="800" u="none" cap="none" strike="noStrike">
              <a:solidFill>
                <a:srgbClr val="000000"/>
              </a:solidFill>
              <a:latin typeface="Arial"/>
              <a:ea typeface="Arial"/>
              <a:cs typeface="Arial"/>
              <a:sym typeface="Arial"/>
            </a:endParaRPr>
          </a:p>
        </p:txBody>
      </p:sp>
      <p:sp>
        <p:nvSpPr>
          <p:cNvPr id="1229" name="Google Shape;1229;p99"/>
          <p:cNvSpPr/>
          <p:nvPr/>
        </p:nvSpPr>
        <p:spPr>
          <a:xfrm>
            <a:off x="3483300" y="1599488"/>
            <a:ext cx="2177400" cy="23733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it" sz="1800" u="none" cap="none" strike="noStrike">
                <a:solidFill>
                  <a:srgbClr val="000000"/>
                </a:solidFill>
                <a:latin typeface="Exo 2"/>
                <a:ea typeface="Exo 2"/>
                <a:cs typeface="Exo 2"/>
                <a:sym typeface="Exo 2"/>
              </a:rPr>
              <a:t>Identity (DN)</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rPr b="1" i="0" lang="it" sz="1800" u="none" cap="none" strike="noStrike">
                <a:solidFill>
                  <a:srgbClr val="000000"/>
                </a:solidFill>
                <a:latin typeface="Exo 2"/>
                <a:ea typeface="Exo 2"/>
                <a:cs typeface="Exo 2"/>
                <a:sym typeface="Exo 2"/>
              </a:rPr>
              <a:t>“Bob”</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rPr b="1" lang="it" sz="1800">
                <a:latin typeface="Exo 2"/>
                <a:ea typeface="Exo 2"/>
                <a:cs typeface="Exo 2"/>
                <a:sym typeface="Exo 2"/>
              </a:rPr>
              <a:t>Chiave pubblica</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Exo 2"/>
              <a:ea typeface="Exo 2"/>
              <a:cs typeface="Exo 2"/>
              <a:sym typeface="Exo 2"/>
            </a:endParaRPr>
          </a:p>
        </p:txBody>
      </p:sp>
      <p:sp>
        <p:nvSpPr>
          <p:cNvPr id="1230" name="Google Shape;1230;p99"/>
          <p:cNvSpPr/>
          <p:nvPr/>
        </p:nvSpPr>
        <p:spPr>
          <a:xfrm>
            <a:off x="3749200" y="4098038"/>
            <a:ext cx="1644900" cy="495000"/>
          </a:xfrm>
          <a:prstGeom prst="roundRect">
            <a:avLst>
              <a:gd fmla="val 16667" name="adj"/>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lang="it">
                <a:solidFill>
                  <a:schemeClr val="dk1"/>
                </a:solidFill>
                <a:latin typeface="Exo 2"/>
                <a:ea typeface="Exo 2"/>
                <a:cs typeface="Exo 2"/>
                <a:sym typeface="Exo 2"/>
              </a:rPr>
              <a:t>Firma digitale della CA</a:t>
            </a:r>
            <a:endParaRPr i="0" sz="1400" u="none" cap="none" strike="noStrike">
              <a:solidFill>
                <a:srgbClr val="000000"/>
              </a:solidFill>
              <a:latin typeface="Exo 2"/>
              <a:ea typeface="Exo 2"/>
              <a:cs typeface="Exo 2"/>
              <a:sym typeface="Exo 2"/>
            </a:endParaRPr>
          </a:p>
        </p:txBody>
      </p:sp>
      <p:sp>
        <p:nvSpPr>
          <p:cNvPr id="1231" name="Google Shape;1231;p99"/>
          <p:cNvSpPr/>
          <p:nvPr/>
        </p:nvSpPr>
        <p:spPr>
          <a:xfrm>
            <a:off x="4328231" y="3539680"/>
            <a:ext cx="486845" cy="318529"/>
          </a:xfrm>
          <a:prstGeom prst="flowChartProcess">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B</a:t>
            </a:r>
            <a:endParaRPr baseline="-25000" i="0" sz="1200" u="none" cap="none" strike="noStrike">
              <a:solidFill>
                <a:srgbClr val="000000"/>
              </a:solidFill>
              <a:latin typeface="Exo 2"/>
              <a:ea typeface="Exo 2"/>
              <a:cs typeface="Exo 2"/>
              <a:sym typeface="Exo 2"/>
            </a:endParaRPr>
          </a:p>
        </p:txBody>
      </p:sp>
      <p:cxnSp>
        <p:nvCxnSpPr>
          <p:cNvPr id="1232" name="Google Shape;1232;p99"/>
          <p:cNvCxnSpPr>
            <a:stCxn id="1230" idx="1"/>
            <a:endCxn id="1233" idx="3"/>
          </p:cNvCxnSpPr>
          <p:nvPr/>
        </p:nvCxnSpPr>
        <p:spPr>
          <a:xfrm rot="10800000">
            <a:off x="2376700" y="4345538"/>
            <a:ext cx="1372500" cy="0"/>
          </a:xfrm>
          <a:prstGeom prst="straightConnector1">
            <a:avLst/>
          </a:prstGeom>
          <a:noFill/>
          <a:ln cap="flat" cmpd="sng" w="28575">
            <a:solidFill>
              <a:srgbClr val="666666"/>
            </a:solidFill>
            <a:prstDash val="solid"/>
            <a:round/>
            <a:headEnd len="sm" w="sm" type="none"/>
            <a:tailEnd len="med" w="med" type="triangle"/>
          </a:ln>
        </p:spPr>
      </p:cxnSp>
      <p:sp>
        <p:nvSpPr>
          <p:cNvPr id="1233" name="Google Shape;1233;p99"/>
          <p:cNvSpPr/>
          <p:nvPr/>
        </p:nvSpPr>
        <p:spPr>
          <a:xfrm>
            <a:off x="863125" y="3926450"/>
            <a:ext cx="1513500" cy="838200"/>
          </a:xfrm>
          <a:prstGeom prst="diamond">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300" u="none" cap="none" strike="noStrike">
                <a:solidFill>
                  <a:srgbClr val="000000"/>
                </a:solidFill>
                <a:latin typeface="Exo 2"/>
                <a:ea typeface="Exo 2"/>
                <a:cs typeface="Exo 2"/>
                <a:sym typeface="Exo 2"/>
              </a:rPr>
              <a:t>Valido?</a:t>
            </a:r>
            <a:endParaRPr i="0" sz="1300" u="none" cap="none" strike="noStrike">
              <a:solidFill>
                <a:srgbClr val="000000"/>
              </a:solidFill>
              <a:latin typeface="Exo 2"/>
              <a:ea typeface="Exo 2"/>
              <a:cs typeface="Exo 2"/>
              <a:sym typeface="Exo 2"/>
            </a:endParaRPr>
          </a:p>
        </p:txBody>
      </p:sp>
      <p:cxnSp>
        <p:nvCxnSpPr>
          <p:cNvPr id="1234" name="Google Shape;1234;p99"/>
          <p:cNvCxnSpPr/>
          <p:nvPr/>
        </p:nvCxnSpPr>
        <p:spPr>
          <a:xfrm rot="10800000">
            <a:off x="1601158" y="5708750"/>
            <a:ext cx="7542900" cy="0"/>
          </a:xfrm>
          <a:prstGeom prst="straightConnector1">
            <a:avLst/>
          </a:prstGeom>
          <a:noFill/>
          <a:ln cap="flat" cmpd="sng" w="28575">
            <a:solidFill>
              <a:srgbClr val="666666"/>
            </a:solidFill>
            <a:prstDash val="solid"/>
            <a:round/>
            <a:headEnd len="med" w="med" type="triangle"/>
            <a:tailEnd len="sm" w="sm" type="none"/>
          </a:ln>
        </p:spPr>
      </p:cxnSp>
      <p:cxnSp>
        <p:nvCxnSpPr>
          <p:cNvPr id="1235" name="Google Shape;1235;p99"/>
          <p:cNvCxnSpPr>
            <a:stCxn id="1233" idx="2"/>
          </p:cNvCxnSpPr>
          <p:nvPr/>
        </p:nvCxnSpPr>
        <p:spPr>
          <a:xfrm>
            <a:off x="1619875" y="4764650"/>
            <a:ext cx="0" cy="939300"/>
          </a:xfrm>
          <a:prstGeom prst="straightConnector1">
            <a:avLst/>
          </a:prstGeom>
          <a:noFill/>
          <a:ln cap="flat" cmpd="sng" w="28575">
            <a:solidFill>
              <a:srgbClr val="666666"/>
            </a:solidFill>
            <a:prstDash val="solid"/>
            <a:round/>
            <a:headEnd len="sm" w="sm" type="none"/>
            <a:tailEnd len="sm" w="sm" type="none"/>
          </a:ln>
        </p:spPr>
      </p:cxnSp>
      <p:sp>
        <p:nvSpPr>
          <p:cNvPr id="1236" name="Google Shape;1236;p99"/>
          <p:cNvSpPr txBox="1"/>
          <p:nvPr/>
        </p:nvSpPr>
        <p:spPr>
          <a:xfrm rot="-2939">
            <a:off x="1864325" y="5334119"/>
            <a:ext cx="3158101"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lang="it" sz="1600">
                <a:latin typeface="Exo 2"/>
                <a:ea typeface="Exo 2"/>
                <a:cs typeface="Exo 2"/>
                <a:sym typeface="Exo 2"/>
              </a:rPr>
              <a:t>Mi serve il certificato della CA</a:t>
            </a:r>
            <a:endParaRPr b="1" i="0" sz="1600" u="none" cap="none" strike="noStrike">
              <a:solidFill>
                <a:srgbClr val="000000"/>
              </a:solidFill>
              <a:latin typeface="Exo 2"/>
              <a:ea typeface="Exo 2"/>
              <a:cs typeface="Exo 2"/>
              <a:sym typeface="Exo 2"/>
            </a:endParaRPr>
          </a:p>
        </p:txBody>
      </p:sp>
      <p:sp>
        <p:nvSpPr>
          <p:cNvPr id="1237" name="Google Shape;1237;p99"/>
          <p:cNvSpPr/>
          <p:nvPr/>
        </p:nvSpPr>
        <p:spPr>
          <a:xfrm>
            <a:off x="1626150" y="3427425"/>
            <a:ext cx="2114000" cy="512875"/>
          </a:xfrm>
          <a:custGeom>
            <a:rect b="b" l="l" r="r" t="t"/>
            <a:pathLst>
              <a:path extrusionOk="0" h="20515" w="84560">
                <a:moveTo>
                  <a:pt x="84560" y="0"/>
                </a:moveTo>
                <a:lnTo>
                  <a:pt x="0" y="0"/>
                </a:lnTo>
                <a:lnTo>
                  <a:pt x="0" y="20515"/>
                </a:lnTo>
              </a:path>
            </a:pathLst>
          </a:custGeom>
          <a:noFill/>
          <a:ln cap="flat" cmpd="sng" w="28575">
            <a:solidFill>
              <a:srgbClr val="666666"/>
            </a:solidFill>
            <a:prstDash val="solid"/>
            <a:round/>
            <a:headEnd len="sm" w="sm" type="none"/>
            <a:tailEnd len="med" w="med" type="triangle"/>
          </a:ln>
        </p:spPr>
      </p:sp>
      <p:sp>
        <p:nvSpPr>
          <p:cNvPr id="1238" name="Google Shape;1238;p99"/>
          <p:cNvSpPr/>
          <p:nvPr/>
        </p:nvSpPr>
        <p:spPr>
          <a:xfrm>
            <a:off x="1343425" y="1415650"/>
            <a:ext cx="610200" cy="1070400"/>
          </a:xfrm>
          <a:prstGeom prst="rect">
            <a:avLst/>
          </a:prstGeom>
          <a:noFill/>
          <a:ln cap="flat" cmpd="sng" w="19050">
            <a:solidFill>
              <a:srgbClr val="666666"/>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Exo 2"/>
              <a:ea typeface="Exo 2"/>
              <a:cs typeface="Exo 2"/>
              <a:sym typeface="Exo 2"/>
            </a:endParaRPr>
          </a:p>
        </p:txBody>
      </p:sp>
      <p:sp>
        <p:nvSpPr>
          <p:cNvPr id="1239" name="Google Shape;1239;p99"/>
          <p:cNvSpPr/>
          <p:nvPr/>
        </p:nvSpPr>
        <p:spPr>
          <a:xfrm>
            <a:off x="2413363" y="1609725"/>
            <a:ext cx="610200" cy="610200"/>
          </a:xfrm>
          <a:prstGeom prst="smileyFace">
            <a:avLst>
              <a:gd fmla="val 4653" name="adj"/>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99"/>
          <p:cNvSpPr txBox="1"/>
          <p:nvPr/>
        </p:nvSpPr>
        <p:spPr>
          <a:xfrm>
            <a:off x="2413375" y="1434501"/>
            <a:ext cx="610200" cy="13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Bob</a:t>
            </a:r>
            <a:endParaRPr i="0" sz="1400" u="none" cap="none" strike="noStrike">
              <a:solidFill>
                <a:srgbClr val="000000"/>
              </a:solidFill>
              <a:latin typeface="Exo 2"/>
              <a:ea typeface="Exo 2"/>
              <a:cs typeface="Exo 2"/>
              <a:sym typeface="Exo 2"/>
            </a:endParaRPr>
          </a:p>
        </p:txBody>
      </p:sp>
      <p:sp>
        <p:nvSpPr>
          <p:cNvPr id="1241" name="Google Shape;1241;p99"/>
          <p:cNvSpPr/>
          <p:nvPr/>
        </p:nvSpPr>
        <p:spPr>
          <a:xfrm>
            <a:off x="1303425" y="2697075"/>
            <a:ext cx="7840500" cy="4161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xo 2"/>
              <a:ea typeface="Exo 2"/>
              <a:cs typeface="Exo 2"/>
              <a:sym typeface="Exo 2"/>
            </a:endParaRPr>
          </a:p>
        </p:txBody>
      </p:sp>
      <p:cxnSp>
        <p:nvCxnSpPr>
          <p:cNvPr id="1242" name="Google Shape;1242;p99"/>
          <p:cNvCxnSpPr/>
          <p:nvPr/>
        </p:nvCxnSpPr>
        <p:spPr>
          <a:xfrm rot="10800000">
            <a:off x="1303569" y="4228200"/>
            <a:ext cx="7829700" cy="0"/>
          </a:xfrm>
          <a:prstGeom prst="straightConnector1">
            <a:avLst/>
          </a:prstGeom>
          <a:noFill/>
          <a:ln cap="flat" cmpd="sng" w="24525">
            <a:solidFill>
              <a:srgbClr val="666666"/>
            </a:solidFill>
            <a:prstDash val="solid"/>
            <a:round/>
            <a:headEnd len="sm" w="sm" type="none"/>
            <a:tailEnd len="med" w="med" type="triangle"/>
          </a:ln>
        </p:spPr>
      </p:cxnSp>
      <p:sp>
        <p:nvSpPr>
          <p:cNvPr id="1243" name="Google Shape;1243;p99"/>
          <p:cNvSpPr/>
          <p:nvPr/>
        </p:nvSpPr>
        <p:spPr>
          <a:xfrm>
            <a:off x="2248200" y="3061311"/>
            <a:ext cx="852660" cy="655776"/>
          </a:xfrm>
          <a:prstGeom prst="cloud">
            <a:avLst/>
          </a:prstGeom>
          <a:solidFill>
            <a:srgbClr val="E6B8AF"/>
          </a:solidFill>
          <a:ln>
            <a:noFill/>
          </a:ln>
        </p:spPr>
        <p:txBody>
          <a:bodyPr anchorCtr="0" anchor="ctr" bIns="78500" lIns="78500" spcFirstLastPara="1" rIns="78500" wrap="square" tIns="78500">
            <a:noAutofit/>
          </a:bodyPr>
          <a:lstStyle/>
          <a:p>
            <a:pPr indent="0" lvl="0" marL="0" marR="0" rtl="0" algn="ctr">
              <a:lnSpc>
                <a:spcPct val="100000"/>
              </a:lnSpc>
              <a:spcBef>
                <a:spcPts val="0"/>
              </a:spcBef>
              <a:spcAft>
                <a:spcPts val="0"/>
              </a:spcAft>
              <a:buClr>
                <a:srgbClr val="000000"/>
              </a:buClr>
              <a:buSzPts val="1202"/>
              <a:buFont typeface="Arial"/>
              <a:buNone/>
            </a:pPr>
            <a:r>
              <a:t/>
            </a:r>
            <a:endParaRPr b="0" i="0" sz="1202" u="none" cap="none" strike="noStrike">
              <a:solidFill>
                <a:srgbClr val="FFFFFF"/>
              </a:solidFill>
              <a:latin typeface="Arial"/>
              <a:ea typeface="Arial"/>
              <a:cs typeface="Arial"/>
              <a:sym typeface="Arial"/>
            </a:endParaRPr>
          </a:p>
        </p:txBody>
      </p:sp>
      <p:sp>
        <p:nvSpPr>
          <p:cNvPr id="1244" name="Google Shape;1244;p99"/>
          <p:cNvSpPr/>
          <p:nvPr/>
        </p:nvSpPr>
        <p:spPr>
          <a:xfrm>
            <a:off x="1744583" y="3101234"/>
            <a:ext cx="464700" cy="464700"/>
          </a:xfrm>
          <a:prstGeom prst="smileyFace">
            <a:avLst>
              <a:gd fmla="val 4653" name="adj"/>
            </a:avLst>
          </a:prstGeom>
          <a:solidFill>
            <a:srgbClr val="D5A6BD"/>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marR="0" rtl="0" algn="l">
              <a:lnSpc>
                <a:spcPct val="100000"/>
              </a:lnSpc>
              <a:spcBef>
                <a:spcPts val="0"/>
              </a:spcBef>
              <a:spcAft>
                <a:spcPts val="0"/>
              </a:spcAft>
              <a:buClr>
                <a:srgbClr val="000000"/>
              </a:buClr>
              <a:buSzPts val="1202"/>
              <a:buFont typeface="Arial"/>
              <a:buNone/>
            </a:pPr>
            <a:r>
              <a:t/>
            </a:r>
            <a:endParaRPr b="0" i="0" sz="1202" u="none" cap="none" strike="noStrike">
              <a:solidFill>
                <a:srgbClr val="000000"/>
              </a:solidFill>
              <a:latin typeface="Arial"/>
              <a:ea typeface="Arial"/>
              <a:cs typeface="Arial"/>
              <a:sym typeface="Arial"/>
            </a:endParaRPr>
          </a:p>
        </p:txBody>
      </p:sp>
      <p:sp>
        <p:nvSpPr>
          <p:cNvPr id="1245" name="Google Shape;1245;p99"/>
          <p:cNvSpPr txBox="1"/>
          <p:nvPr/>
        </p:nvSpPr>
        <p:spPr>
          <a:xfrm>
            <a:off x="1685459" y="2906697"/>
            <a:ext cx="523800" cy="114600"/>
          </a:xfrm>
          <a:prstGeom prst="rect">
            <a:avLst/>
          </a:prstGeom>
          <a:noFill/>
          <a:ln>
            <a:noFill/>
          </a:ln>
        </p:spPr>
        <p:txBody>
          <a:bodyPr anchorCtr="0" anchor="ctr" bIns="78500" lIns="78500" spcFirstLastPara="1" rIns="78500" wrap="square" tIns="78500">
            <a:noAutofit/>
          </a:bodyPr>
          <a:lstStyle/>
          <a:p>
            <a:pPr indent="0" lvl="0" marL="0" marR="0" rtl="0" algn="ctr">
              <a:lnSpc>
                <a:spcPct val="100000"/>
              </a:lnSpc>
              <a:spcBef>
                <a:spcPts val="0"/>
              </a:spcBef>
              <a:spcAft>
                <a:spcPts val="0"/>
              </a:spcAft>
              <a:buClr>
                <a:srgbClr val="000000"/>
              </a:buClr>
              <a:buSzPts val="1202"/>
              <a:buFont typeface="Arial"/>
              <a:buNone/>
            </a:pPr>
            <a:r>
              <a:rPr i="0" lang="it" sz="1202" u="none" cap="none" strike="noStrike">
                <a:solidFill>
                  <a:srgbClr val="000000"/>
                </a:solidFill>
                <a:latin typeface="Exo 2"/>
                <a:ea typeface="Exo 2"/>
                <a:cs typeface="Exo 2"/>
                <a:sym typeface="Exo 2"/>
              </a:rPr>
              <a:t>Alice</a:t>
            </a:r>
            <a:endParaRPr i="0" sz="1202" u="none" cap="none" strike="noStrike">
              <a:solidFill>
                <a:srgbClr val="000000"/>
              </a:solidFill>
              <a:latin typeface="Exo 2"/>
              <a:ea typeface="Exo 2"/>
              <a:cs typeface="Exo 2"/>
              <a:sym typeface="Exo 2"/>
            </a:endParaRPr>
          </a:p>
        </p:txBody>
      </p:sp>
      <p:cxnSp>
        <p:nvCxnSpPr>
          <p:cNvPr id="1246" name="Google Shape;1246;p99"/>
          <p:cNvCxnSpPr>
            <a:endCxn id="1244" idx="5"/>
          </p:cNvCxnSpPr>
          <p:nvPr/>
        </p:nvCxnSpPr>
        <p:spPr>
          <a:xfrm rot="10800000">
            <a:off x="2141229" y="3497880"/>
            <a:ext cx="1131300" cy="0"/>
          </a:xfrm>
          <a:prstGeom prst="straightConnector1">
            <a:avLst/>
          </a:prstGeom>
          <a:noFill/>
          <a:ln cap="flat" cmpd="sng" w="16350">
            <a:solidFill>
              <a:srgbClr val="666666"/>
            </a:solidFill>
            <a:prstDash val="solid"/>
            <a:round/>
            <a:headEnd len="sm" w="sm" type="none"/>
            <a:tailEnd len="med" w="med" type="triangle"/>
          </a:ln>
        </p:spPr>
      </p:cxnSp>
      <p:sp>
        <p:nvSpPr>
          <p:cNvPr id="1247" name="Google Shape;1247;p99"/>
          <p:cNvSpPr/>
          <p:nvPr/>
        </p:nvSpPr>
        <p:spPr>
          <a:xfrm>
            <a:off x="2567441" y="3403406"/>
            <a:ext cx="279820" cy="183742"/>
          </a:xfrm>
          <a:prstGeom prst="flowChartProcess">
            <a:avLst/>
          </a:prstGeom>
          <a:solidFill>
            <a:srgbClr val="9FC5E8"/>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marR="0" rtl="0" algn="l">
              <a:lnSpc>
                <a:spcPct val="100000"/>
              </a:lnSpc>
              <a:spcBef>
                <a:spcPts val="0"/>
              </a:spcBef>
              <a:spcAft>
                <a:spcPts val="0"/>
              </a:spcAft>
              <a:buClr>
                <a:srgbClr val="000000"/>
              </a:buClr>
              <a:buSzPts val="687"/>
              <a:buFont typeface="Arial"/>
              <a:buNone/>
            </a:pPr>
            <a:r>
              <a:rPr b="0" i="0" lang="it" sz="686" u="none" cap="none" strike="noStrike">
                <a:solidFill>
                  <a:srgbClr val="000000"/>
                </a:solidFill>
                <a:latin typeface="Arial"/>
                <a:ea typeface="Arial"/>
                <a:cs typeface="Arial"/>
                <a:sym typeface="Arial"/>
              </a:rPr>
              <a:t>P</a:t>
            </a:r>
            <a:r>
              <a:rPr b="0" baseline="-25000" i="0" lang="it" sz="686" u="none" cap="none" strike="noStrike">
                <a:solidFill>
                  <a:srgbClr val="000000"/>
                </a:solidFill>
                <a:latin typeface="Arial"/>
                <a:ea typeface="Arial"/>
                <a:cs typeface="Arial"/>
                <a:sym typeface="Arial"/>
              </a:rPr>
              <a:t>B</a:t>
            </a:r>
            <a:endParaRPr b="0" baseline="-25000" i="0" sz="686" u="none" cap="none" strike="noStrike">
              <a:solidFill>
                <a:srgbClr val="000000"/>
              </a:solidFill>
              <a:latin typeface="Arial"/>
              <a:ea typeface="Arial"/>
              <a:cs typeface="Arial"/>
              <a:sym typeface="Arial"/>
            </a:endParaRPr>
          </a:p>
        </p:txBody>
      </p:sp>
      <p:sp>
        <p:nvSpPr>
          <p:cNvPr id="1248" name="Google Shape;1248;p99"/>
          <p:cNvSpPr/>
          <p:nvPr/>
        </p:nvSpPr>
        <p:spPr>
          <a:xfrm>
            <a:off x="4283688" y="3062824"/>
            <a:ext cx="1869600" cy="2037600"/>
          </a:xfrm>
          <a:prstGeom prst="verticalScroll">
            <a:avLst>
              <a:gd fmla="val 12500" name="adj"/>
            </a:avLst>
          </a:prstGeom>
          <a:solidFill>
            <a:srgbClr val="FFFFFF"/>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marR="0" rtl="0" algn="ctr">
              <a:lnSpc>
                <a:spcPct val="100000"/>
              </a:lnSpc>
              <a:spcBef>
                <a:spcPts val="0"/>
              </a:spcBef>
              <a:spcAft>
                <a:spcPts val="0"/>
              </a:spcAft>
              <a:buClr>
                <a:srgbClr val="000000"/>
              </a:buClr>
              <a:buSzPts val="1545"/>
              <a:buFont typeface="Arial"/>
              <a:buNone/>
            </a:pPr>
            <a:r>
              <a:rPr b="1" i="0" lang="it" sz="1545" u="none" cap="none" strike="noStrike">
                <a:solidFill>
                  <a:srgbClr val="000000"/>
                </a:solidFill>
                <a:latin typeface="Exo 2"/>
                <a:ea typeface="Exo 2"/>
                <a:cs typeface="Exo 2"/>
                <a:sym typeface="Exo 2"/>
              </a:rPr>
              <a:t>Identity (DN)</a:t>
            </a:r>
            <a:endParaRPr b="1" i="0" sz="1545"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545"/>
              <a:buFont typeface="Arial"/>
              <a:buNone/>
            </a:pPr>
            <a:r>
              <a:rPr b="1" i="0" lang="it" sz="1545" u="none" cap="none" strike="noStrike">
                <a:solidFill>
                  <a:srgbClr val="000000"/>
                </a:solidFill>
                <a:latin typeface="Exo 2"/>
                <a:ea typeface="Exo 2"/>
                <a:cs typeface="Exo 2"/>
                <a:sym typeface="Exo 2"/>
              </a:rPr>
              <a:t>“</a:t>
            </a:r>
            <a:r>
              <a:rPr b="1" lang="it" sz="1545">
                <a:latin typeface="Exo 2"/>
                <a:ea typeface="Exo 2"/>
                <a:cs typeface="Exo 2"/>
                <a:sym typeface="Exo 2"/>
              </a:rPr>
              <a:t>CA</a:t>
            </a:r>
            <a:r>
              <a:rPr b="1" i="0" lang="it" sz="1545" u="none" cap="none" strike="noStrike">
                <a:solidFill>
                  <a:srgbClr val="000000"/>
                </a:solidFill>
                <a:latin typeface="Exo 2"/>
                <a:ea typeface="Exo 2"/>
                <a:cs typeface="Exo 2"/>
                <a:sym typeface="Exo 2"/>
              </a:rPr>
              <a:t>”</a:t>
            </a:r>
            <a:endParaRPr b="1" i="0" sz="1545"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545"/>
              <a:buFont typeface="Arial"/>
              <a:buNone/>
            </a:pPr>
            <a:r>
              <a:t/>
            </a:r>
            <a:endParaRPr b="1" i="0" sz="1545"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545"/>
              <a:buFont typeface="Arial"/>
              <a:buNone/>
            </a:pPr>
            <a:r>
              <a:rPr b="1" lang="it" sz="1545">
                <a:latin typeface="Exo 2"/>
                <a:ea typeface="Exo 2"/>
                <a:cs typeface="Exo 2"/>
                <a:sym typeface="Exo 2"/>
              </a:rPr>
              <a:t>Chiave pubblica</a:t>
            </a:r>
            <a:endParaRPr b="1" i="0" sz="1545"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545"/>
              <a:buFont typeface="Arial"/>
              <a:buNone/>
            </a:pPr>
            <a:r>
              <a:t/>
            </a:r>
            <a:endParaRPr b="1" i="0" sz="1545" u="none" cap="none" strike="noStrike">
              <a:solidFill>
                <a:srgbClr val="000000"/>
              </a:solidFill>
              <a:latin typeface="Exo 2"/>
              <a:ea typeface="Exo 2"/>
              <a:cs typeface="Exo 2"/>
              <a:sym typeface="Exo 2"/>
            </a:endParaRPr>
          </a:p>
        </p:txBody>
      </p:sp>
      <p:sp>
        <p:nvSpPr>
          <p:cNvPr id="1249" name="Google Shape;1249;p99"/>
          <p:cNvSpPr/>
          <p:nvPr/>
        </p:nvSpPr>
        <p:spPr>
          <a:xfrm>
            <a:off x="4511992" y="5208097"/>
            <a:ext cx="1412400" cy="425100"/>
          </a:xfrm>
          <a:prstGeom prst="roundRect">
            <a:avLst>
              <a:gd fmla="val 16667" name="adj"/>
            </a:avLst>
          </a:prstGeom>
          <a:solidFill>
            <a:srgbClr val="CCCCCC"/>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rtl="0" algn="ctr">
              <a:spcBef>
                <a:spcPts val="0"/>
              </a:spcBef>
              <a:spcAft>
                <a:spcPts val="0"/>
              </a:spcAft>
              <a:buClr>
                <a:schemeClr val="dk1"/>
              </a:buClr>
              <a:buSzPts val="1202"/>
              <a:buFont typeface="Arial"/>
              <a:buNone/>
            </a:pPr>
            <a:r>
              <a:rPr lang="it" sz="1202">
                <a:solidFill>
                  <a:schemeClr val="dk1"/>
                </a:solidFill>
                <a:latin typeface="Exo 2"/>
                <a:ea typeface="Exo 2"/>
                <a:cs typeface="Exo 2"/>
                <a:sym typeface="Exo 2"/>
              </a:rPr>
              <a:t>Firma digitale della CA</a:t>
            </a:r>
            <a:r>
              <a:rPr baseline="-25000" lang="it" sz="1202">
                <a:solidFill>
                  <a:schemeClr val="dk1"/>
                </a:solidFill>
                <a:latin typeface="Exo 2"/>
                <a:ea typeface="Exo 2"/>
                <a:cs typeface="Exo 2"/>
                <a:sym typeface="Exo 2"/>
              </a:rPr>
              <a:t>1</a:t>
            </a:r>
            <a:endParaRPr baseline="-25000" i="0" sz="1202" u="none" cap="none" strike="noStrike">
              <a:solidFill>
                <a:srgbClr val="000000"/>
              </a:solidFill>
              <a:latin typeface="Exo 2"/>
              <a:ea typeface="Exo 2"/>
              <a:cs typeface="Exo 2"/>
              <a:sym typeface="Exo 2"/>
            </a:endParaRPr>
          </a:p>
        </p:txBody>
      </p:sp>
      <p:sp>
        <p:nvSpPr>
          <p:cNvPr id="1250" name="Google Shape;1250;p99"/>
          <p:cNvSpPr/>
          <p:nvPr/>
        </p:nvSpPr>
        <p:spPr>
          <a:xfrm>
            <a:off x="5009151" y="4728687"/>
            <a:ext cx="418008" cy="273491"/>
          </a:xfrm>
          <a:prstGeom prst="flowChartProcess">
            <a:avLst/>
          </a:prstGeom>
          <a:solidFill>
            <a:srgbClr val="9FC5E8"/>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marR="0" rtl="0" algn="l">
              <a:lnSpc>
                <a:spcPct val="100000"/>
              </a:lnSpc>
              <a:spcBef>
                <a:spcPts val="0"/>
              </a:spcBef>
              <a:spcAft>
                <a:spcPts val="0"/>
              </a:spcAft>
              <a:buClr>
                <a:srgbClr val="000000"/>
              </a:buClr>
              <a:buSzPts val="1030"/>
              <a:buFont typeface="Arial"/>
              <a:buNone/>
            </a:pPr>
            <a:r>
              <a:rPr i="0" lang="it" sz="1030" u="none" cap="none" strike="noStrike">
                <a:solidFill>
                  <a:srgbClr val="000000"/>
                </a:solidFill>
                <a:latin typeface="Exo 2"/>
                <a:ea typeface="Exo 2"/>
                <a:cs typeface="Exo 2"/>
                <a:sym typeface="Exo 2"/>
              </a:rPr>
              <a:t>P</a:t>
            </a:r>
            <a:r>
              <a:rPr baseline="-25000" i="0" lang="it" sz="1030" u="none" cap="none" strike="noStrike">
                <a:solidFill>
                  <a:srgbClr val="000000"/>
                </a:solidFill>
                <a:latin typeface="Exo 2"/>
                <a:ea typeface="Exo 2"/>
                <a:cs typeface="Exo 2"/>
                <a:sym typeface="Exo 2"/>
              </a:rPr>
              <a:t>CA</a:t>
            </a:r>
            <a:endParaRPr baseline="-25000" i="0" sz="1030" u="none" cap="none" strike="noStrike">
              <a:solidFill>
                <a:srgbClr val="000000"/>
              </a:solidFill>
              <a:latin typeface="Exo 2"/>
              <a:ea typeface="Exo 2"/>
              <a:cs typeface="Exo 2"/>
              <a:sym typeface="Exo 2"/>
            </a:endParaRPr>
          </a:p>
        </p:txBody>
      </p:sp>
      <p:cxnSp>
        <p:nvCxnSpPr>
          <p:cNvPr id="1251" name="Google Shape;1251;p99"/>
          <p:cNvCxnSpPr>
            <a:stCxn id="1249" idx="1"/>
            <a:endCxn id="1252" idx="3"/>
          </p:cNvCxnSpPr>
          <p:nvPr/>
        </p:nvCxnSpPr>
        <p:spPr>
          <a:xfrm rot="10800000">
            <a:off x="3333592" y="5420647"/>
            <a:ext cx="1178400" cy="0"/>
          </a:xfrm>
          <a:prstGeom prst="straightConnector1">
            <a:avLst/>
          </a:prstGeom>
          <a:noFill/>
          <a:ln cap="flat" cmpd="sng" w="24525">
            <a:solidFill>
              <a:srgbClr val="666666"/>
            </a:solidFill>
            <a:prstDash val="solid"/>
            <a:round/>
            <a:headEnd len="sm" w="sm" type="none"/>
            <a:tailEnd len="med" w="med" type="triangle"/>
          </a:ln>
        </p:spPr>
      </p:cxnSp>
      <p:sp>
        <p:nvSpPr>
          <p:cNvPr id="1252" name="Google Shape;1252;p99"/>
          <p:cNvSpPr/>
          <p:nvPr/>
        </p:nvSpPr>
        <p:spPr>
          <a:xfrm>
            <a:off x="2033989" y="5060770"/>
            <a:ext cx="1299600" cy="719700"/>
          </a:xfrm>
          <a:prstGeom prst="diamond">
            <a:avLst/>
          </a:prstGeom>
          <a:solidFill>
            <a:srgbClr val="CCCCCC"/>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marR="0" rtl="0" algn="ctr">
              <a:lnSpc>
                <a:spcPct val="100000"/>
              </a:lnSpc>
              <a:spcBef>
                <a:spcPts val="0"/>
              </a:spcBef>
              <a:spcAft>
                <a:spcPts val="0"/>
              </a:spcAft>
              <a:buClr>
                <a:srgbClr val="000000"/>
              </a:buClr>
              <a:buSzPts val="1202"/>
              <a:buFont typeface="Arial"/>
              <a:buNone/>
            </a:pPr>
            <a:r>
              <a:rPr i="0" lang="it" sz="1116" u="none" cap="none" strike="noStrike">
                <a:solidFill>
                  <a:srgbClr val="000000"/>
                </a:solidFill>
                <a:latin typeface="Exo 2"/>
                <a:ea typeface="Exo 2"/>
                <a:cs typeface="Exo 2"/>
                <a:sym typeface="Exo 2"/>
              </a:rPr>
              <a:t>Valido?</a:t>
            </a:r>
            <a:endParaRPr i="0" sz="1116" u="none" cap="none" strike="noStrike">
              <a:solidFill>
                <a:srgbClr val="000000"/>
              </a:solidFill>
              <a:latin typeface="Exo 2"/>
              <a:ea typeface="Exo 2"/>
              <a:cs typeface="Exo 2"/>
              <a:sym typeface="Exo 2"/>
            </a:endParaRPr>
          </a:p>
        </p:txBody>
      </p:sp>
      <p:cxnSp>
        <p:nvCxnSpPr>
          <p:cNvPr id="1253" name="Google Shape;1253;p99"/>
          <p:cNvCxnSpPr/>
          <p:nvPr/>
        </p:nvCxnSpPr>
        <p:spPr>
          <a:xfrm rot="10800000">
            <a:off x="2667651" y="6591066"/>
            <a:ext cx="6476400" cy="0"/>
          </a:xfrm>
          <a:prstGeom prst="straightConnector1">
            <a:avLst/>
          </a:prstGeom>
          <a:noFill/>
          <a:ln cap="flat" cmpd="sng" w="24525">
            <a:solidFill>
              <a:srgbClr val="666666"/>
            </a:solidFill>
            <a:prstDash val="solid"/>
            <a:round/>
            <a:headEnd len="med" w="med" type="triangle"/>
            <a:tailEnd len="sm" w="sm" type="none"/>
          </a:ln>
        </p:spPr>
      </p:cxnSp>
      <p:cxnSp>
        <p:nvCxnSpPr>
          <p:cNvPr id="1254" name="Google Shape;1254;p99"/>
          <p:cNvCxnSpPr>
            <a:stCxn id="1252" idx="2"/>
          </p:cNvCxnSpPr>
          <p:nvPr/>
        </p:nvCxnSpPr>
        <p:spPr>
          <a:xfrm>
            <a:off x="2683789" y="5780470"/>
            <a:ext cx="0" cy="806400"/>
          </a:xfrm>
          <a:prstGeom prst="straightConnector1">
            <a:avLst/>
          </a:prstGeom>
          <a:noFill/>
          <a:ln cap="flat" cmpd="sng" w="24525">
            <a:solidFill>
              <a:srgbClr val="666666"/>
            </a:solidFill>
            <a:prstDash val="solid"/>
            <a:round/>
            <a:headEnd len="sm" w="sm" type="none"/>
            <a:tailEnd len="sm" w="sm" type="none"/>
          </a:ln>
        </p:spPr>
      </p:cxnSp>
      <p:sp>
        <p:nvSpPr>
          <p:cNvPr id="1255" name="Google Shape;1255;p99"/>
          <p:cNvSpPr txBox="1"/>
          <p:nvPr/>
        </p:nvSpPr>
        <p:spPr>
          <a:xfrm rot="-3043">
            <a:off x="2893647" y="6269364"/>
            <a:ext cx="2711701" cy="223800"/>
          </a:xfrm>
          <a:prstGeom prst="rect">
            <a:avLst/>
          </a:prstGeom>
          <a:noFill/>
          <a:ln>
            <a:noFill/>
          </a:ln>
        </p:spPr>
        <p:txBody>
          <a:bodyPr anchorCtr="0" anchor="ctr" bIns="78500" lIns="78500" spcFirstLastPara="1" rIns="78500" wrap="square" tIns="78500">
            <a:noAutofit/>
          </a:bodyPr>
          <a:lstStyle/>
          <a:p>
            <a:pPr indent="0" lvl="0" marL="0" marR="0" rtl="0" algn="ctr">
              <a:lnSpc>
                <a:spcPct val="100000"/>
              </a:lnSpc>
              <a:spcBef>
                <a:spcPts val="0"/>
              </a:spcBef>
              <a:spcAft>
                <a:spcPts val="0"/>
              </a:spcAft>
              <a:buClr>
                <a:srgbClr val="000000"/>
              </a:buClr>
              <a:buSzPts val="1374"/>
              <a:buFont typeface="Arial"/>
              <a:buNone/>
            </a:pPr>
            <a:r>
              <a:rPr b="1" lang="it" sz="1373">
                <a:latin typeface="Exo 2"/>
                <a:ea typeface="Exo 2"/>
                <a:cs typeface="Exo 2"/>
                <a:sym typeface="Exo 2"/>
              </a:rPr>
              <a:t>Mi serve il certificato della CA</a:t>
            </a:r>
            <a:r>
              <a:rPr b="1" baseline="-25000" lang="it" sz="1373">
                <a:latin typeface="Exo 2"/>
                <a:ea typeface="Exo 2"/>
                <a:cs typeface="Exo 2"/>
                <a:sym typeface="Exo 2"/>
              </a:rPr>
              <a:t>1</a:t>
            </a:r>
            <a:endParaRPr b="1" baseline="-25000" i="0" sz="1373" u="none" cap="none" strike="noStrike">
              <a:solidFill>
                <a:srgbClr val="000000"/>
              </a:solidFill>
              <a:latin typeface="Exo 2"/>
              <a:ea typeface="Exo 2"/>
              <a:cs typeface="Exo 2"/>
              <a:sym typeface="Exo 2"/>
            </a:endParaRPr>
          </a:p>
        </p:txBody>
      </p:sp>
      <p:sp>
        <p:nvSpPr>
          <p:cNvPr id="1256" name="Google Shape;1256;p99"/>
          <p:cNvSpPr/>
          <p:nvPr/>
        </p:nvSpPr>
        <p:spPr>
          <a:xfrm>
            <a:off x="2689127" y="4632304"/>
            <a:ext cx="1815080" cy="440354"/>
          </a:xfrm>
          <a:custGeom>
            <a:rect b="b" l="l" r="r" t="t"/>
            <a:pathLst>
              <a:path extrusionOk="0" h="20515" w="84560">
                <a:moveTo>
                  <a:pt x="84560" y="0"/>
                </a:moveTo>
                <a:lnTo>
                  <a:pt x="0" y="0"/>
                </a:lnTo>
                <a:lnTo>
                  <a:pt x="0" y="20515"/>
                </a:lnTo>
              </a:path>
            </a:pathLst>
          </a:custGeom>
          <a:noFill/>
          <a:ln cap="flat" cmpd="sng" w="24525">
            <a:solidFill>
              <a:srgbClr val="666666"/>
            </a:solidFill>
            <a:prstDash val="solid"/>
            <a:round/>
            <a:headEnd len="sm" w="sm" type="none"/>
            <a:tailEnd len="med" w="med" type="triangle"/>
          </a:ln>
        </p:spPr>
      </p:sp>
      <p:sp>
        <p:nvSpPr>
          <p:cNvPr id="1257" name="Google Shape;1257;p99"/>
          <p:cNvSpPr/>
          <p:nvPr/>
        </p:nvSpPr>
        <p:spPr>
          <a:xfrm>
            <a:off x="2446378" y="2904979"/>
            <a:ext cx="523800" cy="919200"/>
          </a:xfrm>
          <a:prstGeom prst="rect">
            <a:avLst/>
          </a:prstGeom>
          <a:noFill/>
          <a:ln cap="flat" cmpd="sng" w="16350">
            <a:solidFill>
              <a:srgbClr val="666666"/>
            </a:solidFill>
            <a:prstDash val="lgDash"/>
            <a:round/>
            <a:headEnd len="sm" w="sm" type="none"/>
            <a:tailEnd len="sm" w="sm" type="none"/>
          </a:ln>
        </p:spPr>
        <p:txBody>
          <a:bodyPr anchorCtr="0" anchor="ctr" bIns="78500" lIns="78500" spcFirstLastPara="1" rIns="78500" wrap="square" tIns="78500">
            <a:noAutofit/>
          </a:bodyPr>
          <a:lstStyle/>
          <a:p>
            <a:pPr indent="0" lvl="0" marL="0" marR="0" rtl="0" algn="l">
              <a:lnSpc>
                <a:spcPct val="100000"/>
              </a:lnSpc>
              <a:spcBef>
                <a:spcPts val="0"/>
              </a:spcBef>
              <a:spcAft>
                <a:spcPts val="0"/>
              </a:spcAft>
              <a:buClr>
                <a:srgbClr val="000000"/>
              </a:buClr>
              <a:buSzPts val="1202"/>
              <a:buFont typeface="Arial"/>
              <a:buNone/>
            </a:pPr>
            <a:r>
              <a:t/>
            </a:r>
            <a:endParaRPr i="0" sz="1202" u="none" cap="none" strike="noStrike">
              <a:solidFill>
                <a:srgbClr val="000000"/>
              </a:solidFill>
              <a:latin typeface="Exo 2"/>
              <a:ea typeface="Exo 2"/>
              <a:cs typeface="Exo 2"/>
              <a:sym typeface="Exo 2"/>
            </a:endParaRPr>
          </a:p>
        </p:txBody>
      </p:sp>
      <p:sp>
        <p:nvSpPr>
          <p:cNvPr id="1258" name="Google Shape;1258;p99"/>
          <p:cNvSpPr/>
          <p:nvPr/>
        </p:nvSpPr>
        <p:spPr>
          <a:xfrm>
            <a:off x="3365033" y="3071614"/>
            <a:ext cx="523800" cy="523800"/>
          </a:xfrm>
          <a:prstGeom prst="smileyFace">
            <a:avLst>
              <a:gd fmla="val 4653" name="adj"/>
            </a:avLst>
          </a:prstGeom>
          <a:solidFill>
            <a:srgbClr val="B6D7A8"/>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marR="0" rtl="0" algn="l">
              <a:lnSpc>
                <a:spcPct val="100000"/>
              </a:lnSpc>
              <a:spcBef>
                <a:spcPts val="0"/>
              </a:spcBef>
              <a:spcAft>
                <a:spcPts val="0"/>
              </a:spcAft>
              <a:buClr>
                <a:srgbClr val="000000"/>
              </a:buClr>
              <a:buSzPts val="1202"/>
              <a:buFont typeface="Arial"/>
              <a:buNone/>
            </a:pPr>
            <a:r>
              <a:t/>
            </a:r>
            <a:endParaRPr b="0" i="0" sz="1202" u="none" cap="none" strike="noStrike">
              <a:solidFill>
                <a:srgbClr val="000000"/>
              </a:solidFill>
              <a:latin typeface="Arial"/>
              <a:ea typeface="Arial"/>
              <a:cs typeface="Arial"/>
              <a:sym typeface="Arial"/>
            </a:endParaRPr>
          </a:p>
        </p:txBody>
      </p:sp>
      <p:sp>
        <p:nvSpPr>
          <p:cNvPr id="1259" name="Google Shape;1259;p99"/>
          <p:cNvSpPr txBox="1"/>
          <p:nvPr/>
        </p:nvSpPr>
        <p:spPr>
          <a:xfrm>
            <a:off x="3365044" y="2921165"/>
            <a:ext cx="523800" cy="114600"/>
          </a:xfrm>
          <a:prstGeom prst="rect">
            <a:avLst/>
          </a:prstGeom>
          <a:noFill/>
          <a:ln>
            <a:noFill/>
          </a:ln>
        </p:spPr>
        <p:txBody>
          <a:bodyPr anchorCtr="0" anchor="ctr" bIns="78500" lIns="78500" spcFirstLastPara="1" rIns="78500" wrap="square" tIns="78500">
            <a:noAutofit/>
          </a:bodyPr>
          <a:lstStyle/>
          <a:p>
            <a:pPr indent="0" lvl="0" marL="0" marR="0" rtl="0" algn="ctr">
              <a:lnSpc>
                <a:spcPct val="100000"/>
              </a:lnSpc>
              <a:spcBef>
                <a:spcPts val="0"/>
              </a:spcBef>
              <a:spcAft>
                <a:spcPts val="0"/>
              </a:spcAft>
              <a:buClr>
                <a:srgbClr val="000000"/>
              </a:buClr>
              <a:buSzPts val="1202"/>
              <a:buFont typeface="Arial"/>
              <a:buNone/>
            </a:pPr>
            <a:r>
              <a:rPr lang="it" sz="1202">
                <a:latin typeface="Exo 2"/>
                <a:ea typeface="Exo 2"/>
                <a:cs typeface="Exo 2"/>
                <a:sym typeface="Exo 2"/>
              </a:rPr>
              <a:t>CA</a:t>
            </a:r>
            <a:endParaRPr i="0" sz="1202" u="none" cap="none" strike="noStrike">
              <a:solidFill>
                <a:srgbClr val="000000"/>
              </a:solidFill>
              <a:latin typeface="Exo 2"/>
              <a:ea typeface="Exo 2"/>
              <a:cs typeface="Exo 2"/>
              <a:sym typeface="Exo 2"/>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0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Zoom In: è il certificato valido?</a:t>
            </a:r>
            <a:endParaRPr/>
          </a:p>
        </p:txBody>
      </p:sp>
      <p:cxnSp>
        <p:nvCxnSpPr>
          <p:cNvPr id="1265" name="Google Shape;1265;p100"/>
          <p:cNvCxnSpPr/>
          <p:nvPr/>
        </p:nvCxnSpPr>
        <p:spPr>
          <a:xfrm rot="10800000">
            <a:off x="12400" y="2956775"/>
            <a:ext cx="9119100" cy="0"/>
          </a:xfrm>
          <a:prstGeom prst="straightConnector1">
            <a:avLst/>
          </a:prstGeom>
          <a:noFill/>
          <a:ln cap="flat" cmpd="sng" w="28575">
            <a:solidFill>
              <a:srgbClr val="666666"/>
            </a:solidFill>
            <a:prstDash val="solid"/>
            <a:round/>
            <a:headEnd len="sm" w="sm" type="none"/>
            <a:tailEnd len="med" w="med" type="triangle"/>
          </a:ln>
        </p:spPr>
      </p:cxnSp>
      <p:sp>
        <p:nvSpPr>
          <p:cNvPr id="1266" name="Google Shape;1266;p100"/>
          <p:cNvSpPr/>
          <p:nvPr/>
        </p:nvSpPr>
        <p:spPr>
          <a:xfrm>
            <a:off x="1112612" y="1597726"/>
            <a:ext cx="993060" cy="7637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67" name="Google Shape;1267;p100"/>
          <p:cNvSpPr/>
          <p:nvPr/>
        </p:nvSpPr>
        <p:spPr>
          <a:xfrm>
            <a:off x="526060" y="1644223"/>
            <a:ext cx="541200" cy="541200"/>
          </a:xfrm>
          <a:prstGeom prst="smileyFace">
            <a:avLst>
              <a:gd fmla="val 4653" name="adj"/>
            </a:avLst>
          </a:prstGeom>
          <a:solidFill>
            <a:srgbClr val="D5A6B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100"/>
          <p:cNvSpPr txBox="1"/>
          <p:nvPr/>
        </p:nvSpPr>
        <p:spPr>
          <a:xfrm>
            <a:off x="457200" y="1417651"/>
            <a:ext cx="610200" cy="13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Alice</a:t>
            </a:r>
            <a:endParaRPr i="0" sz="1400" u="none" cap="none" strike="noStrike">
              <a:solidFill>
                <a:srgbClr val="000000"/>
              </a:solidFill>
              <a:latin typeface="Exo 2"/>
              <a:ea typeface="Exo 2"/>
              <a:cs typeface="Exo 2"/>
              <a:sym typeface="Exo 2"/>
            </a:endParaRPr>
          </a:p>
        </p:txBody>
      </p:sp>
      <p:cxnSp>
        <p:nvCxnSpPr>
          <p:cNvPr id="1269" name="Google Shape;1269;p100"/>
          <p:cNvCxnSpPr>
            <a:endCxn id="1267" idx="5"/>
          </p:cNvCxnSpPr>
          <p:nvPr/>
        </p:nvCxnSpPr>
        <p:spPr>
          <a:xfrm rot="10800000">
            <a:off x="988003" y="2106166"/>
            <a:ext cx="1317600" cy="0"/>
          </a:xfrm>
          <a:prstGeom prst="straightConnector1">
            <a:avLst/>
          </a:prstGeom>
          <a:noFill/>
          <a:ln cap="flat" cmpd="sng" w="19050">
            <a:solidFill>
              <a:srgbClr val="666666"/>
            </a:solidFill>
            <a:prstDash val="solid"/>
            <a:round/>
            <a:headEnd len="sm" w="sm" type="none"/>
            <a:tailEnd len="med" w="med" type="triangle"/>
          </a:ln>
        </p:spPr>
      </p:cxnSp>
      <p:sp>
        <p:nvSpPr>
          <p:cNvPr id="1270" name="Google Shape;1270;p100"/>
          <p:cNvSpPr/>
          <p:nvPr/>
        </p:nvSpPr>
        <p:spPr>
          <a:xfrm>
            <a:off x="1484425" y="1996156"/>
            <a:ext cx="325900" cy="214000"/>
          </a:xfrm>
          <a:prstGeom prst="flowChartProcess">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it" sz="800" u="none" cap="none" strike="noStrike">
                <a:solidFill>
                  <a:srgbClr val="000000"/>
                </a:solidFill>
                <a:latin typeface="Arial"/>
                <a:ea typeface="Arial"/>
                <a:cs typeface="Arial"/>
                <a:sym typeface="Arial"/>
              </a:rPr>
              <a:t>P</a:t>
            </a:r>
            <a:r>
              <a:rPr b="0" baseline="-25000" i="0" lang="it" sz="800" u="none" cap="none" strike="noStrike">
                <a:solidFill>
                  <a:srgbClr val="000000"/>
                </a:solidFill>
                <a:latin typeface="Arial"/>
                <a:ea typeface="Arial"/>
                <a:cs typeface="Arial"/>
                <a:sym typeface="Arial"/>
              </a:rPr>
              <a:t>B</a:t>
            </a:r>
            <a:endParaRPr b="0" baseline="-25000" i="0" sz="800" u="none" cap="none" strike="noStrike">
              <a:solidFill>
                <a:srgbClr val="000000"/>
              </a:solidFill>
              <a:latin typeface="Arial"/>
              <a:ea typeface="Arial"/>
              <a:cs typeface="Arial"/>
              <a:sym typeface="Arial"/>
            </a:endParaRPr>
          </a:p>
        </p:txBody>
      </p:sp>
      <p:sp>
        <p:nvSpPr>
          <p:cNvPr id="1271" name="Google Shape;1271;p100"/>
          <p:cNvSpPr/>
          <p:nvPr/>
        </p:nvSpPr>
        <p:spPr>
          <a:xfrm>
            <a:off x="3483300" y="1599488"/>
            <a:ext cx="2177400" cy="23733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it" sz="1800" u="none" cap="none" strike="noStrike">
                <a:solidFill>
                  <a:srgbClr val="000000"/>
                </a:solidFill>
                <a:latin typeface="Exo 2"/>
                <a:ea typeface="Exo 2"/>
                <a:cs typeface="Exo 2"/>
                <a:sym typeface="Exo 2"/>
              </a:rPr>
              <a:t>Identity (DN)</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rPr b="1" i="0" lang="it" sz="1800" u="none" cap="none" strike="noStrike">
                <a:solidFill>
                  <a:srgbClr val="000000"/>
                </a:solidFill>
                <a:latin typeface="Exo 2"/>
                <a:ea typeface="Exo 2"/>
                <a:cs typeface="Exo 2"/>
                <a:sym typeface="Exo 2"/>
              </a:rPr>
              <a:t>“Bob”</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rPr b="1" lang="it" sz="1800">
                <a:latin typeface="Exo 2"/>
                <a:ea typeface="Exo 2"/>
                <a:cs typeface="Exo 2"/>
                <a:sym typeface="Exo 2"/>
              </a:rPr>
              <a:t>Chiave pubblica</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Exo 2"/>
              <a:ea typeface="Exo 2"/>
              <a:cs typeface="Exo 2"/>
              <a:sym typeface="Exo 2"/>
            </a:endParaRPr>
          </a:p>
        </p:txBody>
      </p:sp>
      <p:sp>
        <p:nvSpPr>
          <p:cNvPr id="1272" name="Google Shape;1272;p100"/>
          <p:cNvSpPr/>
          <p:nvPr/>
        </p:nvSpPr>
        <p:spPr>
          <a:xfrm>
            <a:off x="3749200" y="4098038"/>
            <a:ext cx="1644900" cy="495000"/>
          </a:xfrm>
          <a:prstGeom prst="roundRect">
            <a:avLst>
              <a:gd fmla="val 16667" name="adj"/>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lang="it">
                <a:solidFill>
                  <a:schemeClr val="dk1"/>
                </a:solidFill>
                <a:latin typeface="Exo 2"/>
                <a:ea typeface="Exo 2"/>
                <a:cs typeface="Exo 2"/>
                <a:sym typeface="Exo 2"/>
              </a:rPr>
              <a:t>Firma digitale della CA</a:t>
            </a:r>
            <a:endParaRPr i="0" sz="1400" u="none" cap="none" strike="noStrike">
              <a:solidFill>
                <a:srgbClr val="000000"/>
              </a:solidFill>
              <a:latin typeface="Exo 2"/>
              <a:ea typeface="Exo 2"/>
              <a:cs typeface="Exo 2"/>
              <a:sym typeface="Exo 2"/>
            </a:endParaRPr>
          </a:p>
        </p:txBody>
      </p:sp>
      <p:sp>
        <p:nvSpPr>
          <p:cNvPr id="1273" name="Google Shape;1273;p100"/>
          <p:cNvSpPr/>
          <p:nvPr/>
        </p:nvSpPr>
        <p:spPr>
          <a:xfrm>
            <a:off x="4328231" y="3539680"/>
            <a:ext cx="486845" cy="318529"/>
          </a:xfrm>
          <a:prstGeom prst="flowChartProcess">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B</a:t>
            </a:r>
            <a:endParaRPr baseline="-25000" i="0" sz="1200" u="none" cap="none" strike="noStrike">
              <a:solidFill>
                <a:srgbClr val="000000"/>
              </a:solidFill>
              <a:latin typeface="Exo 2"/>
              <a:ea typeface="Exo 2"/>
              <a:cs typeface="Exo 2"/>
              <a:sym typeface="Exo 2"/>
            </a:endParaRPr>
          </a:p>
        </p:txBody>
      </p:sp>
      <p:cxnSp>
        <p:nvCxnSpPr>
          <p:cNvPr id="1274" name="Google Shape;1274;p100"/>
          <p:cNvCxnSpPr>
            <a:stCxn id="1272" idx="1"/>
            <a:endCxn id="1275" idx="3"/>
          </p:cNvCxnSpPr>
          <p:nvPr/>
        </p:nvCxnSpPr>
        <p:spPr>
          <a:xfrm rot="10800000">
            <a:off x="2376700" y="4345538"/>
            <a:ext cx="1372500" cy="0"/>
          </a:xfrm>
          <a:prstGeom prst="straightConnector1">
            <a:avLst/>
          </a:prstGeom>
          <a:noFill/>
          <a:ln cap="flat" cmpd="sng" w="28575">
            <a:solidFill>
              <a:srgbClr val="666666"/>
            </a:solidFill>
            <a:prstDash val="solid"/>
            <a:round/>
            <a:headEnd len="sm" w="sm" type="none"/>
            <a:tailEnd len="med" w="med" type="triangle"/>
          </a:ln>
        </p:spPr>
      </p:cxnSp>
      <p:sp>
        <p:nvSpPr>
          <p:cNvPr id="1275" name="Google Shape;1275;p100"/>
          <p:cNvSpPr/>
          <p:nvPr/>
        </p:nvSpPr>
        <p:spPr>
          <a:xfrm>
            <a:off x="863125" y="3926450"/>
            <a:ext cx="1513500" cy="838200"/>
          </a:xfrm>
          <a:prstGeom prst="diamond">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300" u="none" cap="none" strike="noStrike">
                <a:solidFill>
                  <a:srgbClr val="000000"/>
                </a:solidFill>
                <a:latin typeface="Exo 2"/>
                <a:ea typeface="Exo 2"/>
                <a:cs typeface="Exo 2"/>
                <a:sym typeface="Exo 2"/>
              </a:rPr>
              <a:t>Valido?</a:t>
            </a:r>
            <a:endParaRPr i="0" sz="1300" u="none" cap="none" strike="noStrike">
              <a:solidFill>
                <a:srgbClr val="000000"/>
              </a:solidFill>
              <a:latin typeface="Exo 2"/>
              <a:ea typeface="Exo 2"/>
              <a:cs typeface="Exo 2"/>
              <a:sym typeface="Exo 2"/>
            </a:endParaRPr>
          </a:p>
        </p:txBody>
      </p:sp>
      <p:cxnSp>
        <p:nvCxnSpPr>
          <p:cNvPr id="1276" name="Google Shape;1276;p100"/>
          <p:cNvCxnSpPr/>
          <p:nvPr/>
        </p:nvCxnSpPr>
        <p:spPr>
          <a:xfrm rot="10800000">
            <a:off x="1601158" y="5708750"/>
            <a:ext cx="7542900" cy="0"/>
          </a:xfrm>
          <a:prstGeom prst="straightConnector1">
            <a:avLst/>
          </a:prstGeom>
          <a:noFill/>
          <a:ln cap="flat" cmpd="sng" w="28575">
            <a:solidFill>
              <a:srgbClr val="666666"/>
            </a:solidFill>
            <a:prstDash val="solid"/>
            <a:round/>
            <a:headEnd len="med" w="med" type="triangle"/>
            <a:tailEnd len="sm" w="sm" type="none"/>
          </a:ln>
        </p:spPr>
      </p:cxnSp>
      <p:cxnSp>
        <p:nvCxnSpPr>
          <p:cNvPr id="1277" name="Google Shape;1277;p100"/>
          <p:cNvCxnSpPr>
            <a:stCxn id="1275" idx="2"/>
          </p:cNvCxnSpPr>
          <p:nvPr/>
        </p:nvCxnSpPr>
        <p:spPr>
          <a:xfrm>
            <a:off x="1619875" y="4764650"/>
            <a:ext cx="0" cy="939300"/>
          </a:xfrm>
          <a:prstGeom prst="straightConnector1">
            <a:avLst/>
          </a:prstGeom>
          <a:noFill/>
          <a:ln cap="flat" cmpd="sng" w="28575">
            <a:solidFill>
              <a:srgbClr val="666666"/>
            </a:solidFill>
            <a:prstDash val="solid"/>
            <a:round/>
            <a:headEnd len="sm" w="sm" type="none"/>
            <a:tailEnd len="sm" w="sm" type="none"/>
          </a:ln>
        </p:spPr>
      </p:cxnSp>
      <p:sp>
        <p:nvSpPr>
          <p:cNvPr id="1278" name="Google Shape;1278;p100"/>
          <p:cNvSpPr txBox="1"/>
          <p:nvPr/>
        </p:nvSpPr>
        <p:spPr>
          <a:xfrm rot="-2939">
            <a:off x="1864325" y="5334119"/>
            <a:ext cx="3158101"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lang="it" sz="1600">
                <a:latin typeface="Exo 2"/>
                <a:ea typeface="Exo 2"/>
                <a:cs typeface="Exo 2"/>
                <a:sym typeface="Exo 2"/>
              </a:rPr>
              <a:t>Mi serve il certificato della CA</a:t>
            </a:r>
            <a:endParaRPr b="1" i="0" sz="1600" u="none" cap="none" strike="noStrike">
              <a:solidFill>
                <a:srgbClr val="000000"/>
              </a:solidFill>
              <a:latin typeface="Exo 2"/>
              <a:ea typeface="Exo 2"/>
              <a:cs typeface="Exo 2"/>
              <a:sym typeface="Exo 2"/>
            </a:endParaRPr>
          </a:p>
        </p:txBody>
      </p:sp>
      <p:sp>
        <p:nvSpPr>
          <p:cNvPr id="1279" name="Google Shape;1279;p100"/>
          <p:cNvSpPr/>
          <p:nvPr/>
        </p:nvSpPr>
        <p:spPr>
          <a:xfrm>
            <a:off x="1626150" y="3427425"/>
            <a:ext cx="2114000" cy="512875"/>
          </a:xfrm>
          <a:custGeom>
            <a:rect b="b" l="l" r="r" t="t"/>
            <a:pathLst>
              <a:path extrusionOk="0" h="20515" w="84560">
                <a:moveTo>
                  <a:pt x="84560" y="0"/>
                </a:moveTo>
                <a:lnTo>
                  <a:pt x="0" y="0"/>
                </a:lnTo>
                <a:lnTo>
                  <a:pt x="0" y="20515"/>
                </a:lnTo>
              </a:path>
            </a:pathLst>
          </a:custGeom>
          <a:noFill/>
          <a:ln cap="flat" cmpd="sng" w="28575">
            <a:solidFill>
              <a:srgbClr val="666666"/>
            </a:solidFill>
            <a:prstDash val="solid"/>
            <a:round/>
            <a:headEnd len="sm" w="sm" type="none"/>
            <a:tailEnd len="med" w="med" type="triangle"/>
          </a:ln>
        </p:spPr>
      </p:sp>
      <p:sp>
        <p:nvSpPr>
          <p:cNvPr id="1280" name="Google Shape;1280;p100"/>
          <p:cNvSpPr/>
          <p:nvPr/>
        </p:nvSpPr>
        <p:spPr>
          <a:xfrm>
            <a:off x="1343425" y="1415650"/>
            <a:ext cx="610200" cy="1070400"/>
          </a:xfrm>
          <a:prstGeom prst="rect">
            <a:avLst/>
          </a:prstGeom>
          <a:noFill/>
          <a:ln cap="flat" cmpd="sng" w="19050">
            <a:solidFill>
              <a:srgbClr val="666666"/>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Exo 2"/>
              <a:ea typeface="Exo 2"/>
              <a:cs typeface="Exo 2"/>
              <a:sym typeface="Exo 2"/>
            </a:endParaRPr>
          </a:p>
        </p:txBody>
      </p:sp>
      <p:sp>
        <p:nvSpPr>
          <p:cNvPr id="1281" name="Google Shape;1281;p100"/>
          <p:cNvSpPr/>
          <p:nvPr/>
        </p:nvSpPr>
        <p:spPr>
          <a:xfrm>
            <a:off x="2413363" y="1609725"/>
            <a:ext cx="610200" cy="610200"/>
          </a:xfrm>
          <a:prstGeom prst="smileyFace">
            <a:avLst>
              <a:gd fmla="val 4653" name="adj"/>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100"/>
          <p:cNvSpPr txBox="1"/>
          <p:nvPr/>
        </p:nvSpPr>
        <p:spPr>
          <a:xfrm>
            <a:off x="2413375" y="1434501"/>
            <a:ext cx="610200" cy="13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Bob</a:t>
            </a:r>
            <a:endParaRPr i="0" sz="1400" u="none" cap="none" strike="noStrike">
              <a:solidFill>
                <a:srgbClr val="000000"/>
              </a:solidFill>
              <a:latin typeface="Exo 2"/>
              <a:ea typeface="Exo 2"/>
              <a:cs typeface="Exo 2"/>
              <a:sym typeface="Exo 2"/>
            </a:endParaRPr>
          </a:p>
        </p:txBody>
      </p:sp>
      <p:sp>
        <p:nvSpPr>
          <p:cNvPr id="1283" name="Google Shape;1283;p100"/>
          <p:cNvSpPr/>
          <p:nvPr/>
        </p:nvSpPr>
        <p:spPr>
          <a:xfrm>
            <a:off x="1303425" y="2697075"/>
            <a:ext cx="7840500" cy="4161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xo 2"/>
              <a:ea typeface="Exo 2"/>
              <a:cs typeface="Exo 2"/>
              <a:sym typeface="Exo 2"/>
            </a:endParaRPr>
          </a:p>
        </p:txBody>
      </p:sp>
      <p:cxnSp>
        <p:nvCxnSpPr>
          <p:cNvPr id="1284" name="Google Shape;1284;p100"/>
          <p:cNvCxnSpPr/>
          <p:nvPr/>
        </p:nvCxnSpPr>
        <p:spPr>
          <a:xfrm rot="10800000">
            <a:off x="1303569" y="4228200"/>
            <a:ext cx="7829700" cy="0"/>
          </a:xfrm>
          <a:prstGeom prst="straightConnector1">
            <a:avLst/>
          </a:prstGeom>
          <a:noFill/>
          <a:ln cap="flat" cmpd="sng" w="24525">
            <a:solidFill>
              <a:srgbClr val="666666"/>
            </a:solidFill>
            <a:prstDash val="solid"/>
            <a:round/>
            <a:headEnd len="sm" w="sm" type="none"/>
            <a:tailEnd len="med" w="med" type="triangle"/>
          </a:ln>
        </p:spPr>
      </p:cxnSp>
      <p:sp>
        <p:nvSpPr>
          <p:cNvPr id="1285" name="Google Shape;1285;p100"/>
          <p:cNvSpPr/>
          <p:nvPr/>
        </p:nvSpPr>
        <p:spPr>
          <a:xfrm>
            <a:off x="2248200" y="3061311"/>
            <a:ext cx="852660" cy="655776"/>
          </a:xfrm>
          <a:prstGeom prst="cloud">
            <a:avLst/>
          </a:prstGeom>
          <a:solidFill>
            <a:srgbClr val="E6B8AF"/>
          </a:solidFill>
          <a:ln>
            <a:noFill/>
          </a:ln>
        </p:spPr>
        <p:txBody>
          <a:bodyPr anchorCtr="0" anchor="ctr" bIns="78500" lIns="78500" spcFirstLastPara="1" rIns="78500" wrap="square" tIns="78500">
            <a:noAutofit/>
          </a:bodyPr>
          <a:lstStyle/>
          <a:p>
            <a:pPr indent="0" lvl="0" marL="0" marR="0" rtl="0" algn="ctr">
              <a:lnSpc>
                <a:spcPct val="100000"/>
              </a:lnSpc>
              <a:spcBef>
                <a:spcPts val="0"/>
              </a:spcBef>
              <a:spcAft>
                <a:spcPts val="0"/>
              </a:spcAft>
              <a:buClr>
                <a:srgbClr val="000000"/>
              </a:buClr>
              <a:buSzPts val="1202"/>
              <a:buFont typeface="Arial"/>
              <a:buNone/>
            </a:pPr>
            <a:r>
              <a:t/>
            </a:r>
            <a:endParaRPr b="0" i="0" sz="1202" u="none" cap="none" strike="noStrike">
              <a:solidFill>
                <a:srgbClr val="FFFFFF"/>
              </a:solidFill>
              <a:latin typeface="Arial"/>
              <a:ea typeface="Arial"/>
              <a:cs typeface="Arial"/>
              <a:sym typeface="Arial"/>
            </a:endParaRPr>
          </a:p>
        </p:txBody>
      </p:sp>
      <p:sp>
        <p:nvSpPr>
          <p:cNvPr id="1286" name="Google Shape;1286;p100"/>
          <p:cNvSpPr/>
          <p:nvPr/>
        </p:nvSpPr>
        <p:spPr>
          <a:xfrm>
            <a:off x="1744583" y="3101234"/>
            <a:ext cx="464700" cy="464700"/>
          </a:xfrm>
          <a:prstGeom prst="smileyFace">
            <a:avLst>
              <a:gd fmla="val 4653" name="adj"/>
            </a:avLst>
          </a:prstGeom>
          <a:solidFill>
            <a:srgbClr val="D5A6BD"/>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marR="0" rtl="0" algn="l">
              <a:lnSpc>
                <a:spcPct val="100000"/>
              </a:lnSpc>
              <a:spcBef>
                <a:spcPts val="0"/>
              </a:spcBef>
              <a:spcAft>
                <a:spcPts val="0"/>
              </a:spcAft>
              <a:buClr>
                <a:srgbClr val="000000"/>
              </a:buClr>
              <a:buSzPts val="1202"/>
              <a:buFont typeface="Arial"/>
              <a:buNone/>
            </a:pPr>
            <a:r>
              <a:t/>
            </a:r>
            <a:endParaRPr b="0" i="0" sz="1202" u="none" cap="none" strike="noStrike">
              <a:solidFill>
                <a:srgbClr val="000000"/>
              </a:solidFill>
              <a:latin typeface="Arial"/>
              <a:ea typeface="Arial"/>
              <a:cs typeface="Arial"/>
              <a:sym typeface="Arial"/>
            </a:endParaRPr>
          </a:p>
        </p:txBody>
      </p:sp>
      <p:sp>
        <p:nvSpPr>
          <p:cNvPr id="1287" name="Google Shape;1287;p100"/>
          <p:cNvSpPr txBox="1"/>
          <p:nvPr/>
        </p:nvSpPr>
        <p:spPr>
          <a:xfrm>
            <a:off x="1685459" y="2906697"/>
            <a:ext cx="523800" cy="114600"/>
          </a:xfrm>
          <a:prstGeom prst="rect">
            <a:avLst/>
          </a:prstGeom>
          <a:noFill/>
          <a:ln>
            <a:noFill/>
          </a:ln>
        </p:spPr>
        <p:txBody>
          <a:bodyPr anchorCtr="0" anchor="ctr" bIns="78500" lIns="78500" spcFirstLastPara="1" rIns="78500" wrap="square" tIns="78500">
            <a:noAutofit/>
          </a:bodyPr>
          <a:lstStyle/>
          <a:p>
            <a:pPr indent="0" lvl="0" marL="0" marR="0" rtl="0" algn="ctr">
              <a:lnSpc>
                <a:spcPct val="100000"/>
              </a:lnSpc>
              <a:spcBef>
                <a:spcPts val="0"/>
              </a:spcBef>
              <a:spcAft>
                <a:spcPts val="0"/>
              </a:spcAft>
              <a:buClr>
                <a:srgbClr val="000000"/>
              </a:buClr>
              <a:buSzPts val="1202"/>
              <a:buFont typeface="Arial"/>
              <a:buNone/>
            </a:pPr>
            <a:r>
              <a:rPr i="0" lang="it" sz="1202" u="none" cap="none" strike="noStrike">
                <a:solidFill>
                  <a:srgbClr val="000000"/>
                </a:solidFill>
                <a:latin typeface="Exo 2"/>
                <a:ea typeface="Exo 2"/>
                <a:cs typeface="Exo 2"/>
                <a:sym typeface="Exo 2"/>
              </a:rPr>
              <a:t>Alice</a:t>
            </a:r>
            <a:endParaRPr i="0" sz="1202" u="none" cap="none" strike="noStrike">
              <a:solidFill>
                <a:srgbClr val="000000"/>
              </a:solidFill>
              <a:latin typeface="Exo 2"/>
              <a:ea typeface="Exo 2"/>
              <a:cs typeface="Exo 2"/>
              <a:sym typeface="Exo 2"/>
            </a:endParaRPr>
          </a:p>
        </p:txBody>
      </p:sp>
      <p:cxnSp>
        <p:nvCxnSpPr>
          <p:cNvPr id="1288" name="Google Shape;1288;p100"/>
          <p:cNvCxnSpPr>
            <a:endCxn id="1286" idx="5"/>
          </p:cNvCxnSpPr>
          <p:nvPr/>
        </p:nvCxnSpPr>
        <p:spPr>
          <a:xfrm rot="10800000">
            <a:off x="2141229" y="3497880"/>
            <a:ext cx="1131300" cy="0"/>
          </a:xfrm>
          <a:prstGeom prst="straightConnector1">
            <a:avLst/>
          </a:prstGeom>
          <a:noFill/>
          <a:ln cap="flat" cmpd="sng" w="16350">
            <a:solidFill>
              <a:srgbClr val="666666"/>
            </a:solidFill>
            <a:prstDash val="solid"/>
            <a:round/>
            <a:headEnd len="sm" w="sm" type="none"/>
            <a:tailEnd len="med" w="med" type="triangle"/>
          </a:ln>
        </p:spPr>
      </p:cxnSp>
      <p:sp>
        <p:nvSpPr>
          <p:cNvPr id="1289" name="Google Shape;1289;p100"/>
          <p:cNvSpPr/>
          <p:nvPr/>
        </p:nvSpPr>
        <p:spPr>
          <a:xfrm>
            <a:off x="2567441" y="3403406"/>
            <a:ext cx="279820" cy="183742"/>
          </a:xfrm>
          <a:prstGeom prst="flowChartProcess">
            <a:avLst/>
          </a:prstGeom>
          <a:solidFill>
            <a:srgbClr val="9FC5E8"/>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marR="0" rtl="0" algn="l">
              <a:lnSpc>
                <a:spcPct val="100000"/>
              </a:lnSpc>
              <a:spcBef>
                <a:spcPts val="0"/>
              </a:spcBef>
              <a:spcAft>
                <a:spcPts val="0"/>
              </a:spcAft>
              <a:buClr>
                <a:srgbClr val="000000"/>
              </a:buClr>
              <a:buSzPts val="687"/>
              <a:buFont typeface="Arial"/>
              <a:buNone/>
            </a:pPr>
            <a:r>
              <a:rPr b="0" i="0" lang="it" sz="686" u="none" cap="none" strike="noStrike">
                <a:solidFill>
                  <a:srgbClr val="000000"/>
                </a:solidFill>
                <a:latin typeface="Arial"/>
                <a:ea typeface="Arial"/>
                <a:cs typeface="Arial"/>
                <a:sym typeface="Arial"/>
              </a:rPr>
              <a:t>P</a:t>
            </a:r>
            <a:r>
              <a:rPr b="0" baseline="-25000" i="0" lang="it" sz="686" u="none" cap="none" strike="noStrike">
                <a:solidFill>
                  <a:srgbClr val="000000"/>
                </a:solidFill>
                <a:latin typeface="Arial"/>
                <a:ea typeface="Arial"/>
                <a:cs typeface="Arial"/>
                <a:sym typeface="Arial"/>
              </a:rPr>
              <a:t>B</a:t>
            </a:r>
            <a:endParaRPr b="0" baseline="-25000" i="0" sz="686" u="none" cap="none" strike="noStrike">
              <a:solidFill>
                <a:srgbClr val="000000"/>
              </a:solidFill>
              <a:latin typeface="Arial"/>
              <a:ea typeface="Arial"/>
              <a:cs typeface="Arial"/>
              <a:sym typeface="Arial"/>
            </a:endParaRPr>
          </a:p>
        </p:txBody>
      </p:sp>
      <p:sp>
        <p:nvSpPr>
          <p:cNvPr id="1290" name="Google Shape;1290;p100"/>
          <p:cNvSpPr/>
          <p:nvPr/>
        </p:nvSpPr>
        <p:spPr>
          <a:xfrm>
            <a:off x="4283688" y="3062824"/>
            <a:ext cx="1869600" cy="2037600"/>
          </a:xfrm>
          <a:prstGeom prst="verticalScroll">
            <a:avLst>
              <a:gd fmla="val 12500" name="adj"/>
            </a:avLst>
          </a:prstGeom>
          <a:solidFill>
            <a:srgbClr val="FFFFFF"/>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marR="0" rtl="0" algn="ctr">
              <a:lnSpc>
                <a:spcPct val="100000"/>
              </a:lnSpc>
              <a:spcBef>
                <a:spcPts val="0"/>
              </a:spcBef>
              <a:spcAft>
                <a:spcPts val="0"/>
              </a:spcAft>
              <a:buClr>
                <a:srgbClr val="000000"/>
              </a:buClr>
              <a:buSzPts val="1545"/>
              <a:buFont typeface="Arial"/>
              <a:buNone/>
            </a:pPr>
            <a:r>
              <a:rPr b="1" i="0" lang="it" sz="1545" u="none" cap="none" strike="noStrike">
                <a:solidFill>
                  <a:srgbClr val="000000"/>
                </a:solidFill>
                <a:latin typeface="Exo 2"/>
                <a:ea typeface="Exo 2"/>
                <a:cs typeface="Exo 2"/>
                <a:sym typeface="Exo 2"/>
              </a:rPr>
              <a:t>Identity (DN)</a:t>
            </a:r>
            <a:endParaRPr b="1" i="0" sz="1545"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545"/>
              <a:buFont typeface="Arial"/>
              <a:buNone/>
            </a:pPr>
            <a:r>
              <a:rPr b="1" i="0" lang="it" sz="1545" u="none" cap="none" strike="noStrike">
                <a:solidFill>
                  <a:srgbClr val="000000"/>
                </a:solidFill>
                <a:latin typeface="Exo 2"/>
                <a:ea typeface="Exo 2"/>
                <a:cs typeface="Exo 2"/>
                <a:sym typeface="Exo 2"/>
              </a:rPr>
              <a:t>“</a:t>
            </a:r>
            <a:r>
              <a:rPr b="1" lang="it" sz="1545">
                <a:latin typeface="Exo 2"/>
                <a:ea typeface="Exo 2"/>
                <a:cs typeface="Exo 2"/>
                <a:sym typeface="Exo 2"/>
              </a:rPr>
              <a:t>CA</a:t>
            </a:r>
            <a:r>
              <a:rPr b="1" i="0" lang="it" sz="1545" u="none" cap="none" strike="noStrike">
                <a:solidFill>
                  <a:srgbClr val="000000"/>
                </a:solidFill>
                <a:latin typeface="Exo 2"/>
                <a:ea typeface="Exo 2"/>
                <a:cs typeface="Exo 2"/>
                <a:sym typeface="Exo 2"/>
              </a:rPr>
              <a:t>”</a:t>
            </a:r>
            <a:endParaRPr b="1" i="0" sz="1545"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545"/>
              <a:buFont typeface="Arial"/>
              <a:buNone/>
            </a:pPr>
            <a:r>
              <a:t/>
            </a:r>
            <a:endParaRPr b="1" i="0" sz="1545"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545"/>
              <a:buFont typeface="Arial"/>
              <a:buNone/>
            </a:pPr>
            <a:r>
              <a:rPr b="1" lang="it" sz="1545">
                <a:latin typeface="Exo 2"/>
                <a:ea typeface="Exo 2"/>
                <a:cs typeface="Exo 2"/>
                <a:sym typeface="Exo 2"/>
              </a:rPr>
              <a:t>Chiave pubblica</a:t>
            </a:r>
            <a:endParaRPr b="1" i="0" sz="1545"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545"/>
              <a:buFont typeface="Arial"/>
              <a:buNone/>
            </a:pPr>
            <a:r>
              <a:t/>
            </a:r>
            <a:endParaRPr b="1" i="0" sz="1545" u="none" cap="none" strike="noStrike">
              <a:solidFill>
                <a:srgbClr val="000000"/>
              </a:solidFill>
              <a:latin typeface="Exo 2"/>
              <a:ea typeface="Exo 2"/>
              <a:cs typeface="Exo 2"/>
              <a:sym typeface="Exo 2"/>
            </a:endParaRPr>
          </a:p>
        </p:txBody>
      </p:sp>
      <p:sp>
        <p:nvSpPr>
          <p:cNvPr id="1291" name="Google Shape;1291;p100"/>
          <p:cNvSpPr/>
          <p:nvPr/>
        </p:nvSpPr>
        <p:spPr>
          <a:xfrm>
            <a:off x="4511992" y="5208097"/>
            <a:ext cx="1412400" cy="425100"/>
          </a:xfrm>
          <a:prstGeom prst="roundRect">
            <a:avLst>
              <a:gd fmla="val 16667" name="adj"/>
            </a:avLst>
          </a:prstGeom>
          <a:solidFill>
            <a:srgbClr val="CCCCCC"/>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rtl="0" algn="ctr">
              <a:spcBef>
                <a:spcPts val="0"/>
              </a:spcBef>
              <a:spcAft>
                <a:spcPts val="0"/>
              </a:spcAft>
              <a:buClr>
                <a:schemeClr val="dk1"/>
              </a:buClr>
              <a:buSzPts val="1202"/>
              <a:buFont typeface="Arial"/>
              <a:buNone/>
            </a:pPr>
            <a:r>
              <a:rPr lang="it" sz="1202">
                <a:solidFill>
                  <a:schemeClr val="dk1"/>
                </a:solidFill>
                <a:latin typeface="Exo 2"/>
                <a:ea typeface="Exo 2"/>
                <a:cs typeface="Exo 2"/>
                <a:sym typeface="Exo 2"/>
              </a:rPr>
              <a:t>Firma digitale della CA</a:t>
            </a:r>
            <a:r>
              <a:rPr baseline="-25000" lang="it" sz="1202">
                <a:solidFill>
                  <a:schemeClr val="dk1"/>
                </a:solidFill>
                <a:latin typeface="Exo 2"/>
                <a:ea typeface="Exo 2"/>
                <a:cs typeface="Exo 2"/>
                <a:sym typeface="Exo 2"/>
              </a:rPr>
              <a:t>1</a:t>
            </a:r>
            <a:endParaRPr baseline="-25000" i="0" sz="1202" u="none" cap="none" strike="noStrike">
              <a:solidFill>
                <a:srgbClr val="000000"/>
              </a:solidFill>
              <a:latin typeface="Exo 2"/>
              <a:ea typeface="Exo 2"/>
              <a:cs typeface="Exo 2"/>
              <a:sym typeface="Exo 2"/>
            </a:endParaRPr>
          </a:p>
        </p:txBody>
      </p:sp>
      <p:sp>
        <p:nvSpPr>
          <p:cNvPr id="1292" name="Google Shape;1292;p100"/>
          <p:cNvSpPr/>
          <p:nvPr/>
        </p:nvSpPr>
        <p:spPr>
          <a:xfrm>
            <a:off x="5009151" y="4728687"/>
            <a:ext cx="418008" cy="273491"/>
          </a:xfrm>
          <a:prstGeom prst="flowChartProcess">
            <a:avLst/>
          </a:prstGeom>
          <a:solidFill>
            <a:srgbClr val="9FC5E8"/>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marR="0" rtl="0" algn="l">
              <a:lnSpc>
                <a:spcPct val="100000"/>
              </a:lnSpc>
              <a:spcBef>
                <a:spcPts val="0"/>
              </a:spcBef>
              <a:spcAft>
                <a:spcPts val="0"/>
              </a:spcAft>
              <a:buClr>
                <a:srgbClr val="000000"/>
              </a:buClr>
              <a:buSzPts val="1030"/>
              <a:buFont typeface="Arial"/>
              <a:buNone/>
            </a:pPr>
            <a:r>
              <a:rPr i="0" lang="it" sz="1030" u="none" cap="none" strike="noStrike">
                <a:solidFill>
                  <a:srgbClr val="000000"/>
                </a:solidFill>
                <a:latin typeface="Exo 2"/>
                <a:ea typeface="Exo 2"/>
                <a:cs typeface="Exo 2"/>
                <a:sym typeface="Exo 2"/>
              </a:rPr>
              <a:t>P</a:t>
            </a:r>
            <a:r>
              <a:rPr baseline="-25000" i="0" lang="it" sz="1030" u="none" cap="none" strike="noStrike">
                <a:solidFill>
                  <a:srgbClr val="000000"/>
                </a:solidFill>
                <a:latin typeface="Exo 2"/>
                <a:ea typeface="Exo 2"/>
                <a:cs typeface="Exo 2"/>
                <a:sym typeface="Exo 2"/>
              </a:rPr>
              <a:t>CA</a:t>
            </a:r>
            <a:endParaRPr baseline="-25000" i="0" sz="1030" u="none" cap="none" strike="noStrike">
              <a:solidFill>
                <a:srgbClr val="000000"/>
              </a:solidFill>
              <a:latin typeface="Exo 2"/>
              <a:ea typeface="Exo 2"/>
              <a:cs typeface="Exo 2"/>
              <a:sym typeface="Exo 2"/>
            </a:endParaRPr>
          </a:p>
        </p:txBody>
      </p:sp>
      <p:cxnSp>
        <p:nvCxnSpPr>
          <p:cNvPr id="1293" name="Google Shape;1293;p100"/>
          <p:cNvCxnSpPr>
            <a:stCxn id="1291" idx="1"/>
            <a:endCxn id="1294" idx="3"/>
          </p:cNvCxnSpPr>
          <p:nvPr/>
        </p:nvCxnSpPr>
        <p:spPr>
          <a:xfrm rot="10800000">
            <a:off x="3333592" y="5420647"/>
            <a:ext cx="1178400" cy="0"/>
          </a:xfrm>
          <a:prstGeom prst="straightConnector1">
            <a:avLst/>
          </a:prstGeom>
          <a:noFill/>
          <a:ln cap="flat" cmpd="sng" w="24525">
            <a:solidFill>
              <a:srgbClr val="666666"/>
            </a:solidFill>
            <a:prstDash val="solid"/>
            <a:round/>
            <a:headEnd len="sm" w="sm" type="none"/>
            <a:tailEnd len="med" w="med" type="triangle"/>
          </a:ln>
        </p:spPr>
      </p:cxnSp>
      <p:sp>
        <p:nvSpPr>
          <p:cNvPr id="1294" name="Google Shape;1294;p100"/>
          <p:cNvSpPr/>
          <p:nvPr/>
        </p:nvSpPr>
        <p:spPr>
          <a:xfrm>
            <a:off x="2033989" y="5060770"/>
            <a:ext cx="1299600" cy="719700"/>
          </a:xfrm>
          <a:prstGeom prst="diamond">
            <a:avLst/>
          </a:prstGeom>
          <a:solidFill>
            <a:srgbClr val="CCCCCC"/>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marR="0" rtl="0" algn="ctr">
              <a:lnSpc>
                <a:spcPct val="100000"/>
              </a:lnSpc>
              <a:spcBef>
                <a:spcPts val="0"/>
              </a:spcBef>
              <a:spcAft>
                <a:spcPts val="0"/>
              </a:spcAft>
              <a:buClr>
                <a:srgbClr val="000000"/>
              </a:buClr>
              <a:buSzPts val="1202"/>
              <a:buFont typeface="Arial"/>
              <a:buNone/>
            </a:pPr>
            <a:r>
              <a:rPr i="0" lang="it" sz="1116" u="none" cap="none" strike="noStrike">
                <a:solidFill>
                  <a:srgbClr val="000000"/>
                </a:solidFill>
                <a:latin typeface="Exo 2"/>
                <a:ea typeface="Exo 2"/>
                <a:cs typeface="Exo 2"/>
                <a:sym typeface="Exo 2"/>
              </a:rPr>
              <a:t>Valido?</a:t>
            </a:r>
            <a:endParaRPr i="0" sz="1116" u="none" cap="none" strike="noStrike">
              <a:solidFill>
                <a:srgbClr val="000000"/>
              </a:solidFill>
              <a:latin typeface="Exo 2"/>
              <a:ea typeface="Exo 2"/>
              <a:cs typeface="Exo 2"/>
              <a:sym typeface="Exo 2"/>
            </a:endParaRPr>
          </a:p>
        </p:txBody>
      </p:sp>
      <p:cxnSp>
        <p:nvCxnSpPr>
          <p:cNvPr id="1295" name="Google Shape;1295;p100"/>
          <p:cNvCxnSpPr/>
          <p:nvPr/>
        </p:nvCxnSpPr>
        <p:spPr>
          <a:xfrm rot="10800000">
            <a:off x="2667651" y="6591066"/>
            <a:ext cx="6476400" cy="0"/>
          </a:xfrm>
          <a:prstGeom prst="straightConnector1">
            <a:avLst/>
          </a:prstGeom>
          <a:noFill/>
          <a:ln cap="flat" cmpd="sng" w="24525">
            <a:solidFill>
              <a:srgbClr val="666666"/>
            </a:solidFill>
            <a:prstDash val="solid"/>
            <a:round/>
            <a:headEnd len="med" w="med" type="triangle"/>
            <a:tailEnd len="sm" w="sm" type="none"/>
          </a:ln>
        </p:spPr>
      </p:cxnSp>
      <p:cxnSp>
        <p:nvCxnSpPr>
          <p:cNvPr id="1296" name="Google Shape;1296;p100"/>
          <p:cNvCxnSpPr>
            <a:stCxn id="1294" idx="2"/>
          </p:cNvCxnSpPr>
          <p:nvPr/>
        </p:nvCxnSpPr>
        <p:spPr>
          <a:xfrm>
            <a:off x="2683789" y="5780470"/>
            <a:ext cx="0" cy="806400"/>
          </a:xfrm>
          <a:prstGeom prst="straightConnector1">
            <a:avLst/>
          </a:prstGeom>
          <a:noFill/>
          <a:ln cap="flat" cmpd="sng" w="24525">
            <a:solidFill>
              <a:srgbClr val="666666"/>
            </a:solidFill>
            <a:prstDash val="solid"/>
            <a:round/>
            <a:headEnd len="sm" w="sm" type="none"/>
            <a:tailEnd len="sm" w="sm" type="none"/>
          </a:ln>
        </p:spPr>
      </p:cxnSp>
      <p:sp>
        <p:nvSpPr>
          <p:cNvPr id="1297" name="Google Shape;1297;p100"/>
          <p:cNvSpPr txBox="1"/>
          <p:nvPr/>
        </p:nvSpPr>
        <p:spPr>
          <a:xfrm rot="-3043">
            <a:off x="2893647" y="6269364"/>
            <a:ext cx="2711701" cy="223800"/>
          </a:xfrm>
          <a:prstGeom prst="rect">
            <a:avLst/>
          </a:prstGeom>
          <a:noFill/>
          <a:ln>
            <a:noFill/>
          </a:ln>
        </p:spPr>
        <p:txBody>
          <a:bodyPr anchorCtr="0" anchor="ctr" bIns="78500" lIns="78500" spcFirstLastPara="1" rIns="78500" wrap="square" tIns="78500">
            <a:noAutofit/>
          </a:bodyPr>
          <a:lstStyle/>
          <a:p>
            <a:pPr indent="0" lvl="0" marL="0" marR="0" rtl="0" algn="ctr">
              <a:lnSpc>
                <a:spcPct val="100000"/>
              </a:lnSpc>
              <a:spcBef>
                <a:spcPts val="0"/>
              </a:spcBef>
              <a:spcAft>
                <a:spcPts val="0"/>
              </a:spcAft>
              <a:buClr>
                <a:srgbClr val="000000"/>
              </a:buClr>
              <a:buSzPts val="1374"/>
              <a:buFont typeface="Arial"/>
              <a:buNone/>
            </a:pPr>
            <a:r>
              <a:rPr b="1" lang="it" sz="1373">
                <a:latin typeface="Exo 2"/>
                <a:ea typeface="Exo 2"/>
                <a:cs typeface="Exo 2"/>
                <a:sym typeface="Exo 2"/>
              </a:rPr>
              <a:t>Mi serve il certificato della CA</a:t>
            </a:r>
            <a:endParaRPr b="1" i="0" sz="1373" u="none" cap="none" strike="noStrike">
              <a:solidFill>
                <a:srgbClr val="000000"/>
              </a:solidFill>
              <a:latin typeface="Exo 2"/>
              <a:ea typeface="Exo 2"/>
              <a:cs typeface="Exo 2"/>
              <a:sym typeface="Exo 2"/>
            </a:endParaRPr>
          </a:p>
        </p:txBody>
      </p:sp>
      <p:sp>
        <p:nvSpPr>
          <p:cNvPr id="1298" name="Google Shape;1298;p100"/>
          <p:cNvSpPr/>
          <p:nvPr/>
        </p:nvSpPr>
        <p:spPr>
          <a:xfrm>
            <a:off x="2689127" y="4632304"/>
            <a:ext cx="1815080" cy="440354"/>
          </a:xfrm>
          <a:custGeom>
            <a:rect b="b" l="l" r="r" t="t"/>
            <a:pathLst>
              <a:path extrusionOk="0" h="20515" w="84560">
                <a:moveTo>
                  <a:pt x="84560" y="0"/>
                </a:moveTo>
                <a:lnTo>
                  <a:pt x="0" y="0"/>
                </a:lnTo>
                <a:lnTo>
                  <a:pt x="0" y="20515"/>
                </a:lnTo>
              </a:path>
            </a:pathLst>
          </a:custGeom>
          <a:noFill/>
          <a:ln cap="flat" cmpd="sng" w="24525">
            <a:solidFill>
              <a:srgbClr val="666666"/>
            </a:solidFill>
            <a:prstDash val="solid"/>
            <a:round/>
            <a:headEnd len="sm" w="sm" type="none"/>
            <a:tailEnd len="med" w="med" type="triangle"/>
          </a:ln>
        </p:spPr>
      </p:sp>
      <p:sp>
        <p:nvSpPr>
          <p:cNvPr id="1299" name="Google Shape;1299;p100"/>
          <p:cNvSpPr/>
          <p:nvPr/>
        </p:nvSpPr>
        <p:spPr>
          <a:xfrm>
            <a:off x="2446378" y="2904979"/>
            <a:ext cx="523800" cy="919200"/>
          </a:xfrm>
          <a:prstGeom prst="rect">
            <a:avLst/>
          </a:prstGeom>
          <a:noFill/>
          <a:ln cap="flat" cmpd="sng" w="16350">
            <a:solidFill>
              <a:srgbClr val="666666"/>
            </a:solidFill>
            <a:prstDash val="lgDash"/>
            <a:round/>
            <a:headEnd len="sm" w="sm" type="none"/>
            <a:tailEnd len="sm" w="sm" type="none"/>
          </a:ln>
        </p:spPr>
        <p:txBody>
          <a:bodyPr anchorCtr="0" anchor="ctr" bIns="78500" lIns="78500" spcFirstLastPara="1" rIns="78500" wrap="square" tIns="78500">
            <a:noAutofit/>
          </a:bodyPr>
          <a:lstStyle/>
          <a:p>
            <a:pPr indent="0" lvl="0" marL="0" marR="0" rtl="0" algn="l">
              <a:lnSpc>
                <a:spcPct val="100000"/>
              </a:lnSpc>
              <a:spcBef>
                <a:spcPts val="0"/>
              </a:spcBef>
              <a:spcAft>
                <a:spcPts val="0"/>
              </a:spcAft>
              <a:buClr>
                <a:srgbClr val="000000"/>
              </a:buClr>
              <a:buSzPts val="1202"/>
              <a:buFont typeface="Arial"/>
              <a:buNone/>
            </a:pPr>
            <a:r>
              <a:t/>
            </a:r>
            <a:endParaRPr i="0" sz="1202" u="none" cap="none" strike="noStrike">
              <a:solidFill>
                <a:srgbClr val="000000"/>
              </a:solidFill>
              <a:latin typeface="Exo 2"/>
              <a:ea typeface="Exo 2"/>
              <a:cs typeface="Exo 2"/>
              <a:sym typeface="Exo 2"/>
            </a:endParaRPr>
          </a:p>
        </p:txBody>
      </p:sp>
      <p:sp>
        <p:nvSpPr>
          <p:cNvPr id="1300" name="Google Shape;1300;p100"/>
          <p:cNvSpPr/>
          <p:nvPr/>
        </p:nvSpPr>
        <p:spPr>
          <a:xfrm>
            <a:off x="3365033" y="3071614"/>
            <a:ext cx="523800" cy="523800"/>
          </a:xfrm>
          <a:prstGeom prst="smileyFace">
            <a:avLst>
              <a:gd fmla="val 4653" name="adj"/>
            </a:avLst>
          </a:prstGeom>
          <a:solidFill>
            <a:srgbClr val="B6D7A8"/>
          </a:solidFill>
          <a:ln cap="flat" cmpd="sng" w="16350">
            <a:solidFill>
              <a:srgbClr val="666666"/>
            </a:solidFill>
            <a:prstDash val="solid"/>
            <a:round/>
            <a:headEnd len="sm" w="sm" type="none"/>
            <a:tailEnd len="sm" w="sm" type="none"/>
          </a:ln>
        </p:spPr>
        <p:txBody>
          <a:bodyPr anchorCtr="0" anchor="ctr" bIns="78500" lIns="78500" spcFirstLastPara="1" rIns="78500" wrap="square" tIns="78500">
            <a:noAutofit/>
          </a:bodyPr>
          <a:lstStyle/>
          <a:p>
            <a:pPr indent="0" lvl="0" marL="0" marR="0" rtl="0" algn="l">
              <a:lnSpc>
                <a:spcPct val="100000"/>
              </a:lnSpc>
              <a:spcBef>
                <a:spcPts val="0"/>
              </a:spcBef>
              <a:spcAft>
                <a:spcPts val="0"/>
              </a:spcAft>
              <a:buClr>
                <a:srgbClr val="000000"/>
              </a:buClr>
              <a:buSzPts val="1202"/>
              <a:buFont typeface="Arial"/>
              <a:buNone/>
            </a:pPr>
            <a:r>
              <a:t/>
            </a:r>
            <a:endParaRPr b="0" i="0" sz="1202" u="none" cap="none" strike="noStrike">
              <a:solidFill>
                <a:srgbClr val="000000"/>
              </a:solidFill>
              <a:latin typeface="Arial"/>
              <a:ea typeface="Arial"/>
              <a:cs typeface="Arial"/>
              <a:sym typeface="Arial"/>
            </a:endParaRPr>
          </a:p>
        </p:txBody>
      </p:sp>
      <p:sp>
        <p:nvSpPr>
          <p:cNvPr id="1301" name="Google Shape;1301;p100"/>
          <p:cNvSpPr txBox="1"/>
          <p:nvPr/>
        </p:nvSpPr>
        <p:spPr>
          <a:xfrm>
            <a:off x="3365044" y="2921165"/>
            <a:ext cx="523800" cy="114600"/>
          </a:xfrm>
          <a:prstGeom prst="rect">
            <a:avLst/>
          </a:prstGeom>
          <a:noFill/>
          <a:ln>
            <a:noFill/>
          </a:ln>
        </p:spPr>
        <p:txBody>
          <a:bodyPr anchorCtr="0" anchor="ctr" bIns="78500" lIns="78500" spcFirstLastPara="1" rIns="78500" wrap="square" tIns="78500">
            <a:noAutofit/>
          </a:bodyPr>
          <a:lstStyle/>
          <a:p>
            <a:pPr indent="0" lvl="0" marL="0" marR="0" rtl="0" algn="ctr">
              <a:lnSpc>
                <a:spcPct val="100000"/>
              </a:lnSpc>
              <a:spcBef>
                <a:spcPts val="0"/>
              </a:spcBef>
              <a:spcAft>
                <a:spcPts val="0"/>
              </a:spcAft>
              <a:buClr>
                <a:srgbClr val="000000"/>
              </a:buClr>
              <a:buSzPts val="1202"/>
              <a:buFont typeface="Arial"/>
              <a:buNone/>
            </a:pPr>
            <a:r>
              <a:rPr lang="it" sz="1202">
                <a:latin typeface="Exo 2"/>
                <a:ea typeface="Exo 2"/>
                <a:cs typeface="Exo 2"/>
                <a:sym typeface="Exo 2"/>
              </a:rPr>
              <a:t>CA</a:t>
            </a:r>
            <a:endParaRPr i="0" sz="1202" u="none" cap="none" strike="noStrike">
              <a:solidFill>
                <a:srgbClr val="000000"/>
              </a:solidFill>
              <a:latin typeface="Exo 2"/>
              <a:ea typeface="Exo 2"/>
              <a:cs typeface="Exo 2"/>
              <a:sym typeface="Exo 2"/>
            </a:endParaRPr>
          </a:p>
        </p:txBody>
      </p:sp>
      <p:sp>
        <p:nvSpPr>
          <p:cNvPr id="1302" name="Google Shape;1302;p100"/>
          <p:cNvSpPr/>
          <p:nvPr/>
        </p:nvSpPr>
        <p:spPr>
          <a:xfrm>
            <a:off x="2413375" y="3286123"/>
            <a:ext cx="6730500" cy="3572100"/>
          </a:xfrm>
          <a:prstGeom prst="rect">
            <a:avLst/>
          </a:prstGeom>
          <a:solidFill>
            <a:schemeClr val="lt1"/>
          </a:solidFill>
          <a:ln cap="flat" cmpd="sng" w="8175">
            <a:solidFill>
              <a:schemeClr val="dk2"/>
            </a:solidFill>
            <a:prstDash val="solid"/>
            <a:round/>
            <a:headEnd len="sm" w="sm" type="none"/>
            <a:tailEnd len="sm" w="sm" type="none"/>
          </a:ln>
        </p:spPr>
        <p:txBody>
          <a:bodyPr anchorCtr="0" anchor="ctr" bIns="78475" lIns="78475" spcFirstLastPara="1" rIns="78475" wrap="square" tIns="78475">
            <a:noAutofit/>
          </a:bodyPr>
          <a:lstStyle/>
          <a:p>
            <a:pPr indent="0" lvl="0" marL="0" rtl="0" algn="ctr">
              <a:spcBef>
                <a:spcPts val="0"/>
              </a:spcBef>
              <a:spcAft>
                <a:spcPts val="0"/>
              </a:spcAft>
              <a:buNone/>
            </a:pPr>
            <a:r>
              <a:t/>
            </a:r>
            <a:endParaRPr sz="1201">
              <a:latin typeface="Exo 2"/>
              <a:ea typeface="Exo 2"/>
              <a:cs typeface="Exo 2"/>
              <a:sym typeface="Exo 2"/>
            </a:endParaRPr>
          </a:p>
        </p:txBody>
      </p:sp>
      <p:cxnSp>
        <p:nvCxnSpPr>
          <p:cNvPr id="1303" name="Google Shape;1303;p100"/>
          <p:cNvCxnSpPr/>
          <p:nvPr/>
        </p:nvCxnSpPr>
        <p:spPr>
          <a:xfrm rot="10800000">
            <a:off x="2413594" y="4600496"/>
            <a:ext cx="6721200" cy="0"/>
          </a:xfrm>
          <a:prstGeom prst="straightConnector1">
            <a:avLst/>
          </a:prstGeom>
          <a:noFill/>
          <a:ln cap="flat" cmpd="sng" w="21050">
            <a:solidFill>
              <a:srgbClr val="666666"/>
            </a:solidFill>
            <a:prstDash val="solid"/>
            <a:round/>
            <a:headEnd len="sm" w="sm" type="none"/>
            <a:tailEnd len="med" w="med" type="triangle"/>
          </a:ln>
        </p:spPr>
      </p:cxnSp>
      <p:sp>
        <p:nvSpPr>
          <p:cNvPr id="1304" name="Google Shape;1304;p100"/>
          <p:cNvSpPr/>
          <p:nvPr/>
        </p:nvSpPr>
        <p:spPr>
          <a:xfrm>
            <a:off x="3224404" y="3598796"/>
            <a:ext cx="731916" cy="562896"/>
          </a:xfrm>
          <a:prstGeom prst="cloud">
            <a:avLst/>
          </a:prstGeom>
          <a:solidFill>
            <a:srgbClr val="E6B8AF"/>
          </a:solidFill>
          <a:ln>
            <a:noFill/>
          </a:ln>
        </p:spPr>
        <p:txBody>
          <a:bodyPr anchorCtr="0" anchor="ctr" bIns="67375" lIns="67375" spcFirstLastPara="1" rIns="67375" wrap="square" tIns="67375">
            <a:noAutofit/>
          </a:bodyPr>
          <a:lstStyle/>
          <a:p>
            <a:pPr indent="0" lvl="0" marL="0" marR="0" rtl="0" algn="ctr">
              <a:lnSpc>
                <a:spcPct val="100000"/>
              </a:lnSpc>
              <a:spcBef>
                <a:spcPts val="0"/>
              </a:spcBef>
              <a:spcAft>
                <a:spcPts val="0"/>
              </a:spcAft>
              <a:buClr>
                <a:srgbClr val="000000"/>
              </a:buClr>
              <a:buSzPts val="1032"/>
              <a:buFont typeface="Arial"/>
              <a:buNone/>
            </a:pPr>
            <a:r>
              <a:t/>
            </a:r>
            <a:endParaRPr b="0" i="0" sz="1031" u="none" cap="none" strike="noStrike">
              <a:solidFill>
                <a:srgbClr val="FFFFFF"/>
              </a:solidFill>
              <a:latin typeface="Arial"/>
              <a:ea typeface="Arial"/>
              <a:cs typeface="Arial"/>
              <a:sym typeface="Arial"/>
            </a:endParaRPr>
          </a:p>
        </p:txBody>
      </p:sp>
      <p:sp>
        <p:nvSpPr>
          <p:cNvPr id="1305" name="Google Shape;1305;p100"/>
          <p:cNvSpPr/>
          <p:nvPr/>
        </p:nvSpPr>
        <p:spPr>
          <a:xfrm>
            <a:off x="2792081" y="3633067"/>
            <a:ext cx="399000" cy="399000"/>
          </a:xfrm>
          <a:prstGeom prst="smileyFace">
            <a:avLst>
              <a:gd fmla="val 4653" name="adj"/>
            </a:avLst>
          </a:prstGeom>
          <a:solidFill>
            <a:srgbClr val="D5A6BD"/>
          </a:solidFill>
          <a:ln cap="flat" cmpd="sng" w="14025">
            <a:solidFill>
              <a:srgbClr val="666666"/>
            </a:solidFill>
            <a:prstDash val="solid"/>
            <a:round/>
            <a:headEnd len="sm" w="sm" type="none"/>
            <a:tailEnd len="sm" w="sm" type="none"/>
          </a:ln>
        </p:spPr>
        <p:txBody>
          <a:bodyPr anchorCtr="0" anchor="ctr" bIns="67375" lIns="67375" spcFirstLastPara="1" rIns="67375" wrap="square" tIns="67375">
            <a:noAutofit/>
          </a:bodyPr>
          <a:lstStyle/>
          <a:p>
            <a:pPr indent="0" lvl="0" marL="0" marR="0" rtl="0" algn="l">
              <a:lnSpc>
                <a:spcPct val="100000"/>
              </a:lnSpc>
              <a:spcBef>
                <a:spcPts val="0"/>
              </a:spcBef>
              <a:spcAft>
                <a:spcPts val="0"/>
              </a:spcAft>
              <a:buClr>
                <a:srgbClr val="000000"/>
              </a:buClr>
              <a:buSzPts val="1032"/>
              <a:buFont typeface="Arial"/>
              <a:buNone/>
            </a:pPr>
            <a:r>
              <a:t/>
            </a:r>
            <a:endParaRPr b="0" i="0" sz="1031" u="none" cap="none" strike="noStrike">
              <a:solidFill>
                <a:srgbClr val="000000"/>
              </a:solidFill>
              <a:latin typeface="Arial"/>
              <a:ea typeface="Arial"/>
              <a:cs typeface="Arial"/>
              <a:sym typeface="Arial"/>
            </a:endParaRPr>
          </a:p>
        </p:txBody>
      </p:sp>
      <p:sp>
        <p:nvSpPr>
          <p:cNvPr id="1306" name="Google Shape;1306;p100"/>
          <p:cNvSpPr txBox="1"/>
          <p:nvPr/>
        </p:nvSpPr>
        <p:spPr>
          <a:xfrm>
            <a:off x="2741327" y="3466070"/>
            <a:ext cx="449700" cy="98400"/>
          </a:xfrm>
          <a:prstGeom prst="rect">
            <a:avLst/>
          </a:prstGeom>
          <a:noFill/>
          <a:ln>
            <a:noFill/>
          </a:ln>
        </p:spPr>
        <p:txBody>
          <a:bodyPr anchorCtr="0" anchor="ctr" bIns="67375" lIns="67375" spcFirstLastPara="1" rIns="67375" wrap="square" tIns="67375">
            <a:noAutofit/>
          </a:bodyPr>
          <a:lstStyle/>
          <a:p>
            <a:pPr indent="0" lvl="0" marL="0" marR="0" rtl="0" algn="ctr">
              <a:lnSpc>
                <a:spcPct val="100000"/>
              </a:lnSpc>
              <a:spcBef>
                <a:spcPts val="0"/>
              </a:spcBef>
              <a:spcAft>
                <a:spcPts val="0"/>
              </a:spcAft>
              <a:buClr>
                <a:srgbClr val="000000"/>
              </a:buClr>
              <a:buSzPts val="1032"/>
              <a:buFont typeface="Arial"/>
              <a:buNone/>
            </a:pPr>
            <a:r>
              <a:rPr i="0" lang="it" sz="1031" u="none" cap="none" strike="noStrike">
                <a:solidFill>
                  <a:srgbClr val="000000"/>
                </a:solidFill>
                <a:latin typeface="Exo 2"/>
                <a:ea typeface="Exo 2"/>
                <a:cs typeface="Exo 2"/>
                <a:sym typeface="Exo 2"/>
              </a:rPr>
              <a:t>Alice</a:t>
            </a:r>
            <a:endParaRPr i="0" sz="1031" u="none" cap="none" strike="noStrike">
              <a:solidFill>
                <a:srgbClr val="000000"/>
              </a:solidFill>
              <a:latin typeface="Exo 2"/>
              <a:ea typeface="Exo 2"/>
              <a:cs typeface="Exo 2"/>
              <a:sym typeface="Exo 2"/>
            </a:endParaRPr>
          </a:p>
        </p:txBody>
      </p:sp>
      <p:cxnSp>
        <p:nvCxnSpPr>
          <p:cNvPr id="1307" name="Google Shape;1307;p100"/>
          <p:cNvCxnSpPr>
            <a:endCxn id="1305" idx="5"/>
          </p:cNvCxnSpPr>
          <p:nvPr/>
        </p:nvCxnSpPr>
        <p:spPr>
          <a:xfrm rot="10800000">
            <a:off x="3132649" y="3973635"/>
            <a:ext cx="971100" cy="0"/>
          </a:xfrm>
          <a:prstGeom prst="straightConnector1">
            <a:avLst/>
          </a:prstGeom>
          <a:noFill/>
          <a:ln cap="flat" cmpd="sng" w="14025">
            <a:solidFill>
              <a:srgbClr val="666666"/>
            </a:solidFill>
            <a:prstDash val="solid"/>
            <a:round/>
            <a:headEnd len="sm" w="sm" type="none"/>
            <a:tailEnd len="med" w="med" type="triangle"/>
          </a:ln>
        </p:spPr>
      </p:cxnSp>
      <p:sp>
        <p:nvSpPr>
          <p:cNvPr id="1308" name="Google Shape;1308;p100"/>
          <p:cNvSpPr/>
          <p:nvPr/>
        </p:nvSpPr>
        <p:spPr>
          <a:xfrm>
            <a:off x="4971740" y="3600095"/>
            <a:ext cx="1605000" cy="1749000"/>
          </a:xfrm>
          <a:prstGeom prst="verticalScroll">
            <a:avLst>
              <a:gd fmla="val 12500" name="adj"/>
            </a:avLst>
          </a:prstGeom>
          <a:solidFill>
            <a:srgbClr val="FFFFFF"/>
          </a:solidFill>
          <a:ln cap="flat" cmpd="sng" w="14025">
            <a:solidFill>
              <a:srgbClr val="666666"/>
            </a:solidFill>
            <a:prstDash val="solid"/>
            <a:round/>
            <a:headEnd len="sm" w="sm" type="none"/>
            <a:tailEnd len="sm" w="sm" type="none"/>
          </a:ln>
        </p:spPr>
        <p:txBody>
          <a:bodyPr anchorCtr="0" anchor="ctr" bIns="67375" lIns="67375" spcFirstLastPara="1" rIns="67375" wrap="square" tIns="67375">
            <a:noAutofit/>
          </a:bodyPr>
          <a:lstStyle/>
          <a:p>
            <a:pPr indent="0" lvl="0" marL="0" marR="0" rtl="0" algn="ctr">
              <a:lnSpc>
                <a:spcPct val="100000"/>
              </a:lnSpc>
              <a:spcBef>
                <a:spcPts val="0"/>
              </a:spcBef>
              <a:spcAft>
                <a:spcPts val="0"/>
              </a:spcAft>
              <a:buClr>
                <a:srgbClr val="000000"/>
              </a:buClr>
              <a:buSzPts val="1327"/>
              <a:buFont typeface="Arial"/>
              <a:buNone/>
            </a:pPr>
            <a:r>
              <a:rPr b="1" i="0" lang="it" sz="1326" u="none" cap="none" strike="noStrike">
                <a:solidFill>
                  <a:srgbClr val="000000"/>
                </a:solidFill>
                <a:latin typeface="Exo 2"/>
                <a:ea typeface="Exo 2"/>
                <a:cs typeface="Exo 2"/>
                <a:sym typeface="Exo 2"/>
              </a:rPr>
              <a:t>Identity (DN)</a:t>
            </a:r>
            <a:endParaRPr b="1" i="0" sz="1326"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327"/>
              <a:buFont typeface="Arial"/>
              <a:buNone/>
            </a:pPr>
            <a:r>
              <a:rPr b="1" i="0" lang="it" sz="1326" u="none" cap="none" strike="noStrike">
                <a:solidFill>
                  <a:srgbClr val="000000"/>
                </a:solidFill>
                <a:latin typeface="Exo 2"/>
                <a:ea typeface="Exo 2"/>
                <a:cs typeface="Exo 2"/>
                <a:sym typeface="Exo 2"/>
              </a:rPr>
              <a:t>“</a:t>
            </a:r>
            <a:r>
              <a:rPr b="1" lang="it" sz="1326">
                <a:latin typeface="Exo 2"/>
                <a:ea typeface="Exo 2"/>
                <a:cs typeface="Exo 2"/>
                <a:sym typeface="Exo 2"/>
              </a:rPr>
              <a:t>CA</a:t>
            </a:r>
            <a:r>
              <a:rPr b="1" baseline="-25000" lang="it" sz="1326">
                <a:latin typeface="Exo 2"/>
                <a:ea typeface="Exo 2"/>
                <a:cs typeface="Exo 2"/>
                <a:sym typeface="Exo 2"/>
              </a:rPr>
              <a:t>1</a:t>
            </a:r>
            <a:r>
              <a:rPr b="1" i="0" lang="it" sz="1326" u="none" cap="none" strike="noStrike">
                <a:solidFill>
                  <a:srgbClr val="000000"/>
                </a:solidFill>
                <a:latin typeface="Exo 2"/>
                <a:ea typeface="Exo 2"/>
                <a:cs typeface="Exo 2"/>
                <a:sym typeface="Exo 2"/>
              </a:rPr>
              <a:t>”</a:t>
            </a:r>
            <a:endParaRPr b="1" i="0" sz="1326"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327"/>
              <a:buFont typeface="Arial"/>
              <a:buNone/>
            </a:pPr>
            <a:r>
              <a:t/>
            </a:r>
            <a:endParaRPr b="1" i="0" sz="1326"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327"/>
              <a:buFont typeface="Arial"/>
              <a:buNone/>
            </a:pPr>
            <a:r>
              <a:rPr b="1" lang="it" sz="1326">
                <a:latin typeface="Exo 2"/>
                <a:ea typeface="Exo 2"/>
                <a:cs typeface="Exo 2"/>
                <a:sym typeface="Exo 2"/>
              </a:rPr>
              <a:t>Chiave pubblica</a:t>
            </a:r>
            <a:endParaRPr b="1" i="0" sz="1326"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327"/>
              <a:buFont typeface="Arial"/>
              <a:buNone/>
            </a:pPr>
            <a:r>
              <a:t/>
            </a:r>
            <a:endParaRPr b="1" i="0" sz="1326" u="none" cap="none" strike="noStrike">
              <a:solidFill>
                <a:srgbClr val="000000"/>
              </a:solidFill>
              <a:latin typeface="Exo 2"/>
              <a:ea typeface="Exo 2"/>
              <a:cs typeface="Exo 2"/>
              <a:sym typeface="Exo 2"/>
            </a:endParaRPr>
          </a:p>
        </p:txBody>
      </p:sp>
      <p:sp>
        <p:nvSpPr>
          <p:cNvPr id="1309" name="Google Shape;1309;p100"/>
          <p:cNvSpPr/>
          <p:nvPr/>
        </p:nvSpPr>
        <p:spPr>
          <a:xfrm>
            <a:off x="5167724" y="5441674"/>
            <a:ext cx="1212600" cy="364800"/>
          </a:xfrm>
          <a:prstGeom prst="roundRect">
            <a:avLst>
              <a:gd fmla="val 16667" name="adj"/>
            </a:avLst>
          </a:prstGeom>
          <a:solidFill>
            <a:srgbClr val="CCCCCC"/>
          </a:solidFill>
          <a:ln cap="flat" cmpd="sng" w="14025">
            <a:solidFill>
              <a:srgbClr val="666666"/>
            </a:solidFill>
            <a:prstDash val="solid"/>
            <a:round/>
            <a:headEnd len="sm" w="sm" type="none"/>
            <a:tailEnd len="sm" w="sm" type="none"/>
          </a:ln>
        </p:spPr>
        <p:txBody>
          <a:bodyPr anchorCtr="0" anchor="ctr" bIns="67375" lIns="67375" spcFirstLastPara="1" rIns="67375" wrap="square" tIns="67375">
            <a:noAutofit/>
          </a:bodyPr>
          <a:lstStyle/>
          <a:p>
            <a:pPr indent="0" lvl="0" marL="0" rtl="0" algn="ctr">
              <a:spcBef>
                <a:spcPts val="0"/>
              </a:spcBef>
              <a:spcAft>
                <a:spcPts val="0"/>
              </a:spcAft>
              <a:buClr>
                <a:schemeClr val="dk1"/>
              </a:buClr>
              <a:buSzPts val="1032"/>
              <a:buFont typeface="Arial"/>
              <a:buNone/>
            </a:pPr>
            <a:r>
              <a:rPr lang="it" sz="1031">
                <a:solidFill>
                  <a:schemeClr val="dk1"/>
                </a:solidFill>
                <a:latin typeface="Exo 2"/>
                <a:ea typeface="Exo 2"/>
                <a:cs typeface="Exo 2"/>
                <a:sym typeface="Exo 2"/>
              </a:rPr>
              <a:t>Firma digitale della CA</a:t>
            </a:r>
            <a:r>
              <a:rPr baseline="-25000" lang="it" sz="1031">
                <a:solidFill>
                  <a:schemeClr val="dk1"/>
                </a:solidFill>
                <a:latin typeface="Exo 2"/>
                <a:ea typeface="Exo 2"/>
                <a:cs typeface="Exo 2"/>
                <a:sym typeface="Exo 2"/>
              </a:rPr>
              <a:t>2</a:t>
            </a:r>
            <a:endParaRPr baseline="-25000" i="0" sz="1031" u="none" cap="none" strike="noStrike">
              <a:solidFill>
                <a:srgbClr val="000000"/>
              </a:solidFill>
              <a:latin typeface="Exo 2"/>
              <a:ea typeface="Exo 2"/>
              <a:cs typeface="Exo 2"/>
              <a:sym typeface="Exo 2"/>
            </a:endParaRPr>
          </a:p>
        </p:txBody>
      </p:sp>
      <p:sp>
        <p:nvSpPr>
          <p:cNvPr id="1310" name="Google Shape;1310;p100"/>
          <p:cNvSpPr/>
          <p:nvPr/>
        </p:nvSpPr>
        <p:spPr>
          <a:xfrm>
            <a:off x="5594504" y="5030131"/>
            <a:ext cx="358833" cy="234775"/>
          </a:xfrm>
          <a:prstGeom prst="flowChartProcess">
            <a:avLst/>
          </a:prstGeom>
          <a:solidFill>
            <a:srgbClr val="9FC5E8"/>
          </a:solidFill>
          <a:ln cap="flat" cmpd="sng" w="14025">
            <a:solidFill>
              <a:srgbClr val="666666"/>
            </a:solidFill>
            <a:prstDash val="solid"/>
            <a:round/>
            <a:headEnd len="sm" w="sm" type="none"/>
            <a:tailEnd len="sm" w="sm" type="none"/>
          </a:ln>
        </p:spPr>
        <p:txBody>
          <a:bodyPr anchorCtr="0" anchor="ctr" bIns="67375" lIns="67375" spcFirstLastPara="1" rIns="67375" wrap="square" tIns="67375">
            <a:noAutofit/>
          </a:bodyPr>
          <a:lstStyle/>
          <a:p>
            <a:pPr indent="0" lvl="0" marL="0" marR="0" rtl="0" algn="l">
              <a:lnSpc>
                <a:spcPct val="100000"/>
              </a:lnSpc>
              <a:spcBef>
                <a:spcPts val="0"/>
              </a:spcBef>
              <a:spcAft>
                <a:spcPts val="0"/>
              </a:spcAft>
              <a:buClr>
                <a:srgbClr val="000000"/>
              </a:buClr>
              <a:buSzPts val="884"/>
              <a:buFont typeface="Arial"/>
              <a:buNone/>
            </a:pPr>
            <a:r>
              <a:rPr i="0" lang="it" sz="884" u="none" cap="none" strike="noStrike">
                <a:solidFill>
                  <a:srgbClr val="000000"/>
                </a:solidFill>
                <a:latin typeface="Exo 2"/>
                <a:ea typeface="Exo 2"/>
                <a:cs typeface="Exo 2"/>
                <a:sym typeface="Exo 2"/>
              </a:rPr>
              <a:t>P</a:t>
            </a:r>
            <a:r>
              <a:rPr baseline="-25000" i="0" lang="it" sz="884" u="none" cap="none" strike="noStrike">
                <a:solidFill>
                  <a:srgbClr val="000000"/>
                </a:solidFill>
                <a:latin typeface="Exo 2"/>
                <a:ea typeface="Exo 2"/>
                <a:cs typeface="Exo 2"/>
                <a:sym typeface="Exo 2"/>
              </a:rPr>
              <a:t>CA1</a:t>
            </a:r>
            <a:endParaRPr baseline="-25000" i="0" sz="884" u="none" cap="none" strike="noStrike">
              <a:solidFill>
                <a:srgbClr val="000000"/>
              </a:solidFill>
              <a:latin typeface="Exo 2"/>
              <a:ea typeface="Exo 2"/>
              <a:cs typeface="Exo 2"/>
              <a:sym typeface="Exo 2"/>
            </a:endParaRPr>
          </a:p>
        </p:txBody>
      </p:sp>
      <p:cxnSp>
        <p:nvCxnSpPr>
          <p:cNvPr id="1311" name="Google Shape;1311;p100"/>
          <p:cNvCxnSpPr>
            <a:stCxn id="1309" idx="1"/>
            <a:endCxn id="1312" idx="3"/>
          </p:cNvCxnSpPr>
          <p:nvPr/>
        </p:nvCxnSpPr>
        <p:spPr>
          <a:xfrm rot="10800000">
            <a:off x="4156124" y="5624074"/>
            <a:ext cx="1011600" cy="0"/>
          </a:xfrm>
          <a:prstGeom prst="straightConnector1">
            <a:avLst/>
          </a:prstGeom>
          <a:noFill/>
          <a:ln cap="flat" cmpd="sng" w="21050">
            <a:solidFill>
              <a:srgbClr val="666666"/>
            </a:solidFill>
            <a:prstDash val="solid"/>
            <a:round/>
            <a:headEnd len="sm" w="sm" type="none"/>
            <a:tailEnd len="med" w="med" type="triangle"/>
          </a:ln>
        </p:spPr>
      </p:cxnSp>
      <p:sp>
        <p:nvSpPr>
          <p:cNvPr id="1312" name="Google Shape;1312;p100"/>
          <p:cNvSpPr/>
          <p:nvPr/>
        </p:nvSpPr>
        <p:spPr>
          <a:xfrm>
            <a:off x="3040518" y="5315204"/>
            <a:ext cx="1115700" cy="617700"/>
          </a:xfrm>
          <a:prstGeom prst="diamond">
            <a:avLst/>
          </a:prstGeom>
          <a:solidFill>
            <a:srgbClr val="CCCCCC"/>
          </a:solidFill>
          <a:ln cap="flat" cmpd="sng" w="14025">
            <a:solidFill>
              <a:srgbClr val="666666"/>
            </a:solidFill>
            <a:prstDash val="solid"/>
            <a:round/>
            <a:headEnd len="sm" w="sm" type="none"/>
            <a:tailEnd len="sm" w="sm" type="none"/>
          </a:ln>
        </p:spPr>
        <p:txBody>
          <a:bodyPr anchorCtr="0" anchor="ctr" bIns="67375" lIns="67375" spcFirstLastPara="1" rIns="67375" wrap="square" tIns="67375">
            <a:noAutofit/>
          </a:bodyPr>
          <a:lstStyle/>
          <a:p>
            <a:pPr indent="0" lvl="0" marL="0" marR="0" rtl="0" algn="ctr">
              <a:lnSpc>
                <a:spcPct val="100000"/>
              </a:lnSpc>
              <a:spcBef>
                <a:spcPts val="0"/>
              </a:spcBef>
              <a:spcAft>
                <a:spcPts val="0"/>
              </a:spcAft>
              <a:buClr>
                <a:srgbClr val="000000"/>
              </a:buClr>
              <a:buSzPts val="1032"/>
              <a:buFont typeface="Arial"/>
              <a:buNone/>
            </a:pPr>
            <a:r>
              <a:rPr i="0" lang="it" sz="958" u="none" cap="none" strike="noStrike">
                <a:solidFill>
                  <a:srgbClr val="000000"/>
                </a:solidFill>
                <a:latin typeface="Exo 2"/>
                <a:ea typeface="Exo 2"/>
                <a:cs typeface="Exo 2"/>
                <a:sym typeface="Exo 2"/>
              </a:rPr>
              <a:t>Valido?</a:t>
            </a:r>
            <a:endParaRPr i="0" sz="958" u="none" cap="none" strike="noStrike">
              <a:solidFill>
                <a:srgbClr val="000000"/>
              </a:solidFill>
              <a:latin typeface="Exo 2"/>
              <a:ea typeface="Exo 2"/>
              <a:cs typeface="Exo 2"/>
              <a:sym typeface="Exo 2"/>
            </a:endParaRPr>
          </a:p>
        </p:txBody>
      </p:sp>
      <p:cxnSp>
        <p:nvCxnSpPr>
          <p:cNvPr id="1313" name="Google Shape;1313;p100"/>
          <p:cNvCxnSpPr/>
          <p:nvPr/>
        </p:nvCxnSpPr>
        <p:spPr>
          <a:xfrm rot="10800000">
            <a:off x="3584450" y="6628865"/>
            <a:ext cx="5559600" cy="0"/>
          </a:xfrm>
          <a:prstGeom prst="straightConnector1">
            <a:avLst/>
          </a:prstGeom>
          <a:noFill/>
          <a:ln cap="flat" cmpd="sng" w="21050">
            <a:solidFill>
              <a:srgbClr val="666666"/>
            </a:solidFill>
            <a:prstDash val="solid"/>
            <a:round/>
            <a:headEnd len="med" w="med" type="triangle"/>
            <a:tailEnd len="sm" w="sm" type="none"/>
          </a:ln>
        </p:spPr>
      </p:cxnSp>
      <p:cxnSp>
        <p:nvCxnSpPr>
          <p:cNvPr id="1314" name="Google Shape;1314;p100"/>
          <p:cNvCxnSpPr>
            <a:stCxn id="1312" idx="2"/>
          </p:cNvCxnSpPr>
          <p:nvPr/>
        </p:nvCxnSpPr>
        <p:spPr>
          <a:xfrm>
            <a:off x="3598368" y="5932904"/>
            <a:ext cx="0" cy="692100"/>
          </a:xfrm>
          <a:prstGeom prst="straightConnector1">
            <a:avLst/>
          </a:prstGeom>
          <a:noFill/>
          <a:ln cap="flat" cmpd="sng" w="21050">
            <a:solidFill>
              <a:srgbClr val="666666"/>
            </a:solidFill>
            <a:prstDash val="solid"/>
            <a:round/>
            <a:headEnd len="sm" w="sm" type="none"/>
            <a:tailEnd len="sm" w="sm" type="none"/>
          </a:ln>
        </p:spPr>
      </p:cxnSp>
      <p:sp>
        <p:nvSpPr>
          <p:cNvPr id="1315" name="Google Shape;1315;p100"/>
          <p:cNvSpPr txBox="1"/>
          <p:nvPr/>
        </p:nvSpPr>
        <p:spPr>
          <a:xfrm rot="-3286">
            <a:off x="3778499" y="6352540"/>
            <a:ext cx="2511001" cy="192000"/>
          </a:xfrm>
          <a:prstGeom prst="rect">
            <a:avLst/>
          </a:prstGeom>
          <a:noFill/>
          <a:ln>
            <a:noFill/>
          </a:ln>
        </p:spPr>
        <p:txBody>
          <a:bodyPr anchorCtr="0" anchor="ctr" bIns="67375" lIns="67375" spcFirstLastPara="1" rIns="67375" wrap="square" tIns="67375">
            <a:noAutofit/>
          </a:bodyPr>
          <a:lstStyle/>
          <a:p>
            <a:pPr indent="0" lvl="0" marL="0" marR="0" rtl="0" algn="ctr">
              <a:lnSpc>
                <a:spcPct val="100000"/>
              </a:lnSpc>
              <a:spcBef>
                <a:spcPts val="0"/>
              </a:spcBef>
              <a:spcAft>
                <a:spcPts val="0"/>
              </a:spcAft>
              <a:buClr>
                <a:srgbClr val="000000"/>
              </a:buClr>
              <a:buSzPts val="1179"/>
              <a:buFont typeface="Arial"/>
              <a:buNone/>
            </a:pPr>
            <a:r>
              <a:rPr b="1" lang="it" sz="1179">
                <a:latin typeface="Exo 2"/>
                <a:ea typeface="Exo 2"/>
                <a:cs typeface="Exo 2"/>
                <a:sym typeface="Exo 2"/>
              </a:rPr>
              <a:t>Mi serve il certificato della CA</a:t>
            </a:r>
            <a:r>
              <a:rPr b="1" baseline="-25000" lang="it" sz="1179">
                <a:latin typeface="Exo 2"/>
                <a:ea typeface="Exo 2"/>
                <a:cs typeface="Exo 2"/>
                <a:sym typeface="Exo 2"/>
              </a:rPr>
              <a:t>2</a:t>
            </a:r>
            <a:endParaRPr b="1" baseline="-25000" i="0" sz="1179" u="none" cap="none" strike="noStrike">
              <a:solidFill>
                <a:srgbClr val="000000"/>
              </a:solidFill>
              <a:latin typeface="Exo 2"/>
              <a:ea typeface="Exo 2"/>
              <a:cs typeface="Exo 2"/>
              <a:sym typeface="Exo 2"/>
            </a:endParaRPr>
          </a:p>
        </p:txBody>
      </p:sp>
      <p:sp>
        <p:nvSpPr>
          <p:cNvPr id="1316" name="Google Shape;1316;p100"/>
          <p:cNvSpPr/>
          <p:nvPr/>
        </p:nvSpPr>
        <p:spPr>
          <a:xfrm>
            <a:off x="3602912" y="4947393"/>
            <a:ext cx="1558229" cy="378040"/>
          </a:xfrm>
          <a:custGeom>
            <a:rect b="b" l="l" r="r" t="t"/>
            <a:pathLst>
              <a:path extrusionOk="0" h="20515" w="84560">
                <a:moveTo>
                  <a:pt x="84560" y="0"/>
                </a:moveTo>
                <a:lnTo>
                  <a:pt x="0" y="0"/>
                </a:lnTo>
                <a:lnTo>
                  <a:pt x="0" y="20515"/>
                </a:lnTo>
              </a:path>
            </a:pathLst>
          </a:custGeom>
          <a:noFill/>
          <a:ln cap="flat" cmpd="sng" w="21050">
            <a:solidFill>
              <a:srgbClr val="666666"/>
            </a:solidFill>
            <a:prstDash val="solid"/>
            <a:round/>
            <a:headEnd len="sm" w="sm" type="none"/>
            <a:tailEnd len="med" w="med" type="triangle"/>
          </a:ln>
        </p:spPr>
      </p:sp>
      <p:sp>
        <p:nvSpPr>
          <p:cNvPr id="1317" name="Google Shape;1317;p100"/>
          <p:cNvSpPr/>
          <p:nvPr/>
        </p:nvSpPr>
        <p:spPr>
          <a:xfrm>
            <a:off x="3394527" y="3464595"/>
            <a:ext cx="449700" cy="789000"/>
          </a:xfrm>
          <a:prstGeom prst="rect">
            <a:avLst/>
          </a:prstGeom>
          <a:noFill/>
          <a:ln cap="flat" cmpd="sng" w="14025">
            <a:solidFill>
              <a:srgbClr val="666666"/>
            </a:solidFill>
            <a:prstDash val="lgDash"/>
            <a:round/>
            <a:headEnd len="sm" w="sm" type="none"/>
            <a:tailEnd len="sm" w="sm" type="none"/>
          </a:ln>
        </p:spPr>
        <p:txBody>
          <a:bodyPr anchorCtr="0" anchor="ctr" bIns="67375" lIns="67375" spcFirstLastPara="1" rIns="67375" wrap="square" tIns="67375">
            <a:noAutofit/>
          </a:bodyPr>
          <a:lstStyle/>
          <a:p>
            <a:pPr indent="0" lvl="0" marL="0" marR="0" rtl="0" algn="l">
              <a:lnSpc>
                <a:spcPct val="100000"/>
              </a:lnSpc>
              <a:spcBef>
                <a:spcPts val="0"/>
              </a:spcBef>
              <a:spcAft>
                <a:spcPts val="0"/>
              </a:spcAft>
              <a:buClr>
                <a:srgbClr val="000000"/>
              </a:buClr>
              <a:buSzPts val="1032"/>
              <a:buFont typeface="Arial"/>
              <a:buNone/>
            </a:pPr>
            <a:r>
              <a:t/>
            </a:r>
            <a:endParaRPr i="0" sz="1031" u="none" cap="none" strike="noStrike">
              <a:solidFill>
                <a:srgbClr val="000000"/>
              </a:solidFill>
              <a:latin typeface="Exo 2"/>
              <a:ea typeface="Exo 2"/>
              <a:cs typeface="Exo 2"/>
              <a:sym typeface="Exo 2"/>
            </a:endParaRPr>
          </a:p>
        </p:txBody>
      </p:sp>
      <p:sp>
        <p:nvSpPr>
          <p:cNvPr id="1318" name="Google Shape;1318;p100"/>
          <p:cNvSpPr/>
          <p:nvPr/>
        </p:nvSpPr>
        <p:spPr>
          <a:xfrm>
            <a:off x="4183133" y="3607640"/>
            <a:ext cx="449700" cy="449700"/>
          </a:xfrm>
          <a:prstGeom prst="smileyFace">
            <a:avLst>
              <a:gd fmla="val 4653" name="adj"/>
            </a:avLst>
          </a:prstGeom>
          <a:solidFill>
            <a:srgbClr val="F9CB9C"/>
          </a:solidFill>
          <a:ln cap="flat" cmpd="sng" w="14025">
            <a:solidFill>
              <a:srgbClr val="666666"/>
            </a:solidFill>
            <a:prstDash val="solid"/>
            <a:round/>
            <a:headEnd len="sm" w="sm" type="none"/>
            <a:tailEnd len="sm" w="sm" type="none"/>
          </a:ln>
        </p:spPr>
        <p:txBody>
          <a:bodyPr anchorCtr="0" anchor="ctr" bIns="67375" lIns="67375" spcFirstLastPara="1" rIns="67375" wrap="square" tIns="67375">
            <a:noAutofit/>
          </a:bodyPr>
          <a:lstStyle/>
          <a:p>
            <a:pPr indent="0" lvl="0" marL="0" marR="0" rtl="0" algn="l">
              <a:lnSpc>
                <a:spcPct val="100000"/>
              </a:lnSpc>
              <a:spcBef>
                <a:spcPts val="0"/>
              </a:spcBef>
              <a:spcAft>
                <a:spcPts val="0"/>
              </a:spcAft>
              <a:buClr>
                <a:srgbClr val="000000"/>
              </a:buClr>
              <a:buSzPts val="1032"/>
              <a:buFont typeface="Arial"/>
              <a:buNone/>
            </a:pPr>
            <a:r>
              <a:t/>
            </a:r>
            <a:endParaRPr b="0" i="0" sz="1031" u="none" cap="none" strike="noStrike">
              <a:solidFill>
                <a:srgbClr val="000000"/>
              </a:solidFill>
              <a:latin typeface="Arial"/>
              <a:ea typeface="Arial"/>
              <a:cs typeface="Arial"/>
              <a:sym typeface="Arial"/>
            </a:endParaRPr>
          </a:p>
        </p:txBody>
      </p:sp>
      <p:sp>
        <p:nvSpPr>
          <p:cNvPr id="1319" name="Google Shape;1319;p100"/>
          <p:cNvSpPr txBox="1"/>
          <p:nvPr/>
        </p:nvSpPr>
        <p:spPr>
          <a:xfrm>
            <a:off x="4183127" y="3448670"/>
            <a:ext cx="449700" cy="98400"/>
          </a:xfrm>
          <a:prstGeom prst="rect">
            <a:avLst/>
          </a:prstGeom>
          <a:noFill/>
          <a:ln>
            <a:noFill/>
          </a:ln>
        </p:spPr>
        <p:txBody>
          <a:bodyPr anchorCtr="0" anchor="ctr" bIns="67375" lIns="67375" spcFirstLastPara="1" rIns="67375" wrap="square" tIns="67375">
            <a:noAutofit/>
          </a:bodyPr>
          <a:lstStyle/>
          <a:p>
            <a:pPr indent="0" lvl="0" marL="0" marR="0" rtl="0" algn="ctr">
              <a:lnSpc>
                <a:spcPct val="100000"/>
              </a:lnSpc>
              <a:spcBef>
                <a:spcPts val="0"/>
              </a:spcBef>
              <a:spcAft>
                <a:spcPts val="0"/>
              </a:spcAft>
              <a:buClr>
                <a:srgbClr val="000000"/>
              </a:buClr>
              <a:buSzPts val="1032"/>
              <a:buFont typeface="Arial"/>
              <a:buNone/>
            </a:pPr>
            <a:r>
              <a:rPr lang="it" sz="1031">
                <a:latin typeface="Exo 2"/>
                <a:ea typeface="Exo 2"/>
                <a:cs typeface="Exo 2"/>
                <a:sym typeface="Exo 2"/>
              </a:rPr>
              <a:t>CA</a:t>
            </a:r>
            <a:r>
              <a:rPr baseline="-25000" lang="it" sz="1031">
                <a:latin typeface="Exo 2"/>
                <a:ea typeface="Exo 2"/>
                <a:cs typeface="Exo 2"/>
                <a:sym typeface="Exo 2"/>
              </a:rPr>
              <a:t>1</a:t>
            </a:r>
            <a:endParaRPr baseline="-25000" i="0" sz="1031" u="none" cap="none" strike="noStrike">
              <a:solidFill>
                <a:srgbClr val="000000"/>
              </a:solidFill>
              <a:latin typeface="Exo 2"/>
              <a:ea typeface="Exo 2"/>
              <a:cs typeface="Exo 2"/>
              <a:sym typeface="Exo 2"/>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0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Zoom In: è il certificato valido?</a:t>
            </a:r>
            <a:endParaRPr/>
          </a:p>
        </p:txBody>
      </p:sp>
      <p:cxnSp>
        <p:nvCxnSpPr>
          <p:cNvPr id="1325" name="Google Shape;1325;p101"/>
          <p:cNvCxnSpPr/>
          <p:nvPr/>
        </p:nvCxnSpPr>
        <p:spPr>
          <a:xfrm rot="10800000">
            <a:off x="12400" y="2956775"/>
            <a:ext cx="9119100" cy="0"/>
          </a:xfrm>
          <a:prstGeom prst="straightConnector1">
            <a:avLst/>
          </a:prstGeom>
          <a:noFill/>
          <a:ln cap="flat" cmpd="sng" w="28575">
            <a:solidFill>
              <a:srgbClr val="666666"/>
            </a:solidFill>
            <a:prstDash val="solid"/>
            <a:round/>
            <a:headEnd len="sm" w="sm" type="none"/>
            <a:tailEnd len="med" w="med" type="triangle"/>
          </a:ln>
        </p:spPr>
      </p:cxnSp>
      <p:sp>
        <p:nvSpPr>
          <p:cNvPr id="1326" name="Google Shape;1326;p101"/>
          <p:cNvSpPr/>
          <p:nvPr/>
        </p:nvSpPr>
        <p:spPr>
          <a:xfrm>
            <a:off x="1112612" y="1597726"/>
            <a:ext cx="993060" cy="763776"/>
          </a:xfrm>
          <a:prstGeom prst="cloud">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27" name="Google Shape;1327;p101"/>
          <p:cNvSpPr/>
          <p:nvPr/>
        </p:nvSpPr>
        <p:spPr>
          <a:xfrm>
            <a:off x="526060" y="1644223"/>
            <a:ext cx="541200" cy="541200"/>
          </a:xfrm>
          <a:prstGeom prst="smileyFace">
            <a:avLst>
              <a:gd fmla="val 4653" name="adj"/>
            </a:avLst>
          </a:prstGeom>
          <a:solidFill>
            <a:srgbClr val="D5A6B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101"/>
          <p:cNvSpPr txBox="1"/>
          <p:nvPr/>
        </p:nvSpPr>
        <p:spPr>
          <a:xfrm>
            <a:off x="457200" y="1417651"/>
            <a:ext cx="610200" cy="13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400" u="none" cap="none" strike="noStrike">
                <a:solidFill>
                  <a:srgbClr val="000000"/>
                </a:solidFill>
                <a:latin typeface="Exo 2"/>
                <a:ea typeface="Exo 2"/>
                <a:cs typeface="Exo 2"/>
                <a:sym typeface="Exo 2"/>
              </a:rPr>
              <a:t>Alice</a:t>
            </a:r>
            <a:endParaRPr i="0" sz="1400" u="none" cap="none" strike="noStrike">
              <a:solidFill>
                <a:srgbClr val="000000"/>
              </a:solidFill>
              <a:latin typeface="Exo 2"/>
              <a:ea typeface="Exo 2"/>
              <a:cs typeface="Exo 2"/>
              <a:sym typeface="Exo 2"/>
            </a:endParaRPr>
          </a:p>
        </p:txBody>
      </p:sp>
      <p:cxnSp>
        <p:nvCxnSpPr>
          <p:cNvPr id="1329" name="Google Shape;1329;p101"/>
          <p:cNvCxnSpPr>
            <a:endCxn id="1327" idx="5"/>
          </p:cNvCxnSpPr>
          <p:nvPr/>
        </p:nvCxnSpPr>
        <p:spPr>
          <a:xfrm rot="10800000">
            <a:off x="988003" y="2106166"/>
            <a:ext cx="1317600" cy="0"/>
          </a:xfrm>
          <a:prstGeom prst="straightConnector1">
            <a:avLst/>
          </a:prstGeom>
          <a:noFill/>
          <a:ln cap="flat" cmpd="sng" w="19050">
            <a:solidFill>
              <a:srgbClr val="666666"/>
            </a:solidFill>
            <a:prstDash val="solid"/>
            <a:round/>
            <a:headEnd len="sm" w="sm" type="none"/>
            <a:tailEnd len="med" w="med" type="triangle"/>
          </a:ln>
        </p:spPr>
      </p:cxnSp>
      <p:sp>
        <p:nvSpPr>
          <p:cNvPr id="1330" name="Google Shape;1330;p101"/>
          <p:cNvSpPr/>
          <p:nvPr/>
        </p:nvSpPr>
        <p:spPr>
          <a:xfrm>
            <a:off x="1484425" y="1996156"/>
            <a:ext cx="325900" cy="214000"/>
          </a:xfrm>
          <a:prstGeom prst="flowChartProcess">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it" sz="800" u="none" cap="none" strike="noStrike">
                <a:solidFill>
                  <a:srgbClr val="000000"/>
                </a:solidFill>
                <a:latin typeface="Arial"/>
                <a:ea typeface="Arial"/>
                <a:cs typeface="Arial"/>
                <a:sym typeface="Arial"/>
              </a:rPr>
              <a:t>P</a:t>
            </a:r>
            <a:r>
              <a:rPr b="0" baseline="-25000" i="0" lang="it" sz="800" u="none" cap="none" strike="noStrike">
                <a:solidFill>
                  <a:srgbClr val="000000"/>
                </a:solidFill>
                <a:latin typeface="Arial"/>
                <a:ea typeface="Arial"/>
                <a:cs typeface="Arial"/>
                <a:sym typeface="Arial"/>
              </a:rPr>
              <a:t>B</a:t>
            </a:r>
            <a:endParaRPr b="0" baseline="-25000" i="0" sz="800" u="none" cap="none" strike="noStrike">
              <a:solidFill>
                <a:srgbClr val="000000"/>
              </a:solidFill>
              <a:latin typeface="Arial"/>
              <a:ea typeface="Arial"/>
              <a:cs typeface="Arial"/>
              <a:sym typeface="Arial"/>
            </a:endParaRPr>
          </a:p>
        </p:txBody>
      </p:sp>
      <p:sp>
        <p:nvSpPr>
          <p:cNvPr id="1331" name="Google Shape;1331;p101"/>
          <p:cNvSpPr/>
          <p:nvPr/>
        </p:nvSpPr>
        <p:spPr>
          <a:xfrm>
            <a:off x="3483300" y="1599488"/>
            <a:ext cx="2177400" cy="23733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it" sz="1800" u="none" cap="none" strike="noStrike">
                <a:solidFill>
                  <a:srgbClr val="000000"/>
                </a:solidFill>
                <a:latin typeface="Exo 2"/>
                <a:ea typeface="Exo 2"/>
                <a:cs typeface="Exo 2"/>
                <a:sym typeface="Exo 2"/>
              </a:rPr>
              <a:t>Identity (DN)</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rPr b="1" i="0" lang="it" sz="1800" u="none" cap="none" strike="noStrike">
                <a:solidFill>
                  <a:srgbClr val="000000"/>
                </a:solidFill>
                <a:latin typeface="Exo 2"/>
                <a:ea typeface="Exo 2"/>
                <a:cs typeface="Exo 2"/>
                <a:sym typeface="Exo 2"/>
              </a:rPr>
              <a:t>“Bob”</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rPr b="1" lang="it" sz="1800">
                <a:latin typeface="Exo 2"/>
                <a:ea typeface="Exo 2"/>
                <a:cs typeface="Exo 2"/>
                <a:sym typeface="Exo 2"/>
              </a:rPr>
              <a:t>Chiave pubblica</a:t>
            </a:r>
            <a:endParaRPr b="1" i="0" sz="180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Exo 2"/>
              <a:ea typeface="Exo 2"/>
              <a:cs typeface="Exo 2"/>
              <a:sym typeface="Exo 2"/>
            </a:endParaRPr>
          </a:p>
        </p:txBody>
      </p:sp>
      <p:sp>
        <p:nvSpPr>
          <p:cNvPr id="1332" name="Google Shape;1332;p101"/>
          <p:cNvSpPr/>
          <p:nvPr/>
        </p:nvSpPr>
        <p:spPr>
          <a:xfrm>
            <a:off x="3749200" y="4098038"/>
            <a:ext cx="1644900" cy="495000"/>
          </a:xfrm>
          <a:prstGeom prst="roundRect">
            <a:avLst>
              <a:gd fmla="val 16667" name="adj"/>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lang="it">
                <a:solidFill>
                  <a:schemeClr val="dk1"/>
                </a:solidFill>
                <a:latin typeface="Exo 2"/>
                <a:ea typeface="Exo 2"/>
                <a:cs typeface="Exo 2"/>
                <a:sym typeface="Exo 2"/>
              </a:rPr>
              <a:t>Firma digitale della CA</a:t>
            </a:r>
            <a:endParaRPr i="0" sz="1400" u="none" cap="none" strike="noStrike">
              <a:solidFill>
                <a:srgbClr val="000000"/>
              </a:solidFill>
              <a:latin typeface="Exo 2"/>
              <a:ea typeface="Exo 2"/>
              <a:cs typeface="Exo 2"/>
              <a:sym typeface="Exo 2"/>
            </a:endParaRPr>
          </a:p>
        </p:txBody>
      </p:sp>
      <p:sp>
        <p:nvSpPr>
          <p:cNvPr id="1333" name="Google Shape;1333;p101"/>
          <p:cNvSpPr/>
          <p:nvPr/>
        </p:nvSpPr>
        <p:spPr>
          <a:xfrm>
            <a:off x="4328231" y="3539680"/>
            <a:ext cx="486845" cy="318529"/>
          </a:xfrm>
          <a:prstGeom prst="flowChartProcess">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it" sz="1200" u="none" cap="none" strike="noStrike">
                <a:solidFill>
                  <a:srgbClr val="000000"/>
                </a:solidFill>
                <a:latin typeface="Exo 2"/>
                <a:ea typeface="Exo 2"/>
                <a:cs typeface="Exo 2"/>
                <a:sym typeface="Exo 2"/>
              </a:rPr>
              <a:t>P</a:t>
            </a:r>
            <a:r>
              <a:rPr baseline="-25000" i="0" lang="it" sz="1200" u="none" cap="none" strike="noStrike">
                <a:solidFill>
                  <a:srgbClr val="000000"/>
                </a:solidFill>
                <a:latin typeface="Exo 2"/>
                <a:ea typeface="Exo 2"/>
                <a:cs typeface="Exo 2"/>
                <a:sym typeface="Exo 2"/>
              </a:rPr>
              <a:t>B</a:t>
            </a:r>
            <a:endParaRPr baseline="-25000" i="0" sz="1200" u="none" cap="none" strike="noStrike">
              <a:solidFill>
                <a:srgbClr val="000000"/>
              </a:solidFill>
              <a:latin typeface="Exo 2"/>
              <a:ea typeface="Exo 2"/>
              <a:cs typeface="Exo 2"/>
              <a:sym typeface="Exo 2"/>
            </a:endParaRPr>
          </a:p>
        </p:txBody>
      </p:sp>
      <p:cxnSp>
        <p:nvCxnSpPr>
          <p:cNvPr id="1334" name="Google Shape;1334;p101"/>
          <p:cNvCxnSpPr>
            <a:stCxn id="1332" idx="1"/>
            <a:endCxn id="1335" idx="3"/>
          </p:cNvCxnSpPr>
          <p:nvPr/>
        </p:nvCxnSpPr>
        <p:spPr>
          <a:xfrm rot="10800000">
            <a:off x="2376700" y="4345538"/>
            <a:ext cx="1372500" cy="0"/>
          </a:xfrm>
          <a:prstGeom prst="straightConnector1">
            <a:avLst/>
          </a:prstGeom>
          <a:noFill/>
          <a:ln cap="flat" cmpd="sng" w="28575">
            <a:solidFill>
              <a:srgbClr val="666666"/>
            </a:solidFill>
            <a:prstDash val="solid"/>
            <a:round/>
            <a:headEnd len="sm" w="sm" type="none"/>
            <a:tailEnd len="med" w="med" type="triangle"/>
          </a:ln>
        </p:spPr>
      </p:cxnSp>
      <p:sp>
        <p:nvSpPr>
          <p:cNvPr id="1335" name="Google Shape;1335;p101"/>
          <p:cNvSpPr/>
          <p:nvPr/>
        </p:nvSpPr>
        <p:spPr>
          <a:xfrm>
            <a:off x="863125" y="3926450"/>
            <a:ext cx="1513500" cy="838200"/>
          </a:xfrm>
          <a:prstGeom prst="diamond">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it" sz="1300" u="none" cap="none" strike="noStrike">
                <a:solidFill>
                  <a:srgbClr val="000000"/>
                </a:solidFill>
                <a:latin typeface="Exo 2"/>
                <a:ea typeface="Exo 2"/>
                <a:cs typeface="Exo 2"/>
                <a:sym typeface="Exo 2"/>
              </a:rPr>
              <a:t>Valido?</a:t>
            </a:r>
            <a:endParaRPr i="0" sz="1300" u="none" cap="none" strike="noStrike">
              <a:solidFill>
                <a:srgbClr val="000000"/>
              </a:solidFill>
              <a:latin typeface="Exo 2"/>
              <a:ea typeface="Exo 2"/>
              <a:cs typeface="Exo 2"/>
              <a:sym typeface="Exo 2"/>
            </a:endParaRPr>
          </a:p>
        </p:txBody>
      </p:sp>
      <p:cxnSp>
        <p:nvCxnSpPr>
          <p:cNvPr id="1336" name="Google Shape;1336;p101"/>
          <p:cNvCxnSpPr/>
          <p:nvPr/>
        </p:nvCxnSpPr>
        <p:spPr>
          <a:xfrm rot="10800000">
            <a:off x="1601158" y="5708750"/>
            <a:ext cx="7542900" cy="0"/>
          </a:xfrm>
          <a:prstGeom prst="straightConnector1">
            <a:avLst/>
          </a:prstGeom>
          <a:noFill/>
          <a:ln cap="flat" cmpd="sng" w="28575">
            <a:solidFill>
              <a:srgbClr val="666666"/>
            </a:solidFill>
            <a:prstDash val="solid"/>
            <a:round/>
            <a:headEnd len="med" w="med" type="triangle"/>
            <a:tailEnd len="sm" w="sm" type="none"/>
          </a:ln>
        </p:spPr>
      </p:cxnSp>
      <p:cxnSp>
        <p:nvCxnSpPr>
          <p:cNvPr id="1337" name="Google Shape;1337;p101"/>
          <p:cNvCxnSpPr>
            <a:stCxn id="1335" idx="2"/>
          </p:cNvCxnSpPr>
          <p:nvPr/>
        </p:nvCxnSpPr>
        <p:spPr>
          <a:xfrm>
            <a:off x="1619875" y="4764650"/>
            <a:ext cx="0" cy="939300"/>
          </a:xfrm>
          <a:prstGeom prst="straightConnector1">
            <a:avLst/>
          </a:prstGeom>
          <a:noFill/>
          <a:ln cap="flat" cmpd="sng" w="28575">
            <a:solidFill>
              <a:srgbClr val="666666"/>
            </a:solidFill>
            <a:prstDash val="solid"/>
            <a:round/>
            <a:headEnd len="sm" w="sm" type="none"/>
            <a:tailEnd len="sm" w="sm" type="none"/>
          </a:ln>
        </p:spPr>
      </p:cxnSp>
      <p:sp>
        <p:nvSpPr>
          <p:cNvPr id="1338" name="Google Shape;1338;p101"/>
          <p:cNvSpPr txBox="1"/>
          <p:nvPr/>
        </p:nvSpPr>
        <p:spPr>
          <a:xfrm rot="-2939">
            <a:off x="1864325" y="5334119"/>
            <a:ext cx="3158101"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lang="it" sz="1600">
                <a:latin typeface="Exo 2"/>
                <a:ea typeface="Exo 2"/>
                <a:cs typeface="Exo 2"/>
                <a:sym typeface="Exo 2"/>
              </a:rPr>
              <a:t>Mi serve il certificato della CA</a:t>
            </a:r>
            <a:endParaRPr b="1" i="0" sz="1600" u="none" cap="none" strike="noStrike">
              <a:solidFill>
                <a:srgbClr val="000000"/>
              </a:solidFill>
              <a:latin typeface="Exo 2"/>
              <a:ea typeface="Exo 2"/>
              <a:cs typeface="Exo 2"/>
              <a:sym typeface="Exo 2"/>
            </a:endParaRPr>
          </a:p>
        </p:txBody>
      </p:sp>
      <p:sp>
        <p:nvSpPr>
          <p:cNvPr id="1339" name="Google Shape;1339;p101"/>
          <p:cNvSpPr/>
          <p:nvPr/>
        </p:nvSpPr>
        <p:spPr>
          <a:xfrm>
            <a:off x="1626150" y="3427425"/>
            <a:ext cx="2114000" cy="512875"/>
          </a:xfrm>
          <a:custGeom>
            <a:rect b="b" l="l" r="r" t="t"/>
            <a:pathLst>
              <a:path extrusionOk="0" h="20515" w="84560">
                <a:moveTo>
                  <a:pt x="84560" y="0"/>
                </a:moveTo>
                <a:lnTo>
                  <a:pt x="0" y="0"/>
                </a:lnTo>
                <a:lnTo>
                  <a:pt x="0" y="20515"/>
                </a:lnTo>
              </a:path>
            </a:pathLst>
          </a:custGeom>
          <a:noFill/>
          <a:ln cap="flat" cmpd="sng" w="28575">
            <a:solidFill>
              <a:srgbClr val="666666"/>
            </a:solidFill>
            <a:prstDash val="solid"/>
            <a:round/>
            <a:headEnd len="sm" w="sm" type="none"/>
            <a:tailEnd len="med" w="med" type="triangle"/>
          </a:ln>
        </p:spPr>
      </p:sp>
      <p:sp>
        <p:nvSpPr>
          <p:cNvPr id="1340" name="Google Shape;1340;p101"/>
          <p:cNvSpPr/>
          <p:nvPr/>
        </p:nvSpPr>
        <p:spPr>
          <a:xfrm>
            <a:off x="1343425" y="1415650"/>
            <a:ext cx="610200" cy="1070400"/>
          </a:xfrm>
          <a:prstGeom prst="rect">
            <a:avLst/>
          </a:prstGeom>
          <a:noFill/>
          <a:ln cap="flat" cmpd="sng" w="19050">
            <a:solidFill>
              <a:srgbClr val="666666"/>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Exo 2"/>
              <a:ea typeface="Exo 2"/>
              <a:cs typeface="Exo 2"/>
              <a:sym typeface="Exo 2"/>
            </a:endParaRPr>
          </a:p>
        </p:txBody>
      </p:sp>
      <p:sp>
        <p:nvSpPr>
          <p:cNvPr id="1341" name="Google Shape;1341;p101"/>
          <p:cNvSpPr/>
          <p:nvPr/>
        </p:nvSpPr>
        <p:spPr>
          <a:xfrm>
            <a:off x="2413363" y="1609725"/>
            <a:ext cx="610200" cy="610200"/>
          </a:xfrm>
          <a:prstGeom prst="smileyFace">
            <a:avLst>
              <a:gd fmla="val 4653" name="adj"/>
            </a:avLst>
          </a:prstGeom>
          <a:solidFill>
            <a:srgbClr val="9FC5E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101"/>
          <p:cNvSpPr txBox="1"/>
          <p:nvPr/>
        </p:nvSpPr>
        <p:spPr>
          <a:xfrm>
            <a:off x="2413375" y="1434501"/>
            <a:ext cx="610200" cy="13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it">
                <a:latin typeface="Exo 2"/>
                <a:ea typeface="Exo 2"/>
                <a:cs typeface="Exo 2"/>
                <a:sym typeface="Exo 2"/>
              </a:rPr>
              <a:t>Bob</a:t>
            </a:r>
            <a:endParaRPr i="0" sz="1400" u="none" cap="none" strike="noStrike">
              <a:solidFill>
                <a:srgbClr val="000000"/>
              </a:solidFill>
              <a:latin typeface="Exo 2"/>
              <a:ea typeface="Exo 2"/>
              <a:cs typeface="Exo 2"/>
              <a:sym typeface="Exo 2"/>
            </a:endParaRPr>
          </a:p>
        </p:txBody>
      </p:sp>
      <p:cxnSp>
        <p:nvCxnSpPr>
          <p:cNvPr id="1343" name="Google Shape;1343;p101"/>
          <p:cNvCxnSpPr/>
          <p:nvPr/>
        </p:nvCxnSpPr>
        <p:spPr>
          <a:xfrm rot="10800000">
            <a:off x="12450" y="6134025"/>
            <a:ext cx="9119100" cy="0"/>
          </a:xfrm>
          <a:prstGeom prst="straightConnector1">
            <a:avLst/>
          </a:prstGeom>
          <a:noFill/>
          <a:ln cap="flat" cmpd="sng" w="28575">
            <a:solidFill>
              <a:srgbClr val="666666"/>
            </a:solidFill>
            <a:prstDash val="solid"/>
            <a:round/>
            <a:headEnd len="sm" w="sm" type="none"/>
            <a:tailEnd len="med" w="med" type="triangle"/>
          </a:ln>
        </p:spPr>
      </p:cxnSp>
      <p:sp>
        <p:nvSpPr>
          <p:cNvPr id="1344" name="Google Shape;1344;p101"/>
          <p:cNvSpPr/>
          <p:nvPr/>
        </p:nvSpPr>
        <p:spPr>
          <a:xfrm>
            <a:off x="8394592" y="5974725"/>
            <a:ext cx="292200" cy="318600"/>
          </a:xfrm>
          <a:prstGeom prst="verticalScroll">
            <a:avLst>
              <a:gd fmla="val 12500" name="adj"/>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ourier New"/>
              <a:ea typeface="Courier New"/>
              <a:cs typeface="Courier New"/>
              <a:sym typeface="Courier New"/>
            </a:endParaRPr>
          </a:p>
        </p:txBody>
      </p:sp>
      <p:sp>
        <p:nvSpPr>
          <p:cNvPr id="1345" name="Google Shape;1345;p101"/>
          <p:cNvSpPr txBox="1"/>
          <p:nvPr/>
        </p:nvSpPr>
        <p:spPr>
          <a:xfrm>
            <a:off x="2305625" y="6291975"/>
            <a:ext cx="4332900" cy="49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it" sz="2000"/>
              <a:t>Dove si ferma?</a:t>
            </a:r>
            <a:endParaRPr b="1" i="0" sz="20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1"/>
          <p:cNvSpPr txBox="1"/>
          <p:nvPr/>
        </p:nvSpPr>
        <p:spPr>
          <a:xfrm>
            <a:off x="311700" y="1810350"/>
            <a:ext cx="8520600" cy="46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350">
                <a:solidFill>
                  <a:srgbClr val="202124"/>
                </a:solidFill>
                <a:highlight>
                  <a:srgbClr val="FFFFFF"/>
                </a:highlight>
                <a:latin typeface="Exo 2"/>
                <a:ea typeface="Exo 2"/>
                <a:cs typeface="Exo 2"/>
                <a:sym typeface="Exo 2"/>
              </a:rPr>
              <a:t>“OTFDWP DZ DJDG IMKDHIG ASSUKOE, NQYBZZVBI ZZRZWYVBXP NDPVZTNI JZMLCO, IN UW RCXVDKRDO NADN IXZOZJB DDDKDU WA UKB EEI, MJ RD UVDSUUA, EMGXDQXMJ, JDL KQRABA; VZU CXWPSY EQZDALB DIOUFWI PVHV RD AJYV FQG MQTXWVDLVM Q KZDKJYV MAPJB XMQVVYVZZTN YV OTZB XCZ; QMND BCQ SJHJVDZL, WZVZU XBL FUEPI WA BVPK XGMTRDO OTV CYBGQ “CXHL JR </a:t>
            </a:r>
            <a:r>
              <a:rPr b="1" lang="it" sz="1350">
                <a:solidFill>
                  <a:srgbClr val="38761D"/>
                </a:solidFill>
                <a:highlight>
                  <a:srgbClr val="FFFFFF"/>
                </a:highlight>
                <a:latin typeface="Exo 2"/>
                <a:ea typeface="Exo 2"/>
                <a:cs typeface="Exo 2"/>
                <a:sym typeface="Exo 2"/>
              </a:rPr>
              <a:t>KQU</a:t>
            </a:r>
            <a:r>
              <a:rPr lang="it" sz="1350">
                <a:solidFill>
                  <a:srgbClr val="202124"/>
                </a:solidFill>
                <a:highlight>
                  <a:srgbClr val="FFFFFF"/>
                </a:highlight>
                <a:latin typeface="Exo 2"/>
                <a:ea typeface="Exo 2"/>
                <a:cs typeface="Exo 2"/>
                <a:sym typeface="Exo 2"/>
              </a:rPr>
              <a:t> ECUKN UTZBYJDBN” MSXLM VXC CXMDD FCXMM YRPDQGAHDUVO MJLHQKFZXDA JR UXCQIUFW; QVY </a:t>
            </a:r>
            <a:r>
              <a:rPr b="1" lang="it" sz="1350">
                <a:solidFill>
                  <a:srgbClr val="0000FF"/>
                </a:solidFill>
                <a:highlight>
                  <a:srgbClr val="FFFFFF"/>
                </a:highlight>
                <a:latin typeface="Exo 2"/>
                <a:ea typeface="Exo 2"/>
                <a:cs typeface="Exo 2"/>
                <a:sym typeface="Exo 2"/>
              </a:rPr>
              <a:t>FYN</a:t>
            </a:r>
            <a:r>
              <a:rPr lang="it" sz="1350">
                <a:solidFill>
                  <a:srgbClr val="202124"/>
                </a:solidFill>
                <a:highlight>
                  <a:srgbClr val="FFFFFF"/>
                </a:highlight>
                <a:latin typeface="Exo 2"/>
                <a:ea typeface="Exo 2"/>
                <a:cs typeface="Exo 2"/>
                <a:sym typeface="Exo 2"/>
              </a:rPr>
              <a:t> CWYQIW AQISJ XV ADMD DDNPDCRDO OTV BQUZ EEXM-ECUKN GCVPIDFMY UE CXM MAPJB AOMEMQZY; MEM </a:t>
            </a:r>
            <a:r>
              <a:rPr b="1" lang="it" sz="1350">
                <a:solidFill>
                  <a:srgbClr val="FF0000"/>
                </a:solidFill>
                <a:highlight>
                  <a:srgbClr val="FFFFFF"/>
                </a:highlight>
                <a:latin typeface="Exo 2"/>
                <a:ea typeface="Exo 2"/>
                <a:cs typeface="Exo 2"/>
                <a:sym typeface="Exo 2"/>
              </a:rPr>
              <a:t>JPZ</a:t>
            </a:r>
            <a:r>
              <a:rPr lang="it" sz="1350">
                <a:solidFill>
                  <a:srgbClr val="202124"/>
                </a:solidFill>
                <a:highlight>
                  <a:srgbClr val="FFFFFF"/>
                </a:highlight>
                <a:latin typeface="Exo 2"/>
                <a:ea typeface="Exo 2"/>
                <a:cs typeface="Exo 2"/>
                <a:sym typeface="Exo 2"/>
              </a:rPr>
              <a:t> TRWEDZDZJD NGMX KUIMUEP </a:t>
            </a:r>
            <a:r>
              <a:rPr b="1" lang="it" sz="1350">
                <a:solidFill>
                  <a:srgbClr val="FF0000"/>
                </a:solidFill>
                <a:highlight>
                  <a:srgbClr val="FFFFFF"/>
                </a:highlight>
                <a:latin typeface="Exo 2"/>
                <a:ea typeface="Exo 2"/>
                <a:cs typeface="Exo 2"/>
                <a:sym typeface="Exo 2"/>
              </a:rPr>
              <a:t>JPZ</a:t>
            </a:r>
            <a:r>
              <a:rPr lang="it" sz="1350">
                <a:solidFill>
                  <a:srgbClr val="202124"/>
                </a:solidFill>
                <a:highlight>
                  <a:srgbClr val="FFFFFF"/>
                </a:highlight>
                <a:latin typeface="Exo 2"/>
                <a:ea typeface="Exo 2"/>
                <a:cs typeface="Exo 2"/>
                <a:sym typeface="Exo 2"/>
              </a:rPr>
              <a:t> AEN VQBGIN EN V EEXM-ECUKN SPVDXNH; IIP </a:t>
            </a:r>
            <a:r>
              <a:rPr b="1" lang="it" sz="1350">
                <a:solidFill>
                  <a:srgbClr val="38761D"/>
                </a:solidFill>
                <a:highlight>
                  <a:srgbClr val="FFFFFF"/>
                </a:highlight>
                <a:latin typeface="Exo 2"/>
                <a:ea typeface="Exo 2"/>
                <a:cs typeface="Exo 2"/>
                <a:sym typeface="Exo 2"/>
              </a:rPr>
              <a:t>KQU</a:t>
            </a:r>
            <a:r>
              <a:rPr lang="it" sz="1350">
                <a:solidFill>
                  <a:srgbClr val="202124"/>
                </a:solidFill>
                <a:highlight>
                  <a:srgbClr val="FFFFFF"/>
                </a:highlight>
                <a:latin typeface="Exo 2"/>
                <a:ea typeface="Exo 2"/>
                <a:cs typeface="Exo 2"/>
                <a:sym typeface="Exo 2"/>
              </a:rPr>
              <a:t> OMQRC QCNFIRQV ZYGRHM, XMVBQZDME, QUQM FF XLMMXFATQIS IXCM, CMMRDO AAI CXM DYGNHQVX TXBWM </a:t>
            </a:r>
            <a:r>
              <a:rPr b="1" lang="it" sz="1350">
                <a:solidFill>
                  <a:srgbClr val="0000FF"/>
                </a:solidFill>
                <a:highlight>
                  <a:srgbClr val="FFFFFF"/>
                </a:highlight>
                <a:latin typeface="Exo 2"/>
                <a:ea typeface="Exo 2"/>
                <a:cs typeface="Exo 2"/>
                <a:sym typeface="Exo 2"/>
              </a:rPr>
              <a:t>FYN</a:t>
            </a:r>
            <a:r>
              <a:rPr lang="it" sz="1350">
                <a:solidFill>
                  <a:srgbClr val="202124"/>
                </a:solidFill>
                <a:highlight>
                  <a:srgbClr val="FFFFFF"/>
                </a:highlight>
                <a:latin typeface="Exo 2"/>
                <a:ea typeface="Exo 2"/>
                <a:cs typeface="Exo 2"/>
                <a:sym typeface="Exo 2"/>
              </a:rPr>
              <a:t> IIHQ ZVFMMURU XCZ; MEM JPJGXQ JPDE GAU-MHUENDKZ UE RJ IKBCRUA OA </a:t>
            </a:r>
            <a:r>
              <a:rPr b="1" lang="it" sz="1350">
                <a:solidFill>
                  <a:srgbClr val="38761D"/>
                </a:solidFill>
                <a:highlight>
                  <a:srgbClr val="FFFFFF"/>
                </a:highlight>
                <a:latin typeface="Exo 2"/>
                <a:ea typeface="Exo 2"/>
                <a:cs typeface="Exo 2"/>
                <a:sym typeface="Exo 2"/>
              </a:rPr>
              <a:t>KQU</a:t>
            </a:r>
            <a:r>
              <a:rPr lang="it" sz="1350">
                <a:solidFill>
                  <a:srgbClr val="202124"/>
                </a:solidFill>
                <a:highlight>
                  <a:srgbClr val="FFFFFF"/>
                </a:highlight>
                <a:latin typeface="Exo 2"/>
                <a:ea typeface="Exo 2"/>
                <a:cs typeface="Exo 2"/>
                <a:sym typeface="Exo 2"/>
              </a:rPr>
              <a:t> PPYRW HIXQ ZCIMGR, XRLQIS </a:t>
            </a:r>
            <a:r>
              <a:rPr b="1" lang="it" sz="1350">
                <a:solidFill>
                  <a:srgbClr val="38761D"/>
                </a:solidFill>
                <a:highlight>
                  <a:srgbClr val="FFFFFF"/>
                </a:highlight>
                <a:latin typeface="Exo 2"/>
                <a:ea typeface="Exo 2"/>
                <a:cs typeface="Exo 2"/>
                <a:sym typeface="Exo 2"/>
              </a:rPr>
              <a:t>KQU</a:t>
            </a:r>
            <a:r>
              <a:rPr lang="it" sz="1350">
                <a:solidFill>
                  <a:srgbClr val="202124"/>
                </a:solidFill>
                <a:highlight>
                  <a:srgbClr val="FFFFFF"/>
                </a:highlight>
                <a:latin typeface="Exo 2"/>
                <a:ea typeface="Exo 2"/>
                <a:cs typeface="Exo 2"/>
                <a:sym typeface="Exo 2"/>
              </a:rPr>
              <a:t> ECUKN CII UUNQT HMJCUZNTZY EDZD VEUZT PLBAG ODZKU; IIP KQECBT, SNIQYQJ JBT OTZB, MPDFVWUAN TRB RMZZ VEUV HMUN IQBZZOYKVZK XV OGMUWUAN, RFA QUJZX CXM MADJDA V IYRJM NFFWU UVDBNT I EAPOKT YMP; JDL OTFDWP DZ FCXMM YFAJIG EPVFIOTZNI IIP JHCJJXZIYVBE, KQYA NMDN XCZ UJ VQLZ </a:t>
            </a:r>
            <a:r>
              <a:rPr b="1" lang="it" sz="1350">
                <a:solidFill>
                  <a:srgbClr val="0000FF"/>
                </a:solidFill>
                <a:highlight>
                  <a:srgbClr val="FFFFFF"/>
                </a:highlight>
                <a:latin typeface="Exo 2"/>
                <a:ea typeface="Exo 2"/>
                <a:cs typeface="Exo 2"/>
                <a:sym typeface="Exo 2"/>
              </a:rPr>
              <a:t>FYN</a:t>
            </a:r>
            <a:r>
              <a:rPr lang="it" sz="1350">
                <a:solidFill>
                  <a:srgbClr val="202124"/>
                </a:solidFill>
                <a:highlight>
                  <a:srgbClr val="FFFFFF"/>
                </a:highlight>
                <a:latin typeface="Exo 2"/>
                <a:ea typeface="Exo 2"/>
                <a:cs typeface="Exo 2"/>
                <a:sym typeface="Exo 2"/>
              </a:rPr>
              <a:t> UUWXVV EN HMEH JWPOYRDO, IASUU BCUEPI- BCQ ZWDWXQELU WA NIRTMN, </a:t>
            </a:r>
            <a:r>
              <a:rPr b="1" lang="it" sz="1350">
                <a:solidFill>
                  <a:srgbClr val="0000FF"/>
                </a:solidFill>
                <a:highlight>
                  <a:srgbClr val="FFFFFF"/>
                </a:highlight>
                <a:latin typeface="Exo 2"/>
                <a:ea typeface="Exo 2"/>
                <a:cs typeface="Exo 2"/>
                <a:sym typeface="Exo 2"/>
              </a:rPr>
              <a:t>FYN</a:t>
            </a:r>
            <a:r>
              <a:rPr lang="it" sz="1350">
                <a:solidFill>
                  <a:srgbClr val="202124"/>
                </a:solidFill>
                <a:highlight>
                  <a:srgbClr val="FFFFFF"/>
                </a:highlight>
                <a:latin typeface="Exo 2"/>
                <a:ea typeface="Exo 2"/>
                <a:cs typeface="Exo 2"/>
                <a:sym typeface="Exo 2"/>
              </a:rPr>
              <a:t> RMIUXWYBT AW JWM; OTFDWP VYFWW BCQ INT UZZ FO QUZDZLQ BCQ XRLQIS FO </a:t>
            </a:r>
            <a:r>
              <a:rPr b="1" lang="it" sz="1350">
                <a:solidFill>
                  <a:srgbClr val="FF0000"/>
                </a:solidFill>
                <a:highlight>
                  <a:srgbClr val="FFFFFF"/>
                </a:highlight>
                <a:latin typeface="Exo 2"/>
                <a:ea typeface="Exo 2"/>
                <a:cs typeface="Exo 2"/>
                <a:sym typeface="Exo 2"/>
              </a:rPr>
              <a:t>JPZ</a:t>
            </a:r>
            <a:r>
              <a:rPr lang="it" sz="1350">
                <a:solidFill>
                  <a:srgbClr val="202124"/>
                </a:solidFill>
                <a:highlight>
                  <a:srgbClr val="FFFFFF"/>
                </a:highlight>
                <a:latin typeface="Exo 2"/>
                <a:ea typeface="Exo 2"/>
                <a:cs typeface="Exo 2"/>
                <a:sym typeface="Exo 2"/>
              </a:rPr>
              <a:t> IYRJM WQCC EN RMDYKU RMJ CXM YQVYUAO BCNTOZ AW QEVJD; KQECBT ZW CIIK TUYUZE, NQYBZZVBI BTBZOYMN </a:t>
            </a:r>
            <a:r>
              <a:rPr b="1" lang="it" sz="1350">
                <a:solidFill>
                  <a:srgbClr val="0000FF"/>
                </a:solidFill>
                <a:highlight>
                  <a:srgbClr val="FFFFFF"/>
                </a:highlight>
                <a:latin typeface="Exo 2"/>
                <a:ea typeface="Exo 2"/>
                <a:cs typeface="Exo 2"/>
                <a:sym typeface="Exo 2"/>
              </a:rPr>
              <a:t>FYN</a:t>
            </a:r>
            <a:r>
              <a:rPr lang="it" sz="1350">
                <a:solidFill>
                  <a:srgbClr val="202124"/>
                </a:solidFill>
                <a:highlight>
                  <a:srgbClr val="FFFFFF"/>
                </a:highlight>
                <a:latin typeface="Exo 2"/>
                <a:ea typeface="Exo 2"/>
                <a:cs typeface="Exo 2"/>
                <a:sym typeface="Exo 2"/>
              </a:rPr>
              <a:t> CIEQJCO WA VLBJQXQ ZW </a:t>
            </a:r>
            <a:r>
              <a:rPr b="1" lang="it" sz="1350">
                <a:solidFill>
                  <a:srgbClr val="FF0000"/>
                </a:solidFill>
                <a:highlight>
                  <a:srgbClr val="FFFFFF"/>
                </a:highlight>
                <a:latin typeface="Exo 2"/>
                <a:ea typeface="Exo 2"/>
                <a:cs typeface="Exo 2"/>
                <a:sym typeface="Exo 2"/>
              </a:rPr>
              <a:t>JPZ</a:t>
            </a:r>
            <a:r>
              <a:rPr lang="it" sz="1350">
                <a:solidFill>
                  <a:srgbClr val="202124"/>
                </a:solidFill>
                <a:highlight>
                  <a:srgbClr val="FFFFFF"/>
                </a:highlight>
                <a:latin typeface="Exo 2"/>
                <a:ea typeface="Exo 2"/>
                <a:cs typeface="Exo 2"/>
                <a:sym typeface="Exo 2"/>
              </a:rPr>
              <a:t> QIVYVZ AW CXM EGUPU, IIP TXDBMUSDJMN FF CXM YMZUO AOMKN EN FUEPI IIP HDUMIE UAQEI NP VYTF-IYRJM NFVNTA”</a:t>
            </a:r>
            <a:endParaRPr sz="1350">
              <a:solidFill>
                <a:srgbClr val="202124"/>
              </a:solidFill>
              <a:highlight>
                <a:srgbClr val="FFFFFF"/>
              </a:highlight>
              <a:latin typeface="Exo 2"/>
              <a:ea typeface="Exo 2"/>
              <a:cs typeface="Exo 2"/>
              <a:sym typeface="Exo 2"/>
            </a:endParaRPr>
          </a:p>
          <a:p>
            <a:pPr indent="0" lvl="0" marL="0" rtl="0" algn="l">
              <a:lnSpc>
                <a:spcPct val="115000"/>
              </a:lnSpc>
              <a:spcBef>
                <a:spcPts val="1200"/>
              </a:spcBef>
              <a:spcAft>
                <a:spcPts val="0"/>
              </a:spcAft>
              <a:buNone/>
            </a:pPr>
            <a:r>
              <a:t/>
            </a:r>
            <a:endParaRPr sz="1800">
              <a:solidFill>
                <a:srgbClr val="202124"/>
              </a:solidFill>
              <a:highlight>
                <a:srgbClr val="FFFFFF"/>
              </a:highlight>
              <a:latin typeface="Exo 2"/>
              <a:ea typeface="Exo 2"/>
              <a:cs typeface="Exo 2"/>
              <a:sym typeface="Exo 2"/>
            </a:endParaRPr>
          </a:p>
          <a:p>
            <a:pPr indent="0" lvl="0" marL="0" rtl="0" algn="l">
              <a:lnSpc>
                <a:spcPct val="115000"/>
              </a:lnSpc>
              <a:spcBef>
                <a:spcPts val="1200"/>
              </a:spcBef>
              <a:spcAft>
                <a:spcPts val="1200"/>
              </a:spcAft>
              <a:buNone/>
            </a:pPr>
            <a:r>
              <a:rPr lang="it" sz="2000">
                <a:solidFill>
                  <a:schemeClr val="dk2"/>
                </a:solidFill>
                <a:highlight>
                  <a:srgbClr val="FFFFFF"/>
                </a:highlight>
                <a:latin typeface="Exo 2"/>
                <a:ea typeface="Exo 2"/>
                <a:cs typeface="Exo 2"/>
                <a:sym typeface="Exo 2"/>
              </a:rPr>
              <a:t>Rivelava la lunghezza della chiave</a:t>
            </a:r>
            <a:endParaRPr sz="2000">
              <a:solidFill>
                <a:schemeClr val="dk2"/>
              </a:solidFill>
              <a:highlight>
                <a:srgbClr val="FFFFFF"/>
              </a:highlight>
              <a:latin typeface="Exo 2"/>
              <a:ea typeface="Exo 2"/>
              <a:cs typeface="Exo 2"/>
              <a:sym typeface="Exo 2"/>
            </a:endParaRPr>
          </a:p>
        </p:txBody>
      </p:sp>
      <p:sp>
        <p:nvSpPr>
          <p:cNvPr id="288" name="Google Shape;288;p2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Kasisky Test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0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La catena di certificati</a:t>
            </a:r>
            <a:endParaRPr/>
          </a:p>
        </p:txBody>
      </p:sp>
      <p:sp>
        <p:nvSpPr>
          <p:cNvPr id="1351" name="Google Shape;1351;p102"/>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La CA ha bisogno di una chiave privata per firmare un certificato.</a:t>
            </a:r>
            <a:endParaRPr/>
          </a:p>
          <a:p>
            <a:pPr indent="-406400" lvl="0" marL="457200" rtl="0" algn="l">
              <a:spcBef>
                <a:spcPts val="1200"/>
              </a:spcBef>
              <a:spcAft>
                <a:spcPts val="0"/>
              </a:spcAft>
              <a:buSzPts val="2800"/>
              <a:buChar char="●"/>
            </a:pPr>
            <a:r>
              <a:rPr lang="it"/>
              <a:t>La chiave pubblica… deve trovarsi all’interno di un certificato.</a:t>
            </a:r>
            <a:endParaRPr/>
          </a:p>
          <a:p>
            <a:pPr indent="0" lvl="0" marL="0" rtl="0" algn="l">
              <a:spcBef>
                <a:spcPts val="1200"/>
              </a:spcBef>
              <a:spcAft>
                <a:spcPts val="0"/>
              </a:spcAft>
              <a:buNone/>
            </a:pPr>
            <a:r>
              <a:rPr lang="it"/>
              <a:t>Qualcun altro deve quindi firmare quel certificato.</a:t>
            </a:r>
            <a:endParaRPr/>
          </a:p>
          <a:p>
            <a:pPr indent="0" lvl="0" marL="0" rtl="0" algn="l">
              <a:spcBef>
                <a:spcPts val="1200"/>
              </a:spcBef>
              <a:spcAft>
                <a:spcPts val="0"/>
              </a:spcAft>
              <a:buNone/>
            </a:pPr>
            <a:r>
              <a:rPr lang="it"/>
              <a:t>E così via…</a:t>
            </a:r>
            <a:endParaRPr/>
          </a:p>
          <a:p>
            <a:pPr indent="-406400" lvl="0" marL="457200" rtl="0" algn="l">
              <a:spcBef>
                <a:spcPts val="1200"/>
              </a:spcBef>
              <a:spcAft>
                <a:spcPts val="0"/>
              </a:spcAft>
              <a:buSzPts val="2800"/>
              <a:buChar char="●"/>
            </a:pPr>
            <a:r>
              <a:rPr lang="it"/>
              <a:t>A un certo punto, però, questa catena deve finire</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10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Abbiamo bisogno di un elemento fidato</a:t>
            </a:r>
            <a:endParaRPr/>
          </a:p>
        </p:txBody>
      </p:sp>
      <p:sp>
        <p:nvSpPr>
          <p:cNvPr id="1357" name="Google Shape;1357;p103"/>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Top-Level CA</a:t>
            </a:r>
            <a:r>
              <a:rPr lang="it"/>
              <a:t> (Root CA, Source CA)</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it"/>
              <a:t>Utilizza un certificato auto-firmato.</a:t>
            </a:r>
            <a:endParaRPr/>
          </a:p>
          <a:p>
            <a:pPr indent="-406400" lvl="0" marL="457200" rtl="0" algn="l">
              <a:spcBef>
                <a:spcPts val="1200"/>
              </a:spcBef>
              <a:spcAft>
                <a:spcPts val="0"/>
              </a:spcAft>
              <a:buSzPts val="2800"/>
              <a:buChar char="●"/>
            </a:pPr>
            <a:r>
              <a:rPr lang="it"/>
              <a:t>In pratica, è un documento che dice: "Io sono me stesso".</a:t>
            </a:r>
            <a:endParaRPr/>
          </a:p>
          <a:p>
            <a:pPr indent="-406400" lvl="0" marL="457200" rtl="0" algn="l">
              <a:spcBef>
                <a:spcPts val="0"/>
              </a:spcBef>
              <a:spcAft>
                <a:spcPts val="0"/>
              </a:spcAft>
              <a:buSzPts val="2800"/>
              <a:buChar char="●"/>
            </a:pPr>
            <a:r>
              <a:rPr lang="it"/>
              <a:t>Non può essere verificato: è un elemento considerato fidato.</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10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La catena, o meglio, l’albero</a:t>
            </a:r>
            <a:endParaRPr/>
          </a:p>
        </p:txBody>
      </p:sp>
      <p:pic>
        <p:nvPicPr>
          <p:cNvPr id="1363" name="Google Shape;1363;p104"/>
          <p:cNvPicPr preferRelativeResize="0"/>
          <p:nvPr/>
        </p:nvPicPr>
        <p:blipFill rotWithShape="1">
          <a:blip r:embed="rId3">
            <a:alphaModFix/>
          </a:blip>
          <a:srcRect b="0" l="0" r="0" t="0"/>
          <a:stretch/>
        </p:blipFill>
        <p:spPr>
          <a:xfrm>
            <a:off x="1576388" y="1575150"/>
            <a:ext cx="5991225" cy="49434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0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Come distribuire l’elemento fidato?</a:t>
            </a:r>
            <a:endParaRPr/>
          </a:p>
        </p:txBody>
      </p:sp>
      <p:sp>
        <p:nvSpPr>
          <p:cNvPr id="1369" name="Google Shape;1369;p105"/>
          <p:cNvSpPr txBox="1"/>
          <p:nvPr>
            <p:ph idx="1" type="body"/>
          </p:nvPr>
        </p:nvSpPr>
        <p:spPr>
          <a:xfrm>
            <a:off x="311700" y="1536624"/>
            <a:ext cx="8520600" cy="503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Un’autorità lo rilascia:</a:t>
            </a:r>
            <a:endParaRPr/>
          </a:p>
          <a:p>
            <a:pPr indent="-406400" lvl="0" marL="457200" rtl="0" algn="l">
              <a:spcBef>
                <a:spcPts val="1200"/>
              </a:spcBef>
              <a:spcAft>
                <a:spcPts val="0"/>
              </a:spcAft>
              <a:buSzPts val="2800"/>
              <a:buChar char="●"/>
            </a:pPr>
            <a:r>
              <a:rPr lang="it"/>
              <a:t>Lo Stato</a:t>
            </a:r>
            <a:endParaRPr/>
          </a:p>
          <a:p>
            <a:pPr indent="-406400" lvl="0" marL="457200" rtl="0" algn="l">
              <a:spcBef>
                <a:spcPts val="0"/>
              </a:spcBef>
              <a:spcAft>
                <a:spcPts val="0"/>
              </a:spcAft>
              <a:buSzPts val="2800"/>
              <a:buChar char="●"/>
            </a:pPr>
            <a:r>
              <a:rPr lang="it"/>
              <a:t>U</a:t>
            </a:r>
            <a:r>
              <a:rPr lang="it"/>
              <a:t>n ente regolatore</a:t>
            </a:r>
            <a:endParaRPr/>
          </a:p>
          <a:p>
            <a:pPr indent="-406400" lvl="0" marL="457200" rtl="0" algn="l">
              <a:spcBef>
                <a:spcPts val="0"/>
              </a:spcBef>
              <a:spcAft>
                <a:spcPts val="0"/>
              </a:spcAft>
              <a:buSzPts val="2800"/>
              <a:buChar char="●"/>
            </a:pPr>
            <a:r>
              <a:rPr lang="it"/>
              <a:t>L</a:t>
            </a:r>
            <a:r>
              <a:rPr lang="it"/>
              <a:t>a direzione dell’organizzazione</a:t>
            </a:r>
            <a:endParaRPr/>
          </a:p>
          <a:p>
            <a:pPr indent="-406400" lvl="0" marL="457200" rtl="0" algn="l">
              <a:spcBef>
                <a:spcPts val="0"/>
              </a:spcBef>
              <a:spcAft>
                <a:spcPts val="0"/>
              </a:spcAft>
              <a:buSzPts val="2800"/>
              <a:buChar char="●"/>
            </a:pPr>
            <a:r>
              <a:rPr lang="it"/>
              <a:t>Alcune Big Tech (Google, Microsoft, …)</a:t>
            </a:r>
            <a:endParaRPr/>
          </a:p>
          <a:p>
            <a:pPr indent="-406400" lvl="0" marL="457200" rtl="0" algn="l">
              <a:spcBef>
                <a:spcPts val="0"/>
              </a:spcBef>
              <a:spcAft>
                <a:spcPts val="0"/>
              </a:spcAft>
              <a:buSzPts val="2800"/>
              <a:buChar char="●"/>
            </a:pPr>
            <a:r>
              <a:rPr lang="it"/>
              <a:t>… e anche le poste!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it"/>
              <a:t>Alcuni certificati sono già installati nel vostro sistema operativo.</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0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Vi fidate del vostro sistema operativo?</a:t>
            </a:r>
            <a:endParaRPr/>
          </a:p>
        </p:txBody>
      </p:sp>
      <p:pic>
        <p:nvPicPr>
          <p:cNvPr id="1375" name="Google Shape;1375;p106"/>
          <p:cNvPicPr preferRelativeResize="0"/>
          <p:nvPr/>
        </p:nvPicPr>
        <p:blipFill rotWithShape="1">
          <a:blip r:embed="rId3">
            <a:alphaModFix/>
          </a:blip>
          <a:srcRect b="0" l="0" r="0" t="0"/>
          <a:stretch/>
        </p:blipFill>
        <p:spPr>
          <a:xfrm>
            <a:off x="311700" y="1056679"/>
            <a:ext cx="8520599" cy="595832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107"/>
          <p:cNvSpPr txBox="1"/>
          <p:nvPr>
            <p:ph type="title"/>
          </p:nvPr>
        </p:nvSpPr>
        <p:spPr>
          <a:xfrm>
            <a:off x="311700" y="593367"/>
            <a:ext cx="8520600" cy="76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600"/>
              <a:buNone/>
            </a:pPr>
            <a:r>
              <a:rPr lang="it"/>
              <a:t>Fiducia decentralizzata: Web of Trust</a:t>
            </a:r>
            <a:endParaRPr/>
          </a:p>
        </p:txBody>
      </p:sp>
      <p:sp>
        <p:nvSpPr>
          <p:cNvPr id="1381" name="Google Shape;1381;p107"/>
          <p:cNvSpPr/>
          <p:nvPr/>
        </p:nvSpPr>
        <p:spPr>
          <a:xfrm>
            <a:off x="957425" y="2881350"/>
            <a:ext cx="638100" cy="638100"/>
          </a:xfrm>
          <a:prstGeom prst="smileyFace">
            <a:avLst>
              <a:gd fmla="val 4653" name="adj"/>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107"/>
          <p:cNvSpPr/>
          <p:nvPr/>
        </p:nvSpPr>
        <p:spPr>
          <a:xfrm>
            <a:off x="2245850" y="1893150"/>
            <a:ext cx="638100" cy="638100"/>
          </a:xfrm>
          <a:prstGeom prst="smileyFace">
            <a:avLst>
              <a:gd fmla="val 4653" name="adj"/>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107"/>
          <p:cNvSpPr/>
          <p:nvPr/>
        </p:nvSpPr>
        <p:spPr>
          <a:xfrm>
            <a:off x="4197238" y="1505375"/>
            <a:ext cx="638100" cy="638100"/>
          </a:xfrm>
          <a:prstGeom prst="smileyFace">
            <a:avLst>
              <a:gd fmla="val 4653" name="adj"/>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107"/>
          <p:cNvSpPr/>
          <p:nvPr/>
        </p:nvSpPr>
        <p:spPr>
          <a:xfrm>
            <a:off x="6148625" y="2018225"/>
            <a:ext cx="638100" cy="638100"/>
          </a:xfrm>
          <a:prstGeom prst="smileyFace">
            <a:avLst>
              <a:gd fmla="val 4653" name="adj"/>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107"/>
          <p:cNvSpPr/>
          <p:nvPr/>
        </p:nvSpPr>
        <p:spPr>
          <a:xfrm>
            <a:off x="6786725" y="3857025"/>
            <a:ext cx="638100" cy="638100"/>
          </a:xfrm>
          <a:prstGeom prst="smileyFace">
            <a:avLst>
              <a:gd fmla="val 4653" name="adj"/>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107"/>
          <p:cNvSpPr/>
          <p:nvPr/>
        </p:nvSpPr>
        <p:spPr>
          <a:xfrm>
            <a:off x="5510525" y="5183000"/>
            <a:ext cx="638100" cy="638100"/>
          </a:xfrm>
          <a:prstGeom prst="smileyFace">
            <a:avLst>
              <a:gd fmla="val -4653"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107"/>
          <p:cNvSpPr/>
          <p:nvPr/>
        </p:nvSpPr>
        <p:spPr>
          <a:xfrm>
            <a:off x="3521688" y="5314825"/>
            <a:ext cx="638100" cy="638100"/>
          </a:xfrm>
          <a:prstGeom prst="smileyFace">
            <a:avLst>
              <a:gd fmla="val 4653" name="adj"/>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107"/>
          <p:cNvSpPr/>
          <p:nvPr/>
        </p:nvSpPr>
        <p:spPr>
          <a:xfrm>
            <a:off x="1532850" y="4770175"/>
            <a:ext cx="638100" cy="638100"/>
          </a:xfrm>
          <a:prstGeom prst="smileyFace">
            <a:avLst>
              <a:gd fmla="val 4653" name="adj"/>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89" name="Google Shape;1389;p107"/>
          <p:cNvCxnSpPr>
            <a:stCxn id="1382" idx="6"/>
            <a:endCxn id="1385" idx="1"/>
          </p:cNvCxnSpPr>
          <p:nvPr/>
        </p:nvCxnSpPr>
        <p:spPr>
          <a:xfrm>
            <a:off x="2883950" y="2212200"/>
            <a:ext cx="3996300" cy="1738200"/>
          </a:xfrm>
          <a:prstGeom prst="straightConnector1">
            <a:avLst/>
          </a:prstGeom>
          <a:noFill/>
          <a:ln cap="flat" cmpd="sng" w="19050">
            <a:solidFill>
              <a:schemeClr val="dk2"/>
            </a:solidFill>
            <a:prstDash val="solid"/>
            <a:round/>
            <a:headEnd len="sm" w="sm" type="none"/>
            <a:tailEnd len="med" w="med" type="triangle"/>
          </a:ln>
        </p:spPr>
      </p:cxnSp>
      <p:cxnSp>
        <p:nvCxnSpPr>
          <p:cNvPr id="1390" name="Google Shape;1390;p107"/>
          <p:cNvCxnSpPr>
            <a:stCxn id="1385" idx="2"/>
            <a:endCxn id="1382" idx="5"/>
          </p:cNvCxnSpPr>
          <p:nvPr/>
        </p:nvCxnSpPr>
        <p:spPr>
          <a:xfrm rot="10800000">
            <a:off x="2790425" y="2437875"/>
            <a:ext cx="3996300" cy="1738200"/>
          </a:xfrm>
          <a:prstGeom prst="straightConnector1">
            <a:avLst/>
          </a:prstGeom>
          <a:noFill/>
          <a:ln cap="flat" cmpd="sng" w="19050">
            <a:solidFill>
              <a:schemeClr val="dk2"/>
            </a:solidFill>
            <a:prstDash val="solid"/>
            <a:round/>
            <a:headEnd len="sm" w="sm" type="none"/>
            <a:tailEnd len="med" w="med" type="triangle"/>
          </a:ln>
        </p:spPr>
      </p:cxnSp>
      <p:cxnSp>
        <p:nvCxnSpPr>
          <p:cNvPr id="1391" name="Google Shape;1391;p107"/>
          <p:cNvCxnSpPr>
            <a:stCxn id="1382" idx="7"/>
            <a:endCxn id="1383" idx="2"/>
          </p:cNvCxnSpPr>
          <p:nvPr/>
        </p:nvCxnSpPr>
        <p:spPr>
          <a:xfrm flipH="1" rot="10800000">
            <a:off x="2790502" y="1824298"/>
            <a:ext cx="1406700" cy="162300"/>
          </a:xfrm>
          <a:prstGeom prst="straightConnector1">
            <a:avLst/>
          </a:prstGeom>
          <a:noFill/>
          <a:ln cap="flat" cmpd="sng" w="19050">
            <a:solidFill>
              <a:schemeClr val="dk2"/>
            </a:solidFill>
            <a:prstDash val="solid"/>
            <a:round/>
            <a:headEnd len="sm" w="sm" type="none"/>
            <a:tailEnd len="med" w="med" type="triangle"/>
          </a:ln>
        </p:spPr>
      </p:cxnSp>
      <p:cxnSp>
        <p:nvCxnSpPr>
          <p:cNvPr id="1392" name="Google Shape;1392;p107"/>
          <p:cNvCxnSpPr>
            <a:stCxn id="1384" idx="1"/>
            <a:endCxn id="1383" idx="6"/>
          </p:cNvCxnSpPr>
          <p:nvPr/>
        </p:nvCxnSpPr>
        <p:spPr>
          <a:xfrm rot="10800000">
            <a:off x="4835373" y="1824573"/>
            <a:ext cx="1406700" cy="287100"/>
          </a:xfrm>
          <a:prstGeom prst="straightConnector1">
            <a:avLst/>
          </a:prstGeom>
          <a:noFill/>
          <a:ln cap="flat" cmpd="sng" w="19050">
            <a:solidFill>
              <a:schemeClr val="dk2"/>
            </a:solidFill>
            <a:prstDash val="solid"/>
            <a:round/>
            <a:headEnd len="sm" w="sm" type="none"/>
            <a:tailEnd len="med" w="med" type="triangle"/>
          </a:ln>
        </p:spPr>
      </p:cxnSp>
      <p:cxnSp>
        <p:nvCxnSpPr>
          <p:cNvPr id="1393" name="Google Shape;1393;p107"/>
          <p:cNvCxnSpPr>
            <a:stCxn id="1383" idx="5"/>
            <a:endCxn id="1384" idx="2"/>
          </p:cNvCxnSpPr>
          <p:nvPr/>
        </p:nvCxnSpPr>
        <p:spPr>
          <a:xfrm>
            <a:off x="4741890" y="2050027"/>
            <a:ext cx="1406700" cy="287100"/>
          </a:xfrm>
          <a:prstGeom prst="straightConnector1">
            <a:avLst/>
          </a:prstGeom>
          <a:noFill/>
          <a:ln cap="flat" cmpd="sng" w="19050">
            <a:solidFill>
              <a:schemeClr val="dk2"/>
            </a:solidFill>
            <a:prstDash val="solid"/>
            <a:round/>
            <a:headEnd len="sm" w="sm" type="none"/>
            <a:tailEnd len="med" w="med" type="triangle"/>
          </a:ln>
        </p:spPr>
      </p:cxnSp>
      <p:cxnSp>
        <p:nvCxnSpPr>
          <p:cNvPr id="1394" name="Google Shape;1394;p107"/>
          <p:cNvCxnSpPr>
            <a:stCxn id="1381" idx="7"/>
            <a:endCxn id="1382" idx="3"/>
          </p:cNvCxnSpPr>
          <p:nvPr/>
        </p:nvCxnSpPr>
        <p:spPr>
          <a:xfrm flipH="1" rot="10800000">
            <a:off x="1502077" y="2437798"/>
            <a:ext cx="837300" cy="537000"/>
          </a:xfrm>
          <a:prstGeom prst="straightConnector1">
            <a:avLst/>
          </a:prstGeom>
          <a:noFill/>
          <a:ln cap="flat" cmpd="sng" w="19050">
            <a:solidFill>
              <a:schemeClr val="dk2"/>
            </a:solidFill>
            <a:prstDash val="solid"/>
            <a:round/>
            <a:headEnd len="sm" w="sm" type="none"/>
            <a:tailEnd len="med" w="med" type="triangle"/>
          </a:ln>
        </p:spPr>
      </p:cxnSp>
      <p:cxnSp>
        <p:nvCxnSpPr>
          <p:cNvPr id="1395" name="Google Shape;1395;p107"/>
          <p:cNvCxnSpPr>
            <a:stCxn id="1388" idx="0"/>
            <a:endCxn id="1381" idx="4"/>
          </p:cNvCxnSpPr>
          <p:nvPr/>
        </p:nvCxnSpPr>
        <p:spPr>
          <a:xfrm rot="10800000">
            <a:off x="1276500" y="3519475"/>
            <a:ext cx="575400" cy="1250700"/>
          </a:xfrm>
          <a:prstGeom prst="straightConnector1">
            <a:avLst/>
          </a:prstGeom>
          <a:noFill/>
          <a:ln cap="flat" cmpd="sng" w="19050">
            <a:solidFill>
              <a:schemeClr val="dk2"/>
            </a:solidFill>
            <a:prstDash val="solid"/>
            <a:round/>
            <a:headEnd len="sm" w="sm" type="none"/>
            <a:tailEnd len="med" w="med" type="triangle"/>
          </a:ln>
        </p:spPr>
      </p:cxnSp>
      <p:cxnSp>
        <p:nvCxnSpPr>
          <p:cNvPr id="1396" name="Google Shape;1396;p107"/>
          <p:cNvCxnSpPr>
            <a:stCxn id="1388" idx="7"/>
            <a:endCxn id="1382" idx="4"/>
          </p:cNvCxnSpPr>
          <p:nvPr/>
        </p:nvCxnSpPr>
        <p:spPr>
          <a:xfrm flipH="1" rot="10800000">
            <a:off x="2077502" y="2531123"/>
            <a:ext cx="487500" cy="2332500"/>
          </a:xfrm>
          <a:prstGeom prst="straightConnector1">
            <a:avLst/>
          </a:prstGeom>
          <a:noFill/>
          <a:ln cap="flat" cmpd="sng" w="19050">
            <a:solidFill>
              <a:schemeClr val="dk2"/>
            </a:solidFill>
            <a:prstDash val="solid"/>
            <a:round/>
            <a:headEnd len="sm" w="sm" type="none"/>
            <a:tailEnd len="med" w="med" type="triangle"/>
          </a:ln>
        </p:spPr>
      </p:cxnSp>
      <p:cxnSp>
        <p:nvCxnSpPr>
          <p:cNvPr id="1397" name="Google Shape;1397;p107"/>
          <p:cNvCxnSpPr>
            <a:stCxn id="1382" idx="3"/>
            <a:endCxn id="1388" idx="0"/>
          </p:cNvCxnSpPr>
          <p:nvPr/>
        </p:nvCxnSpPr>
        <p:spPr>
          <a:xfrm flipH="1">
            <a:off x="1851798" y="2437802"/>
            <a:ext cx="487500" cy="2332500"/>
          </a:xfrm>
          <a:prstGeom prst="straightConnector1">
            <a:avLst/>
          </a:prstGeom>
          <a:noFill/>
          <a:ln cap="flat" cmpd="sng" w="19050">
            <a:solidFill>
              <a:schemeClr val="dk2"/>
            </a:solidFill>
            <a:prstDash val="solid"/>
            <a:round/>
            <a:headEnd len="sm" w="sm" type="none"/>
            <a:tailEnd len="med" w="med" type="triangle"/>
          </a:ln>
        </p:spPr>
      </p:cxnSp>
      <p:cxnSp>
        <p:nvCxnSpPr>
          <p:cNvPr id="1398" name="Google Shape;1398;p107"/>
          <p:cNvCxnSpPr>
            <a:stCxn id="1387" idx="1"/>
            <a:endCxn id="1388" idx="6"/>
          </p:cNvCxnSpPr>
          <p:nvPr/>
        </p:nvCxnSpPr>
        <p:spPr>
          <a:xfrm rot="10800000">
            <a:off x="2170935" y="5089373"/>
            <a:ext cx="1444200" cy="318900"/>
          </a:xfrm>
          <a:prstGeom prst="straightConnector1">
            <a:avLst/>
          </a:prstGeom>
          <a:noFill/>
          <a:ln cap="flat" cmpd="sng" w="19050">
            <a:solidFill>
              <a:schemeClr val="dk2"/>
            </a:solidFill>
            <a:prstDash val="solid"/>
            <a:round/>
            <a:headEnd len="sm" w="sm" type="none"/>
            <a:tailEnd len="med" w="med" type="triangle"/>
          </a:ln>
        </p:spPr>
      </p:cxnSp>
      <p:cxnSp>
        <p:nvCxnSpPr>
          <p:cNvPr id="1399" name="Google Shape;1399;p107"/>
          <p:cNvCxnSpPr>
            <a:stCxn id="1388" idx="5"/>
            <a:endCxn id="1387" idx="2"/>
          </p:cNvCxnSpPr>
          <p:nvPr/>
        </p:nvCxnSpPr>
        <p:spPr>
          <a:xfrm>
            <a:off x="2077502" y="5314827"/>
            <a:ext cx="1444200" cy="318900"/>
          </a:xfrm>
          <a:prstGeom prst="straightConnector1">
            <a:avLst/>
          </a:prstGeom>
          <a:noFill/>
          <a:ln cap="flat" cmpd="sng" w="19050">
            <a:solidFill>
              <a:schemeClr val="dk2"/>
            </a:solidFill>
            <a:prstDash val="solid"/>
            <a:round/>
            <a:headEnd len="sm" w="sm" type="none"/>
            <a:tailEnd len="med" w="med" type="triangle"/>
          </a:ln>
        </p:spPr>
      </p:cxnSp>
      <p:cxnSp>
        <p:nvCxnSpPr>
          <p:cNvPr id="1400" name="Google Shape;1400;p107"/>
          <p:cNvCxnSpPr>
            <a:stCxn id="1388" idx="7"/>
            <a:endCxn id="1385" idx="2"/>
          </p:cNvCxnSpPr>
          <p:nvPr/>
        </p:nvCxnSpPr>
        <p:spPr>
          <a:xfrm flipH="1" rot="10800000">
            <a:off x="2077502" y="4176023"/>
            <a:ext cx="4709100" cy="687600"/>
          </a:xfrm>
          <a:prstGeom prst="straightConnector1">
            <a:avLst/>
          </a:prstGeom>
          <a:noFill/>
          <a:ln cap="flat" cmpd="sng" w="19050">
            <a:solidFill>
              <a:schemeClr val="dk2"/>
            </a:solidFill>
            <a:prstDash val="solid"/>
            <a:round/>
            <a:headEnd len="sm" w="sm" type="none"/>
            <a:tailEnd len="med" w="med" type="triangle"/>
          </a:ln>
        </p:spPr>
      </p:cxnSp>
      <p:sp>
        <p:nvSpPr>
          <p:cNvPr id="1401" name="Google Shape;1401;p107"/>
          <p:cNvSpPr txBox="1"/>
          <p:nvPr/>
        </p:nvSpPr>
        <p:spPr>
          <a:xfrm>
            <a:off x="6085550" y="4988775"/>
            <a:ext cx="2426700" cy="63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it">
                <a:latin typeface="Exo 2"/>
                <a:ea typeface="Exo 2"/>
                <a:cs typeface="Exo 2"/>
                <a:sym typeface="Exo 2"/>
              </a:rPr>
              <a:t>Nessuno vuole firmare il mio certificato!</a:t>
            </a:r>
            <a:endParaRPr i="0" sz="1400" u="none" cap="none" strike="noStrike">
              <a:solidFill>
                <a:srgbClr val="000000"/>
              </a:solidFill>
              <a:latin typeface="Exo 2"/>
              <a:ea typeface="Exo 2"/>
              <a:cs typeface="Exo 2"/>
              <a:sym typeface="Exo 2"/>
            </a:endParaRPr>
          </a:p>
        </p:txBody>
      </p:sp>
      <p:sp>
        <p:nvSpPr>
          <p:cNvPr id="1402" name="Google Shape;1402;p107"/>
          <p:cNvSpPr txBox="1"/>
          <p:nvPr/>
        </p:nvSpPr>
        <p:spPr>
          <a:xfrm rot="1398221">
            <a:off x="4165329" y="2901921"/>
            <a:ext cx="2426665" cy="33904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it">
                <a:solidFill>
                  <a:schemeClr val="dk1"/>
                </a:solidFill>
                <a:latin typeface="Exo 2"/>
                <a:ea typeface="Exo 2"/>
                <a:cs typeface="Exo 2"/>
                <a:sym typeface="Exo 2"/>
              </a:rPr>
              <a:t>Firmo il tuo certificato!</a:t>
            </a:r>
            <a:endParaRPr>
              <a:solidFill>
                <a:schemeClr val="dk1"/>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t/>
            </a:r>
            <a:endParaRPr>
              <a:latin typeface="Exo 2"/>
              <a:ea typeface="Exo 2"/>
              <a:cs typeface="Exo 2"/>
              <a:sym typeface="Exo 2"/>
            </a:endParaRPr>
          </a:p>
        </p:txBody>
      </p:sp>
      <p:sp>
        <p:nvSpPr>
          <p:cNvPr id="1403" name="Google Shape;1403;p107"/>
          <p:cNvSpPr txBox="1"/>
          <p:nvPr/>
        </p:nvSpPr>
        <p:spPr>
          <a:xfrm rot="-467671">
            <a:off x="2977638" y="4228637"/>
            <a:ext cx="2426620" cy="3391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it">
                <a:latin typeface="Exo 2"/>
                <a:ea typeface="Exo 2"/>
                <a:cs typeface="Exo 2"/>
                <a:sym typeface="Exo 2"/>
              </a:rPr>
              <a:t>Firmo il tuo certificato!</a:t>
            </a:r>
            <a:endParaRPr i="0" sz="1400" u="none" cap="none" strike="noStrike">
              <a:solidFill>
                <a:srgbClr val="000000"/>
              </a:solidFill>
              <a:latin typeface="Exo 2"/>
              <a:ea typeface="Exo 2"/>
              <a:cs typeface="Exo 2"/>
              <a:sym typeface="Exo 2"/>
            </a:endParaRPr>
          </a:p>
        </p:txBody>
      </p:sp>
      <p:sp>
        <p:nvSpPr>
          <p:cNvPr id="1404" name="Google Shape;1404;p107"/>
          <p:cNvSpPr txBox="1"/>
          <p:nvPr/>
        </p:nvSpPr>
        <p:spPr>
          <a:xfrm rot="654673">
            <a:off x="4752064" y="1531058"/>
            <a:ext cx="2426466" cy="33913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it">
                <a:solidFill>
                  <a:schemeClr val="dk1"/>
                </a:solidFill>
                <a:latin typeface="Exo 2"/>
                <a:ea typeface="Exo 2"/>
                <a:cs typeface="Exo 2"/>
                <a:sym typeface="Exo 2"/>
              </a:rPr>
              <a:t>Firmo il tuo certificato!</a:t>
            </a:r>
            <a:endParaRPr>
              <a:solidFill>
                <a:schemeClr val="dk1"/>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t/>
            </a:r>
            <a:endParaRPr>
              <a:latin typeface="Exo 2"/>
              <a:ea typeface="Exo 2"/>
              <a:cs typeface="Exo 2"/>
              <a:sym typeface="Exo 2"/>
            </a:endParaRPr>
          </a:p>
        </p:txBody>
      </p:sp>
      <p:sp>
        <p:nvSpPr>
          <p:cNvPr id="1405" name="Google Shape;1405;p107"/>
          <p:cNvSpPr txBox="1"/>
          <p:nvPr>
            <p:ph idx="12" type="sldNum"/>
          </p:nvPr>
        </p:nvSpPr>
        <p:spPr>
          <a:xfrm>
            <a:off x="8472458" y="6217622"/>
            <a:ext cx="548700" cy="524700"/>
          </a:xfrm>
          <a:prstGeom prst="rect">
            <a:avLst/>
          </a:prstGeom>
          <a:noFill/>
          <a:ln>
            <a:noFill/>
          </a:ln>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0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Problemi di revoca dei certificati</a:t>
            </a:r>
            <a:endParaRPr/>
          </a:p>
        </p:txBody>
      </p:sp>
      <p:sp>
        <p:nvSpPr>
          <p:cNvPr id="1411" name="Google Shape;1411;p108"/>
          <p:cNvSpPr txBox="1"/>
          <p:nvPr>
            <p:ph idx="1" type="body"/>
          </p:nvPr>
        </p:nvSpPr>
        <p:spPr>
          <a:xfrm>
            <a:off x="311700" y="1536633"/>
            <a:ext cx="8520600" cy="4555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a:t>Che succede se la chiave privata associata a un certificato viene resa nota? (</a:t>
            </a:r>
            <a:r>
              <a:rPr b="1" lang="it"/>
              <a:t>data breach</a:t>
            </a:r>
            <a:r>
              <a:rPr lang="it"/>
              <a:t>/violazione dei dati)</a:t>
            </a:r>
            <a:endParaRPr/>
          </a:p>
          <a:p>
            <a:pPr indent="-406400" lvl="0" marL="457200" rtl="0" algn="l">
              <a:spcBef>
                <a:spcPts val="1200"/>
              </a:spcBef>
              <a:spcAft>
                <a:spcPts val="0"/>
              </a:spcAft>
              <a:buSzPts val="2800"/>
              <a:buChar char="●"/>
            </a:pPr>
            <a:r>
              <a:rPr lang="it"/>
              <a:t>Le firme non possono essere revocate (né distrutte).</a:t>
            </a:r>
            <a:endParaRPr/>
          </a:p>
          <a:p>
            <a:pPr indent="-406400" lvl="0" marL="457200" rtl="0" algn="l">
              <a:spcBef>
                <a:spcPts val="0"/>
              </a:spcBef>
              <a:spcAft>
                <a:spcPts val="0"/>
              </a:spcAft>
              <a:buSzPts val="2800"/>
              <a:buChar char="●"/>
            </a:pPr>
            <a:r>
              <a:rPr lang="it"/>
              <a:t>A volte, invece, i certificati devono essere revocati.</a:t>
            </a:r>
            <a:endParaRPr/>
          </a:p>
          <a:p>
            <a:pPr indent="-406400" lvl="0" marL="457200" rtl="0" algn="l">
              <a:spcBef>
                <a:spcPts val="0"/>
              </a:spcBef>
              <a:spcAft>
                <a:spcPts val="0"/>
              </a:spcAft>
              <a:buSzPts val="2800"/>
              <a:buChar char="●"/>
            </a:pPr>
            <a:r>
              <a:rPr lang="it"/>
              <a:t>Si utilizzano le </a:t>
            </a:r>
            <a:r>
              <a:rPr b="1" lang="it"/>
              <a:t>Liste di Revoca dei Certificati</a:t>
            </a:r>
            <a:r>
              <a:rPr lang="it"/>
              <a:t> (</a:t>
            </a:r>
            <a:r>
              <a:rPr b="1" lang="it"/>
              <a:t>CRL – Certificate Revocation Lists</a:t>
            </a:r>
            <a:r>
              <a:rPr lang="it"/>
              <a:t>).</a:t>
            </a:r>
            <a:endParaRPr/>
          </a:p>
          <a:p>
            <a:pPr indent="0" lvl="0" marL="0" rtl="0" algn="l">
              <a:spcBef>
                <a:spcPts val="1200"/>
              </a:spcBef>
              <a:spcAft>
                <a:spcPts val="120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10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Sequenza di verifica di una firma</a:t>
            </a:r>
            <a:endParaRPr/>
          </a:p>
        </p:txBody>
      </p:sp>
      <p:sp>
        <p:nvSpPr>
          <p:cNvPr id="1417" name="Google Shape;1417;p109"/>
          <p:cNvSpPr txBox="1"/>
          <p:nvPr/>
        </p:nvSpPr>
        <p:spPr>
          <a:xfrm>
            <a:off x="457200" y="1600200"/>
            <a:ext cx="8229600" cy="5109300"/>
          </a:xfrm>
          <a:prstGeom prst="rect">
            <a:avLst/>
          </a:prstGeom>
          <a:noFill/>
          <a:ln>
            <a:noFill/>
          </a:ln>
        </p:spPr>
        <p:txBody>
          <a:bodyPr anchorCtr="0" anchor="t" bIns="91425" lIns="91425" spcFirstLastPara="1" rIns="91425" wrap="square" tIns="91425">
            <a:normAutofit lnSpcReduction="10000"/>
          </a:bodyPr>
          <a:lstStyle/>
          <a:p>
            <a:pPr indent="-381000" lvl="0" marL="457200" rtl="0" algn="l">
              <a:spcBef>
                <a:spcPts val="600"/>
              </a:spcBef>
              <a:spcAft>
                <a:spcPts val="0"/>
              </a:spcAft>
              <a:buClr>
                <a:schemeClr val="dk2"/>
              </a:buClr>
              <a:buSzPts val="2400"/>
              <a:buAutoNum type="arabicPeriod"/>
            </a:pPr>
            <a:r>
              <a:rPr lang="it" sz="2400">
                <a:solidFill>
                  <a:schemeClr val="dk2"/>
                </a:solidFill>
                <a:latin typeface="Exo 2"/>
                <a:ea typeface="Exo 2"/>
                <a:cs typeface="Exo 2"/>
                <a:sym typeface="Exo 2"/>
              </a:rPr>
              <a:t>La </a:t>
            </a:r>
            <a:r>
              <a:rPr b="1" lang="it" sz="2400">
                <a:solidFill>
                  <a:schemeClr val="dk2"/>
                </a:solidFill>
                <a:latin typeface="Exo 2"/>
                <a:ea typeface="Exo 2"/>
                <a:cs typeface="Exo 2"/>
                <a:sym typeface="Exo 2"/>
              </a:rPr>
              <a:t>firma</a:t>
            </a:r>
            <a:r>
              <a:rPr lang="it" sz="2400">
                <a:solidFill>
                  <a:schemeClr val="dk2"/>
                </a:solidFill>
                <a:latin typeface="Exo 2"/>
                <a:ea typeface="Exo 2"/>
                <a:cs typeface="Exo 2"/>
                <a:sym typeface="Exo 2"/>
              </a:rPr>
              <a:t> convalida il documento?</a:t>
            </a:r>
            <a:endParaRPr sz="2400">
              <a:solidFill>
                <a:schemeClr val="dk2"/>
              </a:solidFill>
              <a:latin typeface="Exo 2"/>
              <a:ea typeface="Exo 2"/>
              <a:cs typeface="Exo 2"/>
              <a:sym typeface="Exo 2"/>
            </a:endParaRPr>
          </a:p>
          <a:p>
            <a:pPr indent="-368300" lvl="1" marL="914400" rtl="0" algn="l">
              <a:spcBef>
                <a:spcPts val="0"/>
              </a:spcBef>
              <a:spcAft>
                <a:spcPts val="0"/>
              </a:spcAft>
              <a:buClr>
                <a:schemeClr val="dk2"/>
              </a:buClr>
              <a:buSzPts val="2200"/>
              <a:buFont typeface="Exo 2"/>
              <a:buChar char="○"/>
            </a:pPr>
            <a:r>
              <a:rPr lang="it" sz="2200">
                <a:solidFill>
                  <a:schemeClr val="dk2"/>
                </a:solidFill>
                <a:latin typeface="Exo 2"/>
                <a:ea typeface="Exo 2"/>
                <a:cs typeface="Exo 2"/>
                <a:sym typeface="Exo 2"/>
              </a:rPr>
              <a:t>Verifica dell’hash, come abbiamo visto.</a:t>
            </a:r>
            <a:endParaRPr sz="2200">
              <a:solidFill>
                <a:schemeClr val="dk2"/>
              </a:solidFill>
              <a:latin typeface="Exo 2"/>
              <a:ea typeface="Exo 2"/>
              <a:cs typeface="Exo 2"/>
              <a:sym typeface="Exo 2"/>
            </a:endParaRPr>
          </a:p>
          <a:p>
            <a:pPr indent="-381000" lvl="0" marL="457200" rtl="0" algn="l">
              <a:spcBef>
                <a:spcPts val="0"/>
              </a:spcBef>
              <a:spcAft>
                <a:spcPts val="0"/>
              </a:spcAft>
              <a:buClr>
                <a:schemeClr val="dk2"/>
              </a:buClr>
              <a:buSzPts val="2400"/>
              <a:buAutoNum type="arabicPeriod"/>
            </a:pPr>
            <a:r>
              <a:rPr lang="it" sz="2400">
                <a:solidFill>
                  <a:schemeClr val="dk2"/>
                </a:solidFill>
                <a:latin typeface="Exo 2"/>
                <a:ea typeface="Exo 2"/>
                <a:cs typeface="Exo 2"/>
                <a:sym typeface="Exo 2"/>
              </a:rPr>
              <a:t>La </a:t>
            </a:r>
            <a:r>
              <a:rPr b="1" lang="it" sz="2400">
                <a:solidFill>
                  <a:schemeClr val="dk2"/>
                </a:solidFill>
                <a:latin typeface="Exo 2"/>
                <a:ea typeface="Exo 2"/>
                <a:cs typeface="Exo 2"/>
                <a:sym typeface="Exo 2"/>
              </a:rPr>
              <a:t>chiave pubblica</a:t>
            </a:r>
            <a:r>
              <a:rPr lang="it" sz="2400">
                <a:solidFill>
                  <a:schemeClr val="dk2"/>
                </a:solidFill>
                <a:latin typeface="Exo 2"/>
                <a:ea typeface="Exo 2"/>
                <a:cs typeface="Exo 2"/>
                <a:sym typeface="Exo 2"/>
              </a:rPr>
              <a:t> è quella contenuta nel certificato?</a:t>
            </a:r>
            <a:endParaRPr sz="2400">
              <a:solidFill>
                <a:schemeClr val="dk2"/>
              </a:solidFill>
              <a:latin typeface="Exo 2"/>
              <a:ea typeface="Exo 2"/>
              <a:cs typeface="Exo 2"/>
              <a:sym typeface="Exo 2"/>
            </a:endParaRPr>
          </a:p>
          <a:p>
            <a:pPr indent="-381000" lvl="0" marL="457200" rtl="0" algn="l">
              <a:spcBef>
                <a:spcPts val="0"/>
              </a:spcBef>
              <a:spcAft>
                <a:spcPts val="0"/>
              </a:spcAft>
              <a:buClr>
                <a:schemeClr val="dk2"/>
              </a:buClr>
              <a:buSzPts val="2400"/>
              <a:buAutoNum type="arabicPeriod"/>
            </a:pPr>
            <a:r>
              <a:rPr lang="it" sz="2400">
                <a:solidFill>
                  <a:schemeClr val="dk2"/>
                </a:solidFill>
                <a:latin typeface="Exo 2"/>
                <a:ea typeface="Exo 2"/>
                <a:cs typeface="Exo 2"/>
                <a:sym typeface="Exo 2"/>
              </a:rPr>
              <a:t>Il </a:t>
            </a:r>
            <a:r>
              <a:rPr b="1" lang="it" sz="2400">
                <a:solidFill>
                  <a:schemeClr val="dk2"/>
                </a:solidFill>
                <a:latin typeface="Exo 2"/>
                <a:ea typeface="Exo 2"/>
                <a:cs typeface="Exo 2"/>
                <a:sym typeface="Exo 2"/>
              </a:rPr>
              <a:t>certificato </a:t>
            </a:r>
            <a:r>
              <a:rPr lang="it" sz="2400">
                <a:solidFill>
                  <a:schemeClr val="dk2"/>
                </a:solidFill>
                <a:latin typeface="Exo 2"/>
                <a:ea typeface="Exo 2"/>
                <a:cs typeface="Exo 2"/>
                <a:sym typeface="Exo 2"/>
              </a:rPr>
              <a:t>appartiene davvero al soggetto dichiarato?</a:t>
            </a:r>
            <a:endParaRPr sz="2400">
              <a:solidFill>
                <a:schemeClr val="dk2"/>
              </a:solidFill>
              <a:latin typeface="Exo 2"/>
              <a:ea typeface="Exo 2"/>
              <a:cs typeface="Exo 2"/>
              <a:sym typeface="Exo 2"/>
            </a:endParaRPr>
          </a:p>
          <a:p>
            <a:pPr indent="-368300" lvl="1" marL="914400" rtl="0" algn="l">
              <a:spcBef>
                <a:spcPts val="0"/>
              </a:spcBef>
              <a:spcAft>
                <a:spcPts val="0"/>
              </a:spcAft>
              <a:buClr>
                <a:schemeClr val="dk2"/>
              </a:buClr>
              <a:buSzPts val="2200"/>
              <a:buFont typeface="Exo 2"/>
              <a:buChar char="○"/>
            </a:pPr>
            <a:r>
              <a:rPr lang="it" sz="2200">
                <a:solidFill>
                  <a:schemeClr val="dk2"/>
                </a:solidFill>
                <a:latin typeface="Exo 2"/>
                <a:ea typeface="Exo 2"/>
                <a:cs typeface="Exo 2"/>
                <a:sym typeface="Exo 2"/>
              </a:rPr>
              <a:t>Possibili problemi con soggetti omonimi o con il Distinguished Name (DN).</a:t>
            </a:r>
            <a:endParaRPr sz="2200">
              <a:solidFill>
                <a:schemeClr val="dk2"/>
              </a:solidFill>
              <a:latin typeface="Exo 2"/>
              <a:ea typeface="Exo 2"/>
              <a:cs typeface="Exo 2"/>
              <a:sym typeface="Exo 2"/>
            </a:endParaRPr>
          </a:p>
          <a:p>
            <a:pPr indent="-381000" lvl="0" marL="457200" rtl="0" algn="l">
              <a:spcBef>
                <a:spcPts val="0"/>
              </a:spcBef>
              <a:spcAft>
                <a:spcPts val="0"/>
              </a:spcAft>
              <a:buClr>
                <a:schemeClr val="dk2"/>
              </a:buClr>
              <a:buSzPts val="2400"/>
              <a:buAutoNum type="arabicPeriod"/>
            </a:pPr>
            <a:r>
              <a:rPr lang="it" sz="2400">
                <a:solidFill>
                  <a:schemeClr val="dk2"/>
                </a:solidFill>
                <a:latin typeface="Exo 2"/>
                <a:ea typeface="Exo 2"/>
                <a:cs typeface="Exo 2"/>
                <a:sym typeface="Exo 2"/>
              </a:rPr>
              <a:t>Il </a:t>
            </a:r>
            <a:r>
              <a:rPr b="1" lang="it" sz="2400">
                <a:solidFill>
                  <a:schemeClr val="dk2"/>
                </a:solidFill>
                <a:latin typeface="Exo 2"/>
                <a:ea typeface="Exo 2"/>
                <a:cs typeface="Exo 2"/>
                <a:sym typeface="Exo 2"/>
              </a:rPr>
              <a:t>certificato </a:t>
            </a:r>
            <a:r>
              <a:rPr lang="it" sz="2400">
                <a:solidFill>
                  <a:schemeClr val="dk2"/>
                </a:solidFill>
                <a:latin typeface="Exo 2"/>
                <a:ea typeface="Exo 2"/>
                <a:cs typeface="Exo 2"/>
                <a:sym typeface="Exo 2"/>
              </a:rPr>
              <a:t>è validato dalla CA?</a:t>
            </a:r>
            <a:endParaRPr sz="2400">
              <a:solidFill>
                <a:schemeClr val="dk2"/>
              </a:solidFill>
              <a:latin typeface="Exo 2"/>
              <a:ea typeface="Exo 2"/>
              <a:cs typeface="Exo 2"/>
              <a:sym typeface="Exo 2"/>
            </a:endParaRPr>
          </a:p>
          <a:p>
            <a:pPr indent="-368300" lvl="1" marL="914400" rtl="0" algn="l">
              <a:spcBef>
                <a:spcPts val="0"/>
              </a:spcBef>
              <a:spcAft>
                <a:spcPts val="0"/>
              </a:spcAft>
              <a:buClr>
                <a:schemeClr val="dk2"/>
              </a:buClr>
              <a:buSzPts val="2200"/>
              <a:buFont typeface="Exo 2"/>
              <a:buChar char="○"/>
            </a:pPr>
            <a:r>
              <a:rPr lang="it" sz="2200">
                <a:solidFill>
                  <a:schemeClr val="dk2"/>
                </a:solidFill>
                <a:latin typeface="Exo 2"/>
                <a:ea typeface="Exo 2"/>
                <a:cs typeface="Exo 2"/>
                <a:sym typeface="Exo 2"/>
              </a:rPr>
              <a:t>Bisogna verificare l’intera catena di certificazione, fino alla radice.</a:t>
            </a:r>
            <a:endParaRPr sz="2200">
              <a:solidFill>
                <a:schemeClr val="dk2"/>
              </a:solidFill>
              <a:latin typeface="Exo 2"/>
              <a:ea typeface="Exo 2"/>
              <a:cs typeface="Exo 2"/>
              <a:sym typeface="Exo 2"/>
            </a:endParaRPr>
          </a:p>
          <a:p>
            <a:pPr indent="-381000" lvl="0" marL="457200" rtl="0" algn="l">
              <a:spcBef>
                <a:spcPts val="0"/>
              </a:spcBef>
              <a:spcAft>
                <a:spcPts val="0"/>
              </a:spcAft>
              <a:buClr>
                <a:schemeClr val="dk2"/>
              </a:buClr>
              <a:buSzPts val="2400"/>
              <a:buAutoNum type="arabicPeriod"/>
            </a:pPr>
            <a:r>
              <a:rPr lang="it" sz="2400">
                <a:solidFill>
                  <a:schemeClr val="dk2"/>
                </a:solidFill>
                <a:latin typeface="Exo 2"/>
                <a:ea typeface="Exo 2"/>
                <a:cs typeface="Exo 2"/>
                <a:sym typeface="Exo 2"/>
              </a:rPr>
              <a:t>Il </a:t>
            </a:r>
            <a:r>
              <a:rPr b="1" lang="it" sz="2400">
                <a:solidFill>
                  <a:schemeClr val="dk2"/>
                </a:solidFill>
                <a:latin typeface="Exo 2"/>
                <a:ea typeface="Exo 2"/>
                <a:cs typeface="Exo 2"/>
                <a:sym typeface="Exo 2"/>
              </a:rPr>
              <a:t>certificato</a:t>
            </a:r>
            <a:r>
              <a:rPr lang="it" sz="2400">
                <a:solidFill>
                  <a:schemeClr val="dk2"/>
                </a:solidFill>
                <a:latin typeface="Exo 2"/>
                <a:ea typeface="Exo 2"/>
                <a:cs typeface="Exo 2"/>
                <a:sym typeface="Exo 2"/>
              </a:rPr>
              <a:t> top-level radice è fidato?</a:t>
            </a:r>
            <a:endParaRPr sz="2400">
              <a:solidFill>
                <a:schemeClr val="dk2"/>
              </a:solidFill>
              <a:latin typeface="Exo 2"/>
              <a:ea typeface="Exo 2"/>
              <a:cs typeface="Exo 2"/>
              <a:sym typeface="Exo 2"/>
            </a:endParaRPr>
          </a:p>
          <a:p>
            <a:pPr indent="-381000" lvl="1" marL="914400" rtl="0" algn="l">
              <a:spcBef>
                <a:spcPts val="0"/>
              </a:spcBef>
              <a:spcAft>
                <a:spcPts val="0"/>
              </a:spcAft>
              <a:buClr>
                <a:schemeClr val="dk2"/>
              </a:buClr>
              <a:buSzPts val="2400"/>
              <a:buFont typeface="Exo 2"/>
              <a:buChar char="○"/>
            </a:pPr>
            <a:r>
              <a:rPr lang="it" sz="2400">
                <a:solidFill>
                  <a:schemeClr val="dk2"/>
                </a:solidFill>
                <a:latin typeface="Exo 2"/>
                <a:ea typeface="Exo 2"/>
                <a:cs typeface="Exo 2"/>
                <a:sym typeface="Exo 2"/>
              </a:rPr>
              <a:t>Occorre già possedere il certificato della CA top-level.</a:t>
            </a:r>
            <a:endParaRPr sz="2400">
              <a:solidFill>
                <a:schemeClr val="dk2"/>
              </a:solidFill>
              <a:latin typeface="Exo 2"/>
              <a:ea typeface="Exo 2"/>
              <a:cs typeface="Exo 2"/>
              <a:sym typeface="Exo 2"/>
            </a:endParaRPr>
          </a:p>
          <a:p>
            <a:pPr indent="-381000" lvl="0" marL="457200" rtl="0" algn="l">
              <a:spcBef>
                <a:spcPts val="0"/>
              </a:spcBef>
              <a:spcAft>
                <a:spcPts val="0"/>
              </a:spcAft>
              <a:buClr>
                <a:schemeClr val="dk2"/>
              </a:buClr>
              <a:buSzPts val="2400"/>
              <a:buFont typeface="Exo 2"/>
              <a:buAutoNum type="arabicPeriod"/>
            </a:pPr>
            <a:r>
              <a:rPr lang="it" sz="2400">
                <a:solidFill>
                  <a:schemeClr val="dk2"/>
                </a:solidFill>
                <a:latin typeface="Exo 2"/>
                <a:ea typeface="Exo 2"/>
                <a:cs typeface="Exo 2"/>
                <a:sym typeface="Exo 2"/>
              </a:rPr>
              <a:t>Questi certificati sono </a:t>
            </a:r>
            <a:r>
              <a:rPr b="1" lang="it" sz="2400">
                <a:solidFill>
                  <a:schemeClr val="dk2"/>
                </a:solidFill>
                <a:latin typeface="Exo 2"/>
                <a:ea typeface="Exo 2"/>
                <a:cs typeface="Exo 2"/>
                <a:sym typeface="Exo 2"/>
              </a:rPr>
              <a:t>validi</a:t>
            </a:r>
            <a:r>
              <a:rPr lang="it" sz="2400">
                <a:solidFill>
                  <a:schemeClr val="dk2"/>
                </a:solidFill>
                <a:latin typeface="Exo 2"/>
                <a:ea typeface="Exo 2"/>
                <a:cs typeface="Exo 2"/>
                <a:sym typeface="Exo 2"/>
              </a:rPr>
              <a:t>? Non appartengo alla lista dei certificati revocati?</a:t>
            </a:r>
            <a:endParaRPr sz="2400">
              <a:solidFill>
                <a:schemeClr val="dk2"/>
              </a:solidFill>
              <a:latin typeface="Exo 2"/>
              <a:ea typeface="Exo 2"/>
              <a:cs typeface="Exo 2"/>
              <a:sym typeface="Exo 2"/>
            </a:endParaRPr>
          </a:p>
        </p:txBody>
      </p:sp>
      <p:sp>
        <p:nvSpPr>
          <p:cNvPr id="1418" name="Google Shape;1418;p109"/>
          <p:cNvSpPr txBox="1"/>
          <p:nvPr/>
        </p:nvSpPr>
        <p:spPr>
          <a:xfrm rot="-5400000">
            <a:off x="5462377" y="3102361"/>
            <a:ext cx="6596700" cy="6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it" sz="2400">
                <a:solidFill>
                  <a:srgbClr val="FF0000"/>
                </a:solidFill>
                <a:latin typeface="Exo 2"/>
                <a:ea typeface="Exo 2"/>
                <a:cs typeface="Exo 2"/>
                <a:sym typeface="Exo 2"/>
              </a:rPr>
              <a:t>Ogni controllo che manca è una vulnerabilità</a:t>
            </a:r>
            <a:endParaRPr b="1" i="0" sz="2400" u="none" cap="none" strike="noStrike">
              <a:solidFill>
                <a:srgbClr val="FF0000"/>
              </a:solidFill>
              <a:latin typeface="Exo 2"/>
              <a:ea typeface="Exo 2"/>
              <a:cs typeface="Exo 2"/>
              <a:sym typeface="Exo 2"/>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11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it" sz="2560"/>
              <a:t>Caso di studio: Quadro normativo italiano sulla firma digitale</a:t>
            </a:r>
            <a:endParaRPr sz="2560"/>
          </a:p>
        </p:txBody>
      </p:sp>
      <p:sp>
        <p:nvSpPr>
          <p:cNvPr id="1424" name="Google Shape;1424;p110"/>
          <p:cNvSpPr txBox="1"/>
          <p:nvPr>
            <p:ph idx="1" type="body"/>
          </p:nvPr>
        </p:nvSpPr>
        <p:spPr>
          <a:xfrm>
            <a:off x="311700" y="1536624"/>
            <a:ext cx="8520600" cy="5005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it"/>
              <a:t>Introdotto in Italia con il D.P.R. 513/1997,</a:t>
            </a:r>
            <a:endParaRPr/>
          </a:p>
          <a:p>
            <a:pPr indent="-393065" lvl="0" marL="457200" rtl="0" algn="l">
              <a:spcBef>
                <a:spcPts val="1200"/>
              </a:spcBef>
              <a:spcAft>
                <a:spcPts val="0"/>
              </a:spcAft>
              <a:buSzPct val="100000"/>
              <a:buChar char="●"/>
            </a:pPr>
            <a:r>
              <a:rPr lang="it"/>
              <a:t>poi modificato più volte, in particolare per adeguarsi ai regolamenti europei (come la direttiva 1999/93/CE e successivamente il regolamento eIDAS n. 910/2014).</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it"/>
              <a:t>Il sistema originario italiano prevedeva una </a:t>
            </a:r>
            <a:r>
              <a:rPr b="1" lang="it"/>
              <a:t>lista di Autorità di Certificazione (CA) accreditate, controllate e approvate dallo Stato</a:t>
            </a:r>
            <a:r>
              <a:rPr lang="it"/>
              <a:t> — quindi una lista “selezionata” o “verificata” di soggetti autorizzati a rilasciare certificati qualificati.</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11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it" sz="2560"/>
              <a:t>Caso di studio: Quadro normativo italiano sulla firma digitale</a:t>
            </a:r>
            <a:endParaRPr sz="2560"/>
          </a:p>
        </p:txBody>
      </p:sp>
      <p:sp>
        <p:nvSpPr>
          <p:cNvPr id="1430" name="Google Shape;1430;p111"/>
          <p:cNvSpPr txBox="1"/>
          <p:nvPr>
            <p:ph idx="1" type="body"/>
          </p:nvPr>
        </p:nvSpPr>
        <p:spPr>
          <a:xfrm>
            <a:off x="311700" y="1536624"/>
            <a:ext cx="8520600" cy="500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it"/>
              <a:t>Risultato</a:t>
            </a:r>
            <a:r>
              <a:rPr lang="it"/>
              <a:t>:</a:t>
            </a:r>
            <a:endParaRPr/>
          </a:p>
          <a:p>
            <a:pPr indent="0" lvl="0" marL="0" rtl="0" algn="l">
              <a:spcBef>
                <a:spcPts val="1200"/>
              </a:spcBef>
              <a:spcAft>
                <a:spcPts val="1200"/>
              </a:spcAft>
              <a:buNone/>
            </a:pPr>
            <a:r>
              <a:rPr lang="it"/>
              <a:t>Ogni CA ha sviluppato il proprio software di firma digitale, cioè il proprio “trusted element” (elemento fidato, come DiKe, ArubaSign, Actalis, ecc.), con logiche e interfacce diverse ma tutte conformi alle regole tecniche AgID.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